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 id="2147483674" r:id="rId2"/>
  </p:sldMasterIdLst>
  <p:notesMasterIdLst>
    <p:notesMasterId r:id="rId207"/>
  </p:notesMasterIdLst>
  <p:sldIdLst>
    <p:sldId id="256" r:id="rId3"/>
    <p:sldId id="325" r:id="rId4"/>
    <p:sldId id="258" r:id="rId5"/>
    <p:sldId id="542" r:id="rId6"/>
    <p:sldId id="541" r:id="rId7"/>
    <p:sldId id="340" r:id="rId8"/>
    <p:sldId id="341" r:id="rId9"/>
    <p:sldId id="435" r:id="rId10"/>
    <p:sldId id="543" r:id="rId11"/>
    <p:sldId id="434" r:id="rId12"/>
    <p:sldId id="343" r:id="rId13"/>
    <p:sldId id="344" r:id="rId14"/>
    <p:sldId id="437" r:id="rId15"/>
    <p:sldId id="436" r:id="rId16"/>
    <p:sldId id="345" r:id="rId17"/>
    <p:sldId id="504" r:id="rId18"/>
    <p:sldId id="505" r:id="rId19"/>
    <p:sldId id="506" r:id="rId20"/>
    <p:sldId id="507" r:id="rId21"/>
    <p:sldId id="508" r:id="rId22"/>
    <p:sldId id="509" r:id="rId23"/>
    <p:sldId id="510" r:id="rId24"/>
    <p:sldId id="511" r:id="rId25"/>
    <p:sldId id="512" r:id="rId26"/>
    <p:sldId id="513" r:id="rId27"/>
    <p:sldId id="438" r:id="rId28"/>
    <p:sldId id="440" r:id="rId29"/>
    <p:sldId id="439" r:id="rId30"/>
    <p:sldId id="347" r:id="rId31"/>
    <p:sldId id="348" r:id="rId32"/>
    <p:sldId id="349" r:id="rId33"/>
    <p:sldId id="350" r:id="rId34"/>
    <p:sldId id="351" r:id="rId35"/>
    <p:sldId id="352" r:id="rId36"/>
    <p:sldId id="516" r:id="rId37"/>
    <p:sldId id="517" r:id="rId38"/>
    <p:sldId id="441" r:id="rId39"/>
    <p:sldId id="442" r:id="rId40"/>
    <p:sldId id="444" r:id="rId41"/>
    <p:sldId id="443" r:id="rId42"/>
    <p:sldId id="354" r:id="rId43"/>
    <p:sldId id="355" r:id="rId44"/>
    <p:sldId id="357" r:id="rId45"/>
    <p:sldId id="358" r:id="rId46"/>
    <p:sldId id="359" r:id="rId47"/>
    <p:sldId id="360" r:id="rId48"/>
    <p:sldId id="361" r:id="rId49"/>
    <p:sldId id="446" r:id="rId50"/>
    <p:sldId id="445" r:id="rId51"/>
    <p:sldId id="362" r:id="rId52"/>
    <p:sldId id="364" r:id="rId53"/>
    <p:sldId id="365" r:id="rId54"/>
    <p:sldId id="367" r:id="rId55"/>
    <p:sldId id="368" r:id="rId56"/>
    <p:sldId id="370" r:id="rId57"/>
    <p:sldId id="369" r:id="rId58"/>
    <p:sldId id="371" r:id="rId59"/>
    <p:sldId id="449" r:id="rId60"/>
    <p:sldId id="447" r:id="rId61"/>
    <p:sldId id="448" r:id="rId62"/>
    <p:sldId id="372" r:id="rId63"/>
    <p:sldId id="373" r:id="rId64"/>
    <p:sldId id="374" r:id="rId65"/>
    <p:sldId id="376" r:id="rId66"/>
    <p:sldId id="377" r:id="rId67"/>
    <p:sldId id="378" r:id="rId68"/>
    <p:sldId id="473" r:id="rId69"/>
    <p:sldId id="379" r:id="rId70"/>
    <p:sldId id="380" r:id="rId71"/>
    <p:sldId id="381" r:id="rId72"/>
    <p:sldId id="451" r:id="rId73"/>
    <p:sldId id="450" r:id="rId74"/>
    <p:sldId id="452" r:id="rId75"/>
    <p:sldId id="382" r:id="rId76"/>
    <p:sldId id="385" r:id="rId77"/>
    <p:sldId id="386" r:id="rId78"/>
    <p:sldId id="453" r:id="rId79"/>
    <p:sldId id="330" r:id="rId80"/>
    <p:sldId id="387" r:id="rId81"/>
    <p:sldId id="454" r:id="rId82"/>
    <p:sldId id="388" r:id="rId83"/>
    <p:sldId id="389" r:id="rId84"/>
    <p:sldId id="390" r:id="rId85"/>
    <p:sldId id="455" r:id="rId86"/>
    <p:sldId id="391" r:id="rId87"/>
    <p:sldId id="392" r:id="rId88"/>
    <p:sldId id="472" r:id="rId89"/>
    <p:sldId id="475" r:id="rId90"/>
    <p:sldId id="476" r:id="rId91"/>
    <p:sldId id="477" r:id="rId92"/>
    <p:sldId id="393" r:id="rId93"/>
    <p:sldId id="394" r:id="rId94"/>
    <p:sldId id="474" r:id="rId95"/>
    <p:sldId id="478" r:id="rId96"/>
    <p:sldId id="479" r:id="rId97"/>
    <p:sldId id="396" r:id="rId98"/>
    <p:sldId id="457" r:id="rId99"/>
    <p:sldId id="458" r:id="rId100"/>
    <p:sldId id="456" r:id="rId101"/>
    <p:sldId id="397" r:id="rId102"/>
    <p:sldId id="480" r:id="rId103"/>
    <p:sldId id="398" r:id="rId104"/>
    <p:sldId id="481" r:id="rId105"/>
    <p:sldId id="482" r:id="rId106"/>
    <p:sldId id="483" r:id="rId107"/>
    <p:sldId id="484" r:id="rId108"/>
    <p:sldId id="485" r:id="rId109"/>
    <p:sldId id="486" r:id="rId110"/>
    <p:sldId id="459" r:id="rId111"/>
    <p:sldId id="399" r:id="rId112"/>
    <p:sldId id="400" r:id="rId113"/>
    <p:sldId id="401" r:id="rId114"/>
    <p:sldId id="402" r:id="rId115"/>
    <p:sldId id="403" r:id="rId116"/>
    <p:sldId id="404" r:id="rId117"/>
    <p:sldId id="460" r:id="rId118"/>
    <p:sldId id="331" r:id="rId119"/>
    <p:sldId id="405" r:id="rId120"/>
    <p:sldId id="464" r:id="rId121"/>
    <p:sldId id="406" r:id="rId122"/>
    <p:sldId id="463" r:id="rId123"/>
    <p:sldId id="407" r:id="rId124"/>
    <p:sldId id="461" r:id="rId125"/>
    <p:sldId id="462" r:id="rId126"/>
    <p:sldId id="332" r:id="rId127"/>
    <p:sldId id="466" r:id="rId128"/>
    <p:sldId id="468" r:id="rId129"/>
    <p:sldId id="465" r:id="rId130"/>
    <p:sldId id="471" r:id="rId131"/>
    <p:sldId id="470" r:id="rId132"/>
    <p:sldId id="467" r:id="rId133"/>
    <p:sldId id="519" r:id="rId134"/>
    <p:sldId id="520" r:id="rId135"/>
    <p:sldId id="518" r:id="rId136"/>
    <p:sldId id="522" r:id="rId137"/>
    <p:sldId id="523" r:id="rId138"/>
    <p:sldId id="521" r:id="rId139"/>
    <p:sldId id="525" r:id="rId140"/>
    <p:sldId id="527" r:id="rId141"/>
    <p:sldId id="528" r:id="rId142"/>
    <p:sldId id="529" r:id="rId143"/>
    <p:sldId id="526" r:id="rId144"/>
    <p:sldId id="524" r:id="rId145"/>
    <p:sldId id="530" r:id="rId146"/>
    <p:sldId id="531" r:id="rId147"/>
    <p:sldId id="532" r:id="rId148"/>
    <p:sldId id="533" r:id="rId149"/>
    <p:sldId id="333" r:id="rId150"/>
    <p:sldId id="408" r:id="rId151"/>
    <p:sldId id="409" r:id="rId152"/>
    <p:sldId id="410" r:id="rId153"/>
    <p:sldId id="411" r:id="rId154"/>
    <p:sldId id="544" r:id="rId155"/>
    <p:sldId id="534" r:id="rId156"/>
    <p:sldId id="536" r:id="rId157"/>
    <p:sldId id="537" r:id="rId158"/>
    <p:sldId id="539" r:id="rId159"/>
    <p:sldId id="538" r:id="rId160"/>
    <p:sldId id="334" r:id="rId161"/>
    <p:sldId id="551" r:id="rId162"/>
    <p:sldId id="412" r:id="rId163"/>
    <p:sldId id="413" r:id="rId164"/>
    <p:sldId id="414" r:id="rId165"/>
    <p:sldId id="415" r:id="rId166"/>
    <p:sldId id="416" r:id="rId167"/>
    <p:sldId id="417" r:id="rId168"/>
    <p:sldId id="418" r:id="rId169"/>
    <p:sldId id="419" r:id="rId170"/>
    <p:sldId id="422" r:id="rId171"/>
    <p:sldId id="421" r:id="rId172"/>
    <p:sldId id="420" r:id="rId173"/>
    <p:sldId id="423" r:id="rId174"/>
    <p:sldId id="545" r:id="rId175"/>
    <p:sldId id="546" r:id="rId176"/>
    <p:sldId id="547" r:id="rId177"/>
    <p:sldId id="548" r:id="rId178"/>
    <p:sldId id="549" r:id="rId179"/>
    <p:sldId id="550" r:id="rId180"/>
    <p:sldId id="424" r:id="rId181"/>
    <p:sldId id="425" r:id="rId182"/>
    <p:sldId id="488" r:id="rId183"/>
    <p:sldId id="487" r:id="rId184"/>
    <p:sldId id="489" r:id="rId185"/>
    <p:sldId id="490" r:id="rId186"/>
    <p:sldId id="491" r:id="rId187"/>
    <p:sldId id="492" r:id="rId188"/>
    <p:sldId id="493" r:id="rId189"/>
    <p:sldId id="494" r:id="rId190"/>
    <p:sldId id="495" r:id="rId191"/>
    <p:sldId id="496" r:id="rId192"/>
    <p:sldId id="497" r:id="rId193"/>
    <p:sldId id="498" r:id="rId194"/>
    <p:sldId id="499" r:id="rId195"/>
    <p:sldId id="500" r:id="rId196"/>
    <p:sldId id="502" r:id="rId197"/>
    <p:sldId id="503" r:id="rId198"/>
    <p:sldId id="558" r:id="rId199"/>
    <p:sldId id="559" r:id="rId200"/>
    <p:sldId id="552" r:id="rId201"/>
    <p:sldId id="553" r:id="rId202"/>
    <p:sldId id="554" r:id="rId203"/>
    <p:sldId id="555" r:id="rId204"/>
    <p:sldId id="556" r:id="rId205"/>
    <p:sldId id="557" r:id="rId20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FC000"/>
    <a:srgbClr val="E03030"/>
    <a:srgbClr val="595959"/>
    <a:srgbClr val="FF0066"/>
    <a:srgbClr val="EF485F"/>
    <a:srgbClr val="19FF81"/>
    <a:srgbClr val="9933FF"/>
    <a:srgbClr val="FF5D9F"/>
    <a:srgbClr val="00F2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50" autoAdjust="0"/>
    <p:restoredTop sz="93525" autoAdjust="0"/>
  </p:normalViewPr>
  <p:slideViewPr>
    <p:cSldViewPr snapToGrid="0">
      <p:cViewPr>
        <p:scale>
          <a:sx n="75" d="100"/>
          <a:sy n="75" d="100"/>
        </p:scale>
        <p:origin x="-1680" y="-22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1"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12" Type="http://schemas.microsoft.com/office/2015/10/relationships/revisionInfo" Target="revisionInfo.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viewProps" Target="viewProps.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theme" Target="theme/theme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FF5FD-DF07-412C-B559-42F2B0052B20}"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TW" altLang="en-US"/>
        </a:p>
      </dgm:t>
    </dgm:pt>
    <dgm:pt modelId="{B9FD5F65-FB74-4F3C-B519-9EF650D245A6}">
      <dgm:prSet phldrT="[文字]"/>
      <dgm:spPr/>
      <dgm:t>
        <a:bodyPr/>
        <a:lstStyle/>
        <a:p>
          <a:r>
            <a:rPr lang="zh-TW" altLang="en-US" b="1" dirty="0">
              <a:latin typeface="微軟正黑體" panose="020B0604030504040204" pitchFamily="34" charset="-120"/>
              <a:ea typeface="微軟正黑體" panose="020B0604030504040204" pitchFamily="34" charset="-120"/>
            </a:rPr>
            <a:t>電腦</a:t>
          </a:r>
        </a:p>
      </dgm:t>
    </dgm:pt>
    <dgm:pt modelId="{CF3B697F-897A-4BAF-B847-2C2C5D94C21C}" type="parTrans" cxnId="{C4755B61-A4DF-4123-B88D-BB938E9782AE}">
      <dgm:prSet/>
      <dgm:spPr/>
      <dgm:t>
        <a:bodyPr/>
        <a:lstStyle/>
        <a:p>
          <a:endParaRPr lang="zh-TW" altLang="en-US"/>
        </a:p>
      </dgm:t>
    </dgm:pt>
    <dgm:pt modelId="{9B264172-E7DB-4232-9DC9-34B272D332EE}" type="sibTrans" cxnId="{C4755B61-A4DF-4123-B88D-BB938E9782AE}">
      <dgm:prSet/>
      <dgm:spPr/>
      <dgm:t>
        <a:bodyPr/>
        <a:lstStyle/>
        <a:p>
          <a:endParaRPr lang="zh-TW" altLang="en-US"/>
        </a:p>
      </dgm:t>
    </dgm:pt>
    <dgm:pt modelId="{9CB1FEA6-E9B9-4D83-9D65-280BAF6711BE}">
      <dgm:prSet phldrT="[文字]"/>
      <dgm:spPr/>
      <dgm:t>
        <a:bodyPr/>
        <a:lstStyle/>
        <a:p>
          <a:r>
            <a:rPr lang="zh-TW" altLang="en-US" b="1" dirty="0">
              <a:latin typeface="微軟正黑體" panose="020B0604030504040204" pitchFamily="34" charset="-120"/>
              <a:ea typeface="微軟正黑體" panose="020B0604030504040204" pitchFamily="34" charset="-120"/>
            </a:rPr>
            <a:t>硬體</a:t>
          </a:r>
        </a:p>
      </dgm:t>
    </dgm:pt>
    <dgm:pt modelId="{35DB13E1-251C-4BB5-A2AF-D039F4951580}" type="parTrans" cxnId="{D629FA92-4743-4227-8F13-B077B8BB8BC5}">
      <dgm:prSet/>
      <dgm:spPr/>
      <dgm:t>
        <a:bodyPr/>
        <a:lstStyle/>
        <a:p>
          <a:endParaRPr lang="zh-TW" altLang="en-US"/>
        </a:p>
      </dgm:t>
    </dgm:pt>
    <dgm:pt modelId="{C581B000-34EC-4E3A-9508-441198062924}" type="sibTrans" cxnId="{D629FA92-4743-4227-8F13-B077B8BB8BC5}">
      <dgm:prSet/>
      <dgm:spPr/>
      <dgm:t>
        <a:bodyPr/>
        <a:lstStyle/>
        <a:p>
          <a:endParaRPr lang="zh-TW" altLang="en-US"/>
        </a:p>
      </dgm:t>
    </dgm:pt>
    <dgm:pt modelId="{F239E1BD-FD16-4766-9BE0-874F66B28489}">
      <dgm:prSet phldrT="[文字]"/>
      <dgm:spPr/>
      <dgm:t>
        <a:bodyPr/>
        <a:lstStyle/>
        <a:p>
          <a:r>
            <a:rPr lang="zh-TW" altLang="en-US" b="1" dirty="0">
              <a:latin typeface="微軟正黑體" panose="020B0604030504040204" pitchFamily="34" charset="-120"/>
              <a:ea typeface="微軟正黑體" panose="020B0604030504040204" pitchFamily="34" charset="-120"/>
            </a:rPr>
            <a:t>中央處理器</a:t>
          </a:r>
        </a:p>
      </dgm:t>
    </dgm:pt>
    <dgm:pt modelId="{80851056-0153-4475-B9B3-B7BE24835AFD}" type="parTrans" cxnId="{FEA670A5-7A24-4BDC-B2C4-AB57D086E6B8}">
      <dgm:prSet/>
      <dgm:spPr/>
      <dgm:t>
        <a:bodyPr/>
        <a:lstStyle/>
        <a:p>
          <a:endParaRPr lang="zh-TW" altLang="en-US"/>
        </a:p>
      </dgm:t>
    </dgm:pt>
    <dgm:pt modelId="{138E5DAA-4C53-41BB-975E-1598FF0E1EBA}" type="sibTrans" cxnId="{FEA670A5-7A24-4BDC-B2C4-AB57D086E6B8}">
      <dgm:prSet/>
      <dgm:spPr/>
      <dgm:t>
        <a:bodyPr/>
        <a:lstStyle/>
        <a:p>
          <a:endParaRPr lang="zh-TW" altLang="en-US"/>
        </a:p>
      </dgm:t>
    </dgm:pt>
    <dgm:pt modelId="{C92B063A-C65F-4387-BE5B-FE9DD33E82B9}">
      <dgm:prSet phldrT="[文字]"/>
      <dgm:spPr/>
      <dgm:t>
        <a:bodyPr/>
        <a:lstStyle/>
        <a:p>
          <a:r>
            <a:rPr lang="zh-TW" altLang="en-US" b="1" dirty="0">
              <a:latin typeface="微軟正黑體" panose="020B0604030504040204" pitchFamily="34" charset="-120"/>
              <a:ea typeface="微軟正黑體" panose="020B0604030504040204" pitchFamily="34" charset="-120"/>
            </a:rPr>
            <a:t>主記憶體</a:t>
          </a:r>
        </a:p>
      </dgm:t>
    </dgm:pt>
    <dgm:pt modelId="{019A9816-22CE-4B4E-A152-9B3373CDCFFA}" type="parTrans" cxnId="{2EB8DAD5-34F3-4BA2-A818-9A3CCAE7045D}">
      <dgm:prSet/>
      <dgm:spPr/>
      <dgm:t>
        <a:bodyPr/>
        <a:lstStyle/>
        <a:p>
          <a:endParaRPr lang="zh-TW" altLang="en-US"/>
        </a:p>
      </dgm:t>
    </dgm:pt>
    <dgm:pt modelId="{01E630E0-8FC0-423A-BBD0-2C79BC4CA8E4}" type="sibTrans" cxnId="{2EB8DAD5-34F3-4BA2-A818-9A3CCAE7045D}">
      <dgm:prSet/>
      <dgm:spPr/>
      <dgm:t>
        <a:bodyPr/>
        <a:lstStyle/>
        <a:p>
          <a:endParaRPr lang="zh-TW" altLang="en-US"/>
        </a:p>
      </dgm:t>
    </dgm:pt>
    <dgm:pt modelId="{44D517E3-A4FD-470C-A516-7A650E2E4316}">
      <dgm:prSet phldrT="[文字]"/>
      <dgm:spPr/>
      <dgm:t>
        <a:bodyPr/>
        <a:lstStyle/>
        <a:p>
          <a:r>
            <a:rPr lang="zh-TW" altLang="en-US" b="1" dirty="0">
              <a:latin typeface="微軟正黑體" panose="020B0604030504040204" pitchFamily="34" charset="-120"/>
              <a:ea typeface="微軟正黑體" panose="020B0604030504040204" pitchFamily="34" charset="-120"/>
            </a:rPr>
            <a:t>軟體</a:t>
          </a:r>
        </a:p>
      </dgm:t>
    </dgm:pt>
    <dgm:pt modelId="{7638C257-065D-4372-B585-7ABA79F1420B}" type="parTrans" cxnId="{B22F8D8D-135D-40AC-923B-BD4B4B7AEB3E}">
      <dgm:prSet/>
      <dgm:spPr/>
      <dgm:t>
        <a:bodyPr/>
        <a:lstStyle/>
        <a:p>
          <a:endParaRPr lang="zh-TW" altLang="en-US"/>
        </a:p>
      </dgm:t>
    </dgm:pt>
    <dgm:pt modelId="{AF2AE52D-B178-4309-94B9-0B9E5A88EC16}" type="sibTrans" cxnId="{B22F8D8D-135D-40AC-923B-BD4B4B7AEB3E}">
      <dgm:prSet/>
      <dgm:spPr/>
      <dgm:t>
        <a:bodyPr/>
        <a:lstStyle/>
        <a:p>
          <a:endParaRPr lang="zh-TW" altLang="en-US"/>
        </a:p>
      </dgm:t>
    </dgm:pt>
    <dgm:pt modelId="{772D9D63-7D9F-4AEC-A59E-FAC20783CFB1}">
      <dgm:prSet phldrT="[文字]"/>
      <dgm:spPr/>
      <dgm:t>
        <a:bodyPr/>
        <a:lstStyle/>
        <a:p>
          <a:r>
            <a:rPr lang="zh-TW" altLang="en-US" b="1" dirty="0">
              <a:latin typeface="微軟正黑體" panose="020B0604030504040204" pitchFamily="34" charset="-120"/>
              <a:ea typeface="微軟正黑體" panose="020B0604030504040204" pitchFamily="34" charset="-120"/>
            </a:rPr>
            <a:t>系統軟體</a:t>
          </a:r>
        </a:p>
      </dgm:t>
    </dgm:pt>
    <dgm:pt modelId="{0C373554-DD4D-4B52-85B5-E10499EA6C6D}" type="parTrans" cxnId="{07D840E6-8798-452C-9812-3FFAC43BB9D0}">
      <dgm:prSet/>
      <dgm:spPr/>
      <dgm:t>
        <a:bodyPr/>
        <a:lstStyle/>
        <a:p>
          <a:endParaRPr lang="zh-TW" altLang="en-US"/>
        </a:p>
      </dgm:t>
    </dgm:pt>
    <dgm:pt modelId="{676CC931-78EF-44F5-87EB-2A49067DAE0E}" type="sibTrans" cxnId="{07D840E6-8798-452C-9812-3FFAC43BB9D0}">
      <dgm:prSet/>
      <dgm:spPr/>
      <dgm:t>
        <a:bodyPr/>
        <a:lstStyle/>
        <a:p>
          <a:endParaRPr lang="zh-TW" altLang="en-US"/>
        </a:p>
      </dgm:t>
    </dgm:pt>
    <dgm:pt modelId="{A4FF506C-B994-4B26-B982-E716C4E7DD43}">
      <dgm:prSet phldrT="[文字]"/>
      <dgm:spPr/>
      <dgm:t>
        <a:bodyPr/>
        <a:lstStyle/>
        <a:p>
          <a:r>
            <a:rPr lang="zh-TW" altLang="en-US" b="1" dirty="0">
              <a:latin typeface="微軟正黑體" panose="020B0604030504040204" pitchFamily="34" charset="-120"/>
              <a:ea typeface="微軟正黑體" panose="020B0604030504040204" pitchFamily="34" charset="-120"/>
            </a:rPr>
            <a:t>應用軟體</a:t>
          </a:r>
        </a:p>
      </dgm:t>
    </dgm:pt>
    <dgm:pt modelId="{9199BE10-1233-40E8-B107-DC1F902DE05D}" type="parTrans" cxnId="{FD151AB6-1473-4642-93FD-3A5F574114F4}">
      <dgm:prSet/>
      <dgm:spPr/>
      <dgm:t>
        <a:bodyPr/>
        <a:lstStyle/>
        <a:p>
          <a:endParaRPr lang="zh-TW" altLang="en-US"/>
        </a:p>
      </dgm:t>
    </dgm:pt>
    <dgm:pt modelId="{23CA6949-723E-49CB-898D-3CE5D3CB628A}" type="sibTrans" cxnId="{FD151AB6-1473-4642-93FD-3A5F574114F4}">
      <dgm:prSet/>
      <dgm:spPr/>
      <dgm:t>
        <a:bodyPr/>
        <a:lstStyle/>
        <a:p>
          <a:endParaRPr lang="zh-TW" altLang="en-US"/>
        </a:p>
      </dgm:t>
    </dgm:pt>
    <dgm:pt modelId="{F6F94790-038B-440C-ADD8-C6BDADD52D79}">
      <dgm:prSet phldrT="[文字]"/>
      <dgm:spPr/>
      <dgm:t>
        <a:bodyPr/>
        <a:lstStyle/>
        <a:p>
          <a:r>
            <a:rPr lang="zh-TW" altLang="en-US" b="1" dirty="0">
              <a:latin typeface="微軟正黑體" panose="020B0604030504040204" pitchFamily="34" charset="-120"/>
              <a:ea typeface="微軟正黑體" panose="020B0604030504040204" pitchFamily="34" charset="-120"/>
            </a:rPr>
            <a:t>週邊設備</a:t>
          </a:r>
        </a:p>
      </dgm:t>
    </dgm:pt>
    <dgm:pt modelId="{6756BF7F-7CE9-42FD-81A7-E86CC5BFEADC}" type="parTrans" cxnId="{AF2D81D8-1A34-41D9-B826-3DFB8B44F916}">
      <dgm:prSet/>
      <dgm:spPr/>
      <dgm:t>
        <a:bodyPr/>
        <a:lstStyle/>
        <a:p>
          <a:endParaRPr lang="zh-TW" altLang="en-US"/>
        </a:p>
      </dgm:t>
    </dgm:pt>
    <dgm:pt modelId="{EB2DD0AB-FBCD-4FCC-B999-B970CAB5E97A}" type="sibTrans" cxnId="{AF2D81D8-1A34-41D9-B826-3DFB8B44F916}">
      <dgm:prSet/>
      <dgm:spPr/>
      <dgm:t>
        <a:bodyPr/>
        <a:lstStyle/>
        <a:p>
          <a:endParaRPr lang="zh-TW" altLang="en-US"/>
        </a:p>
      </dgm:t>
    </dgm:pt>
    <dgm:pt modelId="{113654F6-74B2-4733-A8B2-1E7A86F070B2}">
      <dgm:prSet/>
      <dgm:spPr/>
      <dgm:t>
        <a:bodyPr/>
        <a:lstStyle/>
        <a:p>
          <a:r>
            <a:rPr lang="zh-TW" altLang="en-US" b="1" dirty="0">
              <a:latin typeface="微軟正黑體" panose="020B0604030504040204" pitchFamily="34" charset="-120"/>
              <a:ea typeface="微軟正黑體" panose="020B0604030504040204" pitchFamily="34" charset="-120"/>
            </a:rPr>
            <a:t>輸入設備</a:t>
          </a:r>
          <a:endParaRPr lang="en-US" altLang="zh-TW" b="1" dirty="0">
            <a:latin typeface="微軟正黑體" panose="020B0604030504040204" pitchFamily="34" charset="-120"/>
            <a:ea typeface="微軟正黑體" panose="020B0604030504040204" pitchFamily="34" charset="-120"/>
          </a:endParaRPr>
        </a:p>
      </dgm:t>
    </dgm:pt>
    <dgm:pt modelId="{1193A99C-DC5B-4F99-AE8D-91F2B01A4606}" type="parTrans" cxnId="{282DD4CF-17D7-4B95-B2DD-2A5E3A0294C3}">
      <dgm:prSet/>
      <dgm:spPr/>
      <dgm:t>
        <a:bodyPr/>
        <a:lstStyle/>
        <a:p>
          <a:endParaRPr lang="zh-TW" altLang="en-US"/>
        </a:p>
      </dgm:t>
    </dgm:pt>
    <dgm:pt modelId="{6862D937-FA9F-44BC-8C67-FD2B4F84E23D}" type="sibTrans" cxnId="{282DD4CF-17D7-4B95-B2DD-2A5E3A0294C3}">
      <dgm:prSet/>
      <dgm:spPr/>
      <dgm:t>
        <a:bodyPr/>
        <a:lstStyle/>
        <a:p>
          <a:endParaRPr lang="zh-TW" altLang="en-US"/>
        </a:p>
      </dgm:t>
    </dgm:pt>
    <dgm:pt modelId="{F3B8E85A-8DB8-4205-8FEE-7F64FB5DA185}">
      <dgm:prSet/>
      <dgm:spPr/>
      <dgm:t>
        <a:bodyPr/>
        <a:lstStyle/>
        <a:p>
          <a:r>
            <a:rPr lang="zh-TW" altLang="en-US" b="1" dirty="0">
              <a:latin typeface="微軟正黑體" panose="020B0604030504040204" pitchFamily="34" charset="-120"/>
              <a:ea typeface="微軟正黑體" panose="020B0604030504040204" pitchFamily="34" charset="-120"/>
            </a:rPr>
            <a:t>輸出設備</a:t>
          </a:r>
        </a:p>
      </dgm:t>
    </dgm:pt>
    <dgm:pt modelId="{548A3313-74C2-445C-8B46-3346AA9F4D8D}" type="parTrans" cxnId="{C9E1210A-6DC5-4037-B6A2-FB14D889E0E7}">
      <dgm:prSet/>
      <dgm:spPr/>
      <dgm:t>
        <a:bodyPr/>
        <a:lstStyle/>
        <a:p>
          <a:endParaRPr lang="zh-TW" altLang="en-US"/>
        </a:p>
      </dgm:t>
    </dgm:pt>
    <dgm:pt modelId="{A3AD75FC-F11E-4BE0-B018-9E6545B52801}" type="sibTrans" cxnId="{C9E1210A-6DC5-4037-B6A2-FB14D889E0E7}">
      <dgm:prSet/>
      <dgm:spPr/>
      <dgm:t>
        <a:bodyPr/>
        <a:lstStyle/>
        <a:p>
          <a:endParaRPr lang="zh-TW" altLang="en-US"/>
        </a:p>
      </dgm:t>
    </dgm:pt>
    <dgm:pt modelId="{20C1001C-4C23-4C41-AA63-2953640E737D}" type="pres">
      <dgm:prSet presAssocID="{F42FF5FD-DF07-412C-B559-42F2B0052B20}" presName="hierChild1" presStyleCnt="0">
        <dgm:presLayoutVars>
          <dgm:orgChart val="1"/>
          <dgm:chPref val="1"/>
          <dgm:dir/>
          <dgm:animOne val="branch"/>
          <dgm:animLvl val="lvl"/>
          <dgm:resizeHandles/>
        </dgm:presLayoutVars>
      </dgm:prSet>
      <dgm:spPr/>
      <dgm:t>
        <a:bodyPr/>
        <a:lstStyle/>
        <a:p>
          <a:endParaRPr lang="zh-TW" altLang="en-US"/>
        </a:p>
      </dgm:t>
    </dgm:pt>
    <dgm:pt modelId="{9B28294E-C24D-4475-8A2D-6FB84CAEB2AE}" type="pres">
      <dgm:prSet presAssocID="{B9FD5F65-FB74-4F3C-B519-9EF650D245A6}" presName="hierRoot1" presStyleCnt="0">
        <dgm:presLayoutVars>
          <dgm:hierBranch val="init"/>
        </dgm:presLayoutVars>
      </dgm:prSet>
      <dgm:spPr/>
    </dgm:pt>
    <dgm:pt modelId="{923723BD-4672-478F-8BDD-4F4DD47C756A}" type="pres">
      <dgm:prSet presAssocID="{B9FD5F65-FB74-4F3C-B519-9EF650D245A6}" presName="rootComposite1" presStyleCnt="0"/>
      <dgm:spPr/>
    </dgm:pt>
    <dgm:pt modelId="{F26F2BCE-1D71-41AF-9766-D7B87572A2C3}" type="pres">
      <dgm:prSet presAssocID="{B9FD5F65-FB74-4F3C-B519-9EF650D245A6}" presName="rootText1" presStyleLbl="node0" presStyleIdx="0" presStyleCnt="1" custScaleX="62240">
        <dgm:presLayoutVars>
          <dgm:chPref val="3"/>
        </dgm:presLayoutVars>
      </dgm:prSet>
      <dgm:spPr/>
      <dgm:t>
        <a:bodyPr/>
        <a:lstStyle/>
        <a:p>
          <a:endParaRPr lang="zh-TW" altLang="en-US"/>
        </a:p>
      </dgm:t>
    </dgm:pt>
    <dgm:pt modelId="{2619916D-D453-4BE2-968B-139D45CB5BF5}" type="pres">
      <dgm:prSet presAssocID="{B9FD5F65-FB74-4F3C-B519-9EF650D245A6}" presName="rootConnector1" presStyleLbl="node1" presStyleIdx="0" presStyleCnt="0"/>
      <dgm:spPr/>
      <dgm:t>
        <a:bodyPr/>
        <a:lstStyle/>
        <a:p>
          <a:endParaRPr lang="zh-TW" altLang="en-US"/>
        </a:p>
      </dgm:t>
    </dgm:pt>
    <dgm:pt modelId="{6BF3FC35-7BB4-48A4-A662-7E6AFAAD7DBE}" type="pres">
      <dgm:prSet presAssocID="{B9FD5F65-FB74-4F3C-B519-9EF650D245A6}" presName="hierChild2" presStyleCnt="0"/>
      <dgm:spPr/>
    </dgm:pt>
    <dgm:pt modelId="{7575DE5E-C56B-4BE0-A793-8B30B8F65046}" type="pres">
      <dgm:prSet presAssocID="{35DB13E1-251C-4BB5-A2AF-D039F4951580}" presName="Name64" presStyleLbl="parChTrans1D2" presStyleIdx="0" presStyleCnt="2"/>
      <dgm:spPr/>
      <dgm:t>
        <a:bodyPr/>
        <a:lstStyle/>
        <a:p>
          <a:endParaRPr lang="zh-TW" altLang="en-US"/>
        </a:p>
      </dgm:t>
    </dgm:pt>
    <dgm:pt modelId="{BF704F80-FE50-49EA-8CF1-5F6C5148DDC9}" type="pres">
      <dgm:prSet presAssocID="{9CB1FEA6-E9B9-4D83-9D65-280BAF6711BE}" presName="hierRoot2" presStyleCnt="0">
        <dgm:presLayoutVars>
          <dgm:hierBranch val="init"/>
        </dgm:presLayoutVars>
      </dgm:prSet>
      <dgm:spPr/>
    </dgm:pt>
    <dgm:pt modelId="{870EBE46-A904-41EF-AF8D-93EA708D13A0}" type="pres">
      <dgm:prSet presAssocID="{9CB1FEA6-E9B9-4D83-9D65-280BAF6711BE}" presName="rootComposite" presStyleCnt="0"/>
      <dgm:spPr/>
    </dgm:pt>
    <dgm:pt modelId="{B8E7D9D8-CDE5-45B5-A78C-E387DD6BD364}" type="pres">
      <dgm:prSet presAssocID="{9CB1FEA6-E9B9-4D83-9D65-280BAF6711BE}" presName="rootText" presStyleLbl="node2" presStyleIdx="0" presStyleCnt="2">
        <dgm:presLayoutVars>
          <dgm:chPref val="3"/>
        </dgm:presLayoutVars>
      </dgm:prSet>
      <dgm:spPr/>
      <dgm:t>
        <a:bodyPr/>
        <a:lstStyle/>
        <a:p>
          <a:endParaRPr lang="zh-TW" altLang="en-US"/>
        </a:p>
      </dgm:t>
    </dgm:pt>
    <dgm:pt modelId="{CC78496A-E6DF-4A54-8921-2D1CD84486BC}" type="pres">
      <dgm:prSet presAssocID="{9CB1FEA6-E9B9-4D83-9D65-280BAF6711BE}" presName="rootConnector" presStyleLbl="node2" presStyleIdx="0" presStyleCnt="2"/>
      <dgm:spPr/>
      <dgm:t>
        <a:bodyPr/>
        <a:lstStyle/>
        <a:p>
          <a:endParaRPr lang="zh-TW" altLang="en-US"/>
        </a:p>
      </dgm:t>
    </dgm:pt>
    <dgm:pt modelId="{AA7BC964-B07B-4B8C-8122-75B598831C31}" type="pres">
      <dgm:prSet presAssocID="{9CB1FEA6-E9B9-4D83-9D65-280BAF6711BE}" presName="hierChild4" presStyleCnt="0"/>
      <dgm:spPr/>
    </dgm:pt>
    <dgm:pt modelId="{6FAB2A1E-1C3A-41A9-9368-B1FCBEE4B325}" type="pres">
      <dgm:prSet presAssocID="{80851056-0153-4475-B9B3-B7BE24835AFD}" presName="Name64" presStyleLbl="parChTrans1D3" presStyleIdx="0" presStyleCnt="5"/>
      <dgm:spPr/>
      <dgm:t>
        <a:bodyPr/>
        <a:lstStyle/>
        <a:p>
          <a:endParaRPr lang="zh-TW" altLang="en-US"/>
        </a:p>
      </dgm:t>
    </dgm:pt>
    <dgm:pt modelId="{68D8D252-FAFE-4993-A0BF-8B2D8E478B17}" type="pres">
      <dgm:prSet presAssocID="{F239E1BD-FD16-4766-9BE0-874F66B28489}" presName="hierRoot2" presStyleCnt="0">
        <dgm:presLayoutVars>
          <dgm:hierBranch val="init"/>
        </dgm:presLayoutVars>
      </dgm:prSet>
      <dgm:spPr/>
    </dgm:pt>
    <dgm:pt modelId="{CF844A9E-C8C8-44B4-81C1-C25D51E09345}" type="pres">
      <dgm:prSet presAssocID="{F239E1BD-FD16-4766-9BE0-874F66B28489}" presName="rootComposite" presStyleCnt="0"/>
      <dgm:spPr/>
    </dgm:pt>
    <dgm:pt modelId="{85955F9F-D739-4E37-BB9E-F6EF00962C67}" type="pres">
      <dgm:prSet presAssocID="{F239E1BD-FD16-4766-9BE0-874F66B28489}" presName="rootText" presStyleLbl="node3" presStyleIdx="0" presStyleCnt="5">
        <dgm:presLayoutVars>
          <dgm:chPref val="3"/>
        </dgm:presLayoutVars>
      </dgm:prSet>
      <dgm:spPr/>
      <dgm:t>
        <a:bodyPr/>
        <a:lstStyle/>
        <a:p>
          <a:endParaRPr lang="zh-TW" altLang="en-US"/>
        </a:p>
      </dgm:t>
    </dgm:pt>
    <dgm:pt modelId="{795808D5-BD6B-4DC4-BD55-56717A680F03}" type="pres">
      <dgm:prSet presAssocID="{F239E1BD-FD16-4766-9BE0-874F66B28489}" presName="rootConnector" presStyleLbl="node3" presStyleIdx="0" presStyleCnt="5"/>
      <dgm:spPr/>
      <dgm:t>
        <a:bodyPr/>
        <a:lstStyle/>
        <a:p>
          <a:endParaRPr lang="zh-TW" altLang="en-US"/>
        </a:p>
      </dgm:t>
    </dgm:pt>
    <dgm:pt modelId="{CCDDB171-12E4-4ECE-8F60-9EC5E9FD0CC2}" type="pres">
      <dgm:prSet presAssocID="{F239E1BD-FD16-4766-9BE0-874F66B28489}" presName="hierChild4" presStyleCnt="0"/>
      <dgm:spPr/>
    </dgm:pt>
    <dgm:pt modelId="{CD160258-771C-4A64-91AE-F56CCAE0CDB7}" type="pres">
      <dgm:prSet presAssocID="{F239E1BD-FD16-4766-9BE0-874F66B28489}" presName="hierChild5" presStyleCnt="0"/>
      <dgm:spPr/>
    </dgm:pt>
    <dgm:pt modelId="{54F50D2A-A04A-40D1-83F7-A38FCB1EB2DA}" type="pres">
      <dgm:prSet presAssocID="{019A9816-22CE-4B4E-A152-9B3373CDCFFA}" presName="Name64" presStyleLbl="parChTrans1D3" presStyleIdx="1" presStyleCnt="5"/>
      <dgm:spPr/>
      <dgm:t>
        <a:bodyPr/>
        <a:lstStyle/>
        <a:p>
          <a:endParaRPr lang="zh-TW" altLang="en-US"/>
        </a:p>
      </dgm:t>
    </dgm:pt>
    <dgm:pt modelId="{3FBED586-FF96-4621-9872-A63423F80D76}" type="pres">
      <dgm:prSet presAssocID="{C92B063A-C65F-4387-BE5B-FE9DD33E82B9}" presName="hierRoot2" presStyleCnt="0">
        <dgm:presLayoutVars>
          <dgm:hierBranch val="init"/>
        </dgm:presLayoutVars>
      </dgm:prSet>
      <dgm:spPr/>
    </dgm:pt>
    <dgm:pt modelId="{A83808F4-6BAD-4D0B-BF84-D271EBB3EADA}" type="pres">
      <dgm:prSet presAssocID="{C92B063A-C65F-4387-BE5B-FE9DD33E82B9}" presName="rootComposite" presStyleCnt="0"/>
      <dgm:spPr/>
    </dgm:pt>
    <dgm:pt modelId="{290FD725-38BD-4176-8811-AB65C58A3971}" type="pres">
      <dgm:prSet presAssocID="{C92B063A-C65F-4387-BE5B-FE9DD33E82B9}" presName="rootText" presStyleLbl="node3" presStyleIdx="1" presStyleCnt="5">
        <dgm:presLayoutVars>
          <dgm:chPref val="3"/>
        </dgm:presLayoutVars>
      </dgm:prSet>
      <dgm:spPr/>
      <dgm:t>
        <a:bodyPr/>
        <a:lstStyle/>
        <a:p>
          <a:endParaRPr lang="zh-TW" altLang="en-US"/>
        </a:p>
      </dgm:t>
    </dgm:pt>
    <dgm:pt modelId="{57F3CDE3-D974-4D50-A2FD-CDD867570DA2}" type="pres">
      <dgm:prSet presAssocID="{C92B063A-C65F-4387-BE5B-FE9DD33E82B9}" presName="rootConnector" presStyleLbl="node3" presStyleIdx="1" presStyleCnt="5"/>
      <dgm:spPr/>
      <dgm:t>
        <a:bodyPr/>
        <a:lstStyle/>
        <a:p>
          <a:endParaRPr lang="zh-TW" altLang="en-US"/>
        </a:p>
      </dgm:t>
    </dgm:pt>
    <dgm:pt modelId="{F8E13972-1EA6-4F5A-A67B-752DD2B07A9B}" type="pres">
      <dgm:prSet presAssocID="{C92B063A-C65F-4387-BE5B-FE9DD33E82B9}" presName="hierChild4" presStyleCnt="0"/>
      <dgm:spPr/>
    </dgm:pt>
    <dgm:pt modelId="{540AD016-5833-4EAD-99E3-7B3961AC8D2A}" type="pres">
      <dgm:prSet presAssocID="{C92B063A-C65F-4387-BE5B-FE9DD33E82B9}" presName="hierChild5" presStyleCnt="0"/>
      <dgm:spPr/>
    </dgm:pt>
    <dgm:pt modelId="{CB8CA0BF-1423-4A30-97F4-FFF83476F145}" type="pres">
      <dgm:prSet presAssocID="{6756BF7F-7CE9-42FD-81A7-E86CC5BFEADC}" presName="Name64" presStyleLbl="parChTrans1D3" presStyleIdx="2" presStyleCnt="5"/>
      <dgm:spPr/>
      <dgm:t>
        <a:bodyPr/>
        <a:lstStyle/>
        <a:p>
          <a:endParaRPr lang="zh-TW" altLang="en-US"/>
        </a:p>
      </dgm:t>
    </dgm:pt>
    <dgm:pt modelId="{A361E12D-430A-4462-BE15-24AA9CF40493}" type="pres">
      <dgm:prSet presAssocID="{F6F94790-038B-440C-ADD8-C6BDADD52D79}" presName="hierRoot2" presStyleCnt="0">
        <dgm:presLayoutVars>
          <dgm:hierBranch val="init"/>
        </dgm:presLayoutVars>
      </dgm:prSet>
      <dgm:spPr/>
    </dgm:pt>
    <dgm:pt modelId="{9A26BFC6-EF9A-4E43-8185-FF7439AC2517}" type="pres">
      <dgm:prSet presAssocID="{F6F94790-038B-440C-ADD8-C6BDADD52D79}" presName="rootComposite" presStyleCnt="0"/>
      <dgm:spPr/>
    </dgm:pt>
    <dgm:pt modelId="{5545C450-BE36-490E-A06F-411B7C8357A3}" type="pres">
      <dgm:prSet presAssocID="{F6F94790-038B-440C-ADD8-C6BDADD52D79}" presName="rootText" presStyleLbl="node3" presStyleIdx="2" presStyleCnt="5">
        <dgm:presLayoutVars>
          <dgm:chPref val="3"/>
        </dgm:presLayoutVars>
      </dgm:prSet>
      <dgm:spPr/>
      <dgm:t>
        <a:bodyPr/>
        <a:lstStyle/>
        <a:p>
          <a:endParaRPr lang="zh-TW" altLang="en-US"/>
        </a:p>
      </dgm:t>
    </dgm:pt>
    <dgm:pt modelId="{534D05C9-DF36-4B52-9D64-FCDF84D8E3FE}" type="pres">
      <dgm:prSet presAssocID="{F6F94790-038B-440C-ADD8-C6BDADD52D79}" presName="rootConnector" presStyleLbl="node3" presStyleIdx="2" presStyleCnt="5"/>
      <dgm:spPr/>
      <dgm:t>
        <a:bodyPr/>
        <a:lstStyle/>
        <a:p>
          <a:endParaRPr lang="zh-TW" altLang="en-US"/>
        </a:p>
      </dgm:t>
    </dgm:pt>
    <dgm:pt modelId="{87D1BF0C-BC4B-4CF3-B243-10F89B3F7C6B}" type="pres">
      <dgm:prSet presAssocID="{F6F94790-038B-440C-ADD8-C6BDADD52D79}" presName="hierChild4" presStyleCnt="0"/>
      <dgm:spPr/>
    </dgm:pt>
    <dgm:pt modelId="{3BAB1D4B-016F-4670-A2B7-5C8C3EF43E86}" type="pres">
      <dgm:prSet presAssocID="{1193A99C-DC5B-4F99-AE8D-91F2B01A4606}" presName="Name64" presStyleLbl="parChTrans1D4" presStyleIdx="0" presStyleCnt="2"/>
      <dgm:spPr/>
      <dgm:t>
        <a:bodyPr/>
        <a:lstStyle/>
        <a:p>
          <a:endParaRPr lang="zh-TW" altLang="en-US"/>
        </a:p>
      </dgm:t>
    </dgm:pt>
    <dgm:pt modelId="{BAE13CD1-652F-4F6B-9BA9-588A1424EFD3}" type="pres">
      <dgm:prSet presAssocID="{113654F6-74B2-4733-A8B2-1E7A86F070B2}" presName="hierRoot2" presStyleCnt="0">
        <dgm:presLayoutVars>
          <dgm:hierBranch val="init"/>
        </dgm:presLayoutVars>
      </dgm:prSet>
      <dgm:spPr/>
    </dgm:pt>
    <dgm:pt modelId="{D63831E6-4844-4C39-9D45-9C87E2D207F0}" type="pres">
      <dgm:prSet presAssocID="{113654F6-74B2-4733-A8B2-1E7A86F070B2}" presName="rootComposite" presStyleCnt="0"/>
      <dgm:spPr/>
    </dgm:pt>
    <dgm:pt modelId="{D6772336-3B29-42BA-9726-C91D1A3DA38F}" type="pres">
      <dgm:prSet presAssocID="{113654F6-74B2-4733-A8B2-1E7A86F070B2}" presName="rootText" presStyleLbl="node4" presStyleIdx="0" presStyleCnt="2">
        <dgm:presLayoutVars>
          <dgm:chPref val="3"/>
        </dgm:presLayoutVars>
      </dgm:prSet>
      <dgm:spPr/>
      <dgm:t>
        <a:bodyPr/>
        <a:lstStyle/>
        <a:p>
          <a:endParaRPr lang="zh-TW" altLang="en-US"/>
        </a:p>
      </dgm:t>
    </dgm:pt>
    <dgm:pt modelId="{080F40EE-654B-4F2F-9F50-7F706D8BD742}" type="pres">
      <dgm:prSet presAssocID="{113654F6-74B2-4733-A8B2-1E7A86F070B2}" presName="rootConnector" presStyleLbl="node4" presStyleIdx="0" presStyleCnt="2"/>
      <dgm:spPr/>
      <dgm:t>
        <a:bodyPr/>
        <a:lstStyle/>
        <a:p>
          <a:endParaRPr lang="zh-TW" altLang="en-US"/>
        </a:p>
      </dgm:t>
    </dgm:pt>
    <dgm:pt modelId="{FB8865B1-8E7A-45E5-AC94-4B7B481A0831}" type="pres">
      <dgm:prSet presAssocID="{113654F6-74B2-4733-A8B2-1E7A86F070B2}" presName="hierChild4" presStyleCnt="0"/>
      <dgm:spPr/>
    </dgm:pt>
    <dgm:pt modelId="{3EAD3236-594D-42A2-B648-1C1DA873E49A}" type="pres">
      <dgm:prSet presAssocID="{113654F6-74B2-4733-A8B2-1E7A86F070B2}" presName="hierChild5" presStyleCnt="0"/>
      <dgm:spPr/>
    </dgm:pt>
    <dgm:pt modelId="{474003CA-A873-42DB-B025-480FA1083463}" type="pres">
      <dgm:prSet presAssocID="{548A3313-74C2-445C-8B46-3346AA9F4D8D}" presName="Name64" presStyleLbl="parChTrans1D4" presStyleIdx="1" presStyleCnt="2"/>
      <dgm:spPr/>
      <dgm:t>
        <a:bodyPr/>
        <a:lstStyle/>
        <a:p>
          <a:endParaRPr lang="zh-TW" altLang="en-US"/>
        </a:p>
      </dgm:t>
    </dgm:pt>
    <dgm:pt modelId="{C75CE558-7EA6-4C89-A049-C60E48ABA65B}" type="pres">
      <dgm:prSet presAssocID="{F3B8E85A-8DB8-4205-8FEE-7F64FB5DA185}" presName="hierRoot2" presStyleCnt="0">
        <dgm:presLayoutVars>
          <dgm:hierBranch val="init"/>
        </dgm:presLayoutVars>
      </dgm:prSet>
      <dgm:spPr/>
    </dgm:pt>
    <dgm:pt modelId="{AABF7704-C5E6-47D7-888D-68E49F6FFF5C}" type="pres">
      <dgm:prSet presAssocID="{F3B8E85A-8DB8-4205-8FEE-7F64FB5DA185}" presName="rootComposite" presStyleCnt="0"/>
      <dgm:spPr/>
    </dgm:pt>
    <dgm:pt modelId="{7073CB65-86B6-4E24-96ED-6C7C19273214}" type="pres">
      <dgm:prSet presAssocID="{F3B8E85A-8DB8-4205-8FEE-7F64FB5DA185}" presName="rootText" presStyleLbl="node4" presStyleIdx="1" presStyleCnt="2">
        <dgm:presLayoutVars>
          <dgm:chPref val="3"/>
        </dgm:presLayoutVars>
      </dgm:prSet>
      <dgm:spPr/>
      <dgm:t>
        <a:bodyPr/>
        <a:lstStyle/>
        <a:p>
          <a:endParaRPr lang="zh-TW" altLang="en-US"/>
        </a:p>
      </dgm:t>
    </dgm:pt>
    <dgm:pt modelId="{1FCDFB7D-4985-4EA0-B72D-DC60BFBBFA84}" type="pres">
      <dgm:prSet presAssocID="{F3B8E85A-8DB8-4205-8FEE-7F64FB5DA185}" presName="rootConnector" presStyleLbl="node4" presStyleIdx="1" presStyleCnt="2"/>
      <dgm:spPr/>
      <dgm:t>
        <a:bodyPr/>
        <a:lstStyle/>
        <a:p>
          <a:endParaRPr lang="zh-TW" altLang="en-US"/>
        </a:p>
      </dgm:t>
    </dgm:pt>
    <dgm:pt modelId="{2C9E6C76-12EF-432B-ABC5-D193619FEF85}" type="pres">
      <dgm:prSet presAssocID="{F3B8E85A-8DB8-4205-8FEE-7F64FB5DA185}" presName="hierChild4" presStyleCnt="0"/>
      <dgm:spPr/>
    </dgm:pt>
    <dgm:pt modelId="{59BB73AE-140E-4244-8D51-04421613AB3F}" type="pres">
      <dgm:prSet presAssocID="{F3B8E85A-8DB8-4205-8FEE-7F64FB5DA185}" presName="hierChild5" presStyleCnt="0"/>
      <dgm:spPr/>
    </dgm:pt>
    <dgm:pt modelId="{5C0FF5E2-9A86-405A-98F4-E00870E3EFE7}" type="pres">
      <dgm:prSet presAssocID="{F6F94790-038B-440C-ADD8-C6BDADD52D79}" presName="hierChild5" presStyleCnt="0"/>
      <dgm:spPr/>
    </dgm:pt>
    <dgm:pt modelId="{09097D91-E588-42E3-8975-839DF91CB01A}" type="pres">
      <dgm:prSet presAssocID="{9CB1FEA6-E9B9-4D83-9D65-280BAF6711BE}" presName="hierChild5" presStyleCnt="0"/>
      <dgm:spPr/>
    </dgm:pt>
    <dgm:pt modelId="{0C20C11E-DC97-4255-A532-8F01F509D3E5}" type="pres">
      <dgm:prSet presAssocID="{7638C257-065D-4372-B585-7ABA79F1420B}" presName="Name64" presStyleLbl="parChTrans1D2" presStyleIdx="1" presStyleCnt="2"/>
      <dgm:spPr/>
      <dgm:t>
        <a:bodyPr/>
        <a:lstStyle/>
        <a:p>
          <a:endParaRPr lang="zh-TW" altLang="en-US"/>
        </a:p>
      </dgm:t>
    </dgm:pt>
    <dgm:pt modelId="{47848F13-84F3-41EA-87DE-33D3F9E1627D}" type="pres">
      <dgm:prSet presAssocID="{44D517E3-A4FD-470C-A516-7A650E2E4316}" presName="hierRoot2" presStyleCnt="0">
        <dgm:presLayoutVars>
          <dgm:hierBranch val="init"/>
        </dgm:presLayoutVars>
      </dgm:prSet>
      <dgm:spPr/>
    </dgm:pt>
    <dgm:pt modelId="{44BF3B3A-DD11-4676-A9A4-21DF9CD7F875}" type="pres">
      <dgm:prSet presAssocID="{44D517E3-A4FD-470C-A516-7A650E2E4316}" presName="rootComposite" presStyleCnt="0"/>
      <dgm:spPr/>
    </dgm:pt>
    <dgm:pt modelId="{775E6174-1EA9-4B90-80C3-7AA4A91A3E9B}" type="pres">
      <dgm:prSet presAssocID="{44D517E3-A4FD-470C-A516-7A650E2E4316}" presName="rootText" presStyleLbl="node2" presStyleIdx="1" presStyleCnt="2">
        <dgm:presLayoutVars>
          <dgm:chPref val="3"/>
        </dgm:presLayoutVars>
      </dgm:prSet>
      <dgm:spPr/>
      <dgm:t>
        <a:bodyPr/>
        <a:lstStyle/>
        <a:p>
          <a:endParaRPr lang="zh-TW" altLang="en-US"/>
        </a:p>
      </dgm:t>
    </dgm:pt>
    <dgm:pt modelId="{DFE01C18-8881-4634-B410-EC8D62BE8E76}" type="pres">
      <dgm:prSet presAssocID="{44D517E3-A4FD-470C-A516-7A650E2E4316}" presName="rootConnector" presStyleLbl="node2" presStyleIdx="1" presStyleCnt="2"/>
      <dgm:spPr/>
      <dgm:t>
        <a:bodyPr/>
        <a:lstStyle/>
        <a:p>
          <a:endParaRPr lang="zh-TW" altLang="en-US"/>
        </a:p>
      </dgm:t>
    </dgm:pt>
    <dgm:pt modelId="{B96346DA-B571-41C3-AE79-32822CA40D53}" type="pres">
      <dgm:prSet presAssocID="{44D517E3-A4FD-470C-A516-7A650E2E4316}" presName="hierChild4" presStyleCnt="0"/>
      <dgm:spPr/>
    </dgm:pt>
    <dgm:pt modelId="{E8021786-7181-497A-8287-FBB87410CC43}" type="pres">
      <dgm:prSet presAssocID="{0C373554-DD4D-4B52-85B5-E10499EA6C6D}" presName="Name64" presStyleLbl="parChTrans1D3" presStyleIdx="3" presStyleCnt="5"/>
      <dgm:spPr/>
      <dgm:t>
        <a:bodyPr/>
        <a:lstStyle/>
        <a:p>
          <a:endParaRPr lang="zh-TW" altLang="en-US"/>
        </a:p>
      </dgm:t>
    </dgm:pt>
    <dgm:pt modelId="{11B06846-2CAE-41A5-A844-C2BCBCE6765D}" type="pres">
      <dgm:prSet presAssocID="{772D9D63-7D9F-4AEC-A59E-FAC20783CFB1}" presName="hierRoot2" presStyleCnt="0">
        <dgm:presLayoutVars>
          <dgm:hierBranch val="init"/>
        </dgm:presLayoutVars>
      </dgm:prSet>
      <dgm:spPr/>
    </dgm:pt>
    <dgm:pt modelId="{16AEE7D5-490D-4821-88A5-B41479B148B3}" type="pres">
      <dgm:prSet presAssocID="{772D9D63-7D9F-4AEC-A59E-FAC20783CFB1}" presName="rootComposite" presStyleCnt="0"/>
      <dgm:spPr/>
    </dgm:pt>
    <dgm:pt modelId="{D0788893-823B-4486-870C-2DC28AA831B1}" type="pres">
      <dgm:prSet presAssocID="{772D9D63-7D9F-4AEC-A59E-FAC20783CFB1}" presName="rootText" presStyleLbl="node3" presStyleIdx="3" presStyleCnt="5">
        <dgm:presLayoutVars>
          <dgm:chPref val="3"/>
        </dgm:presLayoutVars>
      </dgm:prSet>
      <dgm:spPr/>
      <dgm:t>
        <a:bodyPr/>
        <a:lstStyle/>
        <a:p>
          <a:endParaRPr lang="zh-TW" altLang="en-US"/>
        </a:p>
      </dgm:t>
    </dgm:pt>
    <dgm:pt modelId="{43510736-6159-4C31-AD41-214B7FB79222}" type="pres">
      <dgm:prSet presAssocID="{772D9D63-7D9F-4AEC-A59E-FAC20783CFB1}" presName="rootConnector" presStyleLbl="node3" presStyleIdx="3" presStyleCnt="5"/>
      <dgm:spPr/>
      <dgm:t>
        <a:bodyPr/>
        <a:lstStyle/>
        <a:p>
          <a:endParaRPr lang="zh-TW" altLang="en-US"/>
        </a:p>
      </dgm:t>
    </dgm:pt>
    <dgm:pt modelId="{A26B19DC-2593-45B7-BAC6-5BE937A98E18}" type="pres">
      <dgm:prSet presAssocID="{772D9D63-7D9F-4AEC-A59E-FAC20783CFB1}" presName="hierChild4" presStyleCnt="0"/>
      <dgm:spPr/>
    </dgm:pt>
    <dgm:pt modelId="{DCC4341C-9516-437E-9C55-EDE1CB996E26}" type="pres">
      <dgm:prSet presAssocID="{772D9D63-7D9F-4AEC-A59E-FAC20783CFB1}" presName="hierChild5" presStyleCnt="0"/>
      <dgm:spPr/>
    </dgm:pt>
    <dgm:pt modelId="{25B09091-AE7A-4AEC-B9AC-0394B9D1E620}" type="pres">
      <dgm:prSet presAssocID="{9199BE10-1233-40E8-B107-DC1F902DE05D}" presName="Name64" presStyleLbl="parChTrans1D3" presStyleIdx="4" presStyleCnt="5"/>
      <dgm:spPr/>
      <dgm:t>
        <a:bodyPr/>
        <a:lstStyle/>
        <a:p>
          <a:endParaRPr lang="zh-TW" altLang="en-US"/>
        </a:p>
      </dgm:t>
    </dgm:pt>
    <dgm:pt modelId="{F91A048E-A9BE-4327-9A2D-F4B4BA1CFD1B}" type="pres">
      <dgm:prSet presAssocID="{A4FF506C-B994-4B26-B982-E716C4E7DD43}" presName="hierRoot2" presStyleCnt="0">
        <dgm:presLayoutVars>
          <dgm:hierBranch val="init"/>
        </dgm:presLayoutVars>
      </dgm:prSet>
      <dgm:spPr/>
    </dgm:pt>
    <dgm:pt modelId="{4B2D4A8C-EE9A-49A4-8E98-711749892029}" type="pres">
      <dgm:prSet presAssocID="{A4FF506C-B994-4B26-B982-E716C4E7DD43}" presName="rootComposite" presStyleCnt="0"/>
      <dgm:spPr/>
    </dgm:pt>
    <dgm:pt modelId="{E3AE47AD-73D3-47B3-91A7-6C132F1249B8}" type="pres">
      <dgm:prSet presAssocID="{A4FF506C-B994-4B26-B982-E716C4E7DD43}" presName="rootText" presStyleLbl="node3" presStyleIdx="4" presStyleCnt="5">
        <dgm:presLayoutVars>
          <dgm:chPref val="3"/>
        </dgm:presLayoutVars>
      </dgm:prSet>
      <dgm:spPr/>
      <dgm:t>
        <a:bodyPr/>
        <a:lstStyle/>
        <a:p>
          <a:endParaRPr lang="zh-TW" altLang="en-US"/>
        </a:p>
      </dgm:t>
    </dgm:pt>
    <dgm:pt modelId="{FB0E23FD-80FB-4DFA-8A2E-F5326C009D82}" type="pres">
      <dgm:prSet presAssocID="{A4FF506C-B994-4B26-B982-E716C4E7DD43}" presName="rootConnector" presStyleLbl="node3" presStyleIdx="4" presStyleCnt="5"/>
      <dgm:spPr/>
      <dgm:t>
        <a:bodyPr/>
        <a:lstStyle/>
        <a:p>
          <a:endParaRPr lang="zh-TW" altLang="en-US"/>
        </a:p>
      </dgm:t>
    </dgm:pt>
    <dgm:pt modelId="{191746BA-FB8F-49EA-B12A-C8B546AD74E3}" type="pres">
      <dgm:prSet presAssocID="{A4FF506C-B994-4B26-B982-E716C4E7DD43}" presName="hierChild4" presStyleCnt="0"/>
      <dgm:spPr/>
    </dgm:pt>
    <dgm:pt modelId="{C0CF2988-B864-490A-95F1-8338FE0D121C}" type="pres">
      <dgm:prSet presAssocID="{A4FF506C-B994-4B26-B982-E716C4E7DD43}" presName="hierChild5" presStyleCnt="0"/>
      <dgm:spPr/>
    </dgm:pt>
    <dgm:pt modelId="{B27876D9-059A-48AF-BE90-9BA0E7E8EB39}" type="pres">
      <dgm:prSet presAssocID="{44D517E3-A4FD-470C-A516-7A650E2E4316}" presName="hierChild5" presStyleCnt="0"/>
      <dgm:spPr/>
    </dgm:pt>
    <dgm:pt modelId="{2CDC6A2D-E212-4800-9231-10DE0B138262}" type="pres">
      <dgm:prSet presAssocID="{B9FD5F65-FB74-4F3C-B519-9EF650D245A6}" presName="hierChild3" presStyleCnt="0"/>
      <dgm:spPr/>
    </dgm:pt>
  </dgm:ptLst>
  <dgm:cxnLst>
    <dgm:cxn modelId="{EE4D90C4-A97E-431C-BFA0-296D472228BB}" type="presOf" srcId="{7638C257-065D-4372-B585-7ABA79F1420B}" destId="{0C20C11E-DC97-4255-A532-8F01F509D3E5}" srcOrd="0" destOrd="0" presId="urn:microsoft.com/office/officeart/2009/3/layout/HorizontalOrganizationChart"/>
    <dgm:cxn modelId="{E0425219-FA80-448E-BFAA-05367D1F93E2}" type="presOf" srcId="{80851056-0153-4475-B9B3-B7BE24835AFD}" destId="{6FAB2A1E-1C3A-41A9-9368-B1FCBEE4B325}" srcOrd="0" destOrd="0" presId="urn:microsoft.com/office/officeart/2009/3/layout/HorizontalOrganizationChart"/>
    <dgm:cxn modelId="{D629FA92-4743-4227-8F13-B077B8BB8BC5}" srcId="{B9FD5F65-FB74-4F3C-B519-9EF650D245A6}" destId="{9CB1FEA6-E9B9-4D83-9D65-280BAF6711BE}" srcOrd="0" destOrd="0" parTransId="{35DB13E1-251C-4BB5-A2AF-D039F4951580}" sibTransId="{C581B000-34EC-4E3A-9508-441198062924}"/>
    <dgm:cxn modelId="{A59AD6B4-48FD-4EE0-9FD0-AC6877530A8E}" type="presOf" srcId="{C92B063A-C65F-4387-BE5B-FE9DD33E82B9}" destId="{290FD725-38BD-4176-8811-AB65C58A3971}" srcOrd="0" destOrd="0" presId="urn:microsoft.com/office/officeart/2009/3/layout/HorizontalOrganizationChart"/>
    <dgm:cxn modelId="{9F986BFA-5DAD-42FB-B767-BA9DAEFB794A}" type="presOf" srcId="{113654F6-74B2-4733-A8B2-1E7A86F070B2}" destId="{D6772336-3B29-42BA-9726-C91D1A3DA38F}" srcOrd="0" destOrd="0" presId="urn:microsoft.com/office/officeart/2009/3/layout/HorizontalOrganizationChart"/>
    <dgm:cxn modelId="{07D840E6-8798-452C-9812-3FFAC43BB9D0}" srcId="{44D517E3-A4FD-470C-A516-7A650E2E4316}" destId="{772D9D63-7D9F-4AEC-A59E-FAC20783CFB1}" srcOrd="0" destOrd="0" parTransId="{0C373554-DD4D-4B52-85B5-E10499EA6C6D}" sibTransId="{676CC931-78EF-44F5-87EB-2A49067DAE0E}"/>
    <dgm:cxn modelId="{18F2EE5C-69D9-44D8-9CD9-9B656B698923}" type="presOf" srcId="{6756BF7F-7CE9-42FD-81A7-E86CC5BFEADC}" destId="{CB8CA0BF-1423-4A30-97F4-FFF83476F145}" srcOrd="0" destOrd="0" presId="urn:microsoft.com/office/officeart/2009/3/layout/HorizontalOrganizationChart"/>
    <dgm:cxn modelId="{AF2D81D8-1A34-41D9-B826-3DFB8B44F916}" srcId="{9CB1FEA6-E9B9-4D83-9D65-280BAF6711BE}" destId="{F6F94790-038B-440C-ADD8-C6BDADD52D79}" srcOrd="2" destOrd="0" parTransId="{6756BF7F-7CE9-42FD-81A7-E86CC5BFEADC}" sibTransId="{EB2DD0AB-FBCD-4FCC-B999-B970CAB5E97A}"/>
    <dgm:cxn modelId="{2D362791-18DD-4FF9-BDC7-C3C47C386E1E}" type="presOf" srcId="{9CB1FEA6-E9B9-4D83-9D65-280BAF6711BE}" destId="{B8E7D9D8-CDE5-45B5-A78C-E387DD6BD364}" srcOrd="0" destOrd="0" presId="urn:microsoft.com/office/officeart/2009/3/layout/HorizontalOrganizationChart"/>
    <dgm:cxn modelId="{282DD4CF-17D7-4B95-B2DD-2A5E3A0294C3}" srcId="{F6F94790-038B-440C-ADD8-C6BDADD52D79}" destId="{113654F6-74B2-4733-A8B2-1E7A86F070B2}" srcOrd="0" destOrd="0" parTransId="{1193A99C-DC5B-4F99-AE8D-91F2B01A4606}" sibTransId="{6862D937-FA9F-44BC-8C67-FD2B4F84E23D}"/>
    <dgm:cxn modelId="{D91F4C8A-C3AB-449B-A931-CCAC35C22EE6}" type="presOf" srcId="{1193A99C-DC5B-4F99-AE8D-91F2B01A4606}" destId="{3BAB1D4B-016F-4670-A2B7-5C8C3EF43E86}" srcOrd="0" destOrd="0" presId="urn:microsoft.com/office/officeart/2009/3/layout/HorizontalOrganizationChart"/>
    <dgm:cxn modelId="{002691BF-66D0-4F62-B599-FF429042E288}" type="presOf" srcId="{772D9D63-7D9F-4AEC-A59E-FAC20783CFB1}" destId="{43510736-6159-4C31-AD41-214B7FB79222}" srcOrd="1" destOrd="0" presId="urn:microsoft.com/office/officeart/2009/3/layout/HorizontalOrganizationChart"/>
    <dgm:cxn modelId="{1E7835F6-6D82-4FFD-BDE0-16F4C4F80DCB}" type="presOf" srcId="{772D9D63-7D9F-4AEC-A59E-FAC20783CFB1}" destId="{D0788893-823B-4486-870C-2DC28AA831B1}" srcOrd="0" destOrd="0" presId="urn:microsoft.com/office/officeart/2009/3/layout/HorizontalOrganizationChart"/>
    <dgm:cxn modelId="{255ED4ED-452C-4FA7-B805-C7FF25B339D1}" type="presOf" srcId="{B9FD5F65-FB74-4F3C-B519-9EF650D245A6}" destId="{F26F2BCE-1D71-41AF-9766-D7B87572A2C3}" srcOrd="0" destOrd="0" presId="urn:microsoft.com/office/officeart/2009/3/layout/HorizontalOrganizationChart"/>
    <dgm:cxn modelId="{27AA6F03-1B83-423D-87CE-B3429BF66142}" type="presOf" srcId="{44D517E3-A4FD-470C-A516-7A650E2E4316}" destId="{DFE01C18-8881-4634-B410-EC8D62BE8E76}" srcOrd="1" destOrd="0" presId="urn:microsoft.com/office/officeart/2009/3/layout/HorizontalOrganizationChart"/>
    <dgm:cxn modelId="{FEA670A5-7A24-4BDC-B2C4-AB57D086E6B8}" srcId="{9CB1FEA6-E9B9-4D83-9D65-280BAF6711BE}" destId="{F239E1BD-FD16-4766-9BE0-874F66B28489}" srcOrd="0" destOrd="0" parTransId="{80851056-0153-4475-B9B3-B7BE24835AFD}" sibTransId="{138E5DAA-4C53-41BB-975E-1598FF0E1EBA}"/>
    <dgm:cxn modelId="{87B66AF4-6590-4956-B09F-CBC427BC3F26}" type="presOf" srcId="{F3B8E85A-8DB8-4205-8FEE-7F64FB5DA185}" destId="{7073CB65-86B6-4E24-96ED-6C7C19273214}" srcOrd="0" destOrd="0" presId="urn:microsoft.com/office/officeart/2009/3/layout/HorizontalOrganizationChart"/>
    <dgm:cxn modelId="{ED258466-5E86-431F-9638-164995CE691F}" type="presOf" srcId="{9CB1FEA6-E9B9-4D83-9D65-280BAF6711BE}" destId="{CC78496A-E6DF-4A54-8921-2D1CD84486BC}" srcOrd="1" destOrd="0" presId="urn:microsoft.com/office/officeart/2009/3/layout/HorizontalOrganizationChart"/>
    <dgm:cxn modelId="{2EB8DAD5-34F3-4BA2-A818-9A3CCAE7045D}" srcId="{9CB1FEA6-E9B9-4D83-9D65-280BAF6711BE}" destId="{C92B063A-C65F-4387-BE5B-FE9DD33E82B9}" srcOrd="1" destOrd="0" parTransId="{019A9816-22CE-4B4E-A152-9B3373CDCFFA}" sibTransId="{01E630E0-8FC0-423A-BBD0-2C79BC4CA8E4}"/>
    <dgm:cxn modelId="{8F4CE011-5745-4A4B-8A8D-A99BFC195DCC}" type="presOf" srcId="{A4FF506C-B994-4B26-B982-E716C4E7DD43}" destId="{FB0E23FD-80FB-4DFA-8A2E-F5326C009D82}" srcOrd="1" destOrd="0" presId="urn:microsoft.com/office/officeart/2009/3/layout/HorizontalOrganizationChart"/>
    <dgm:cxn modelId="{59E70425-2EE8-4622-B150-41B425944E16}" type="presOf" srcId="{9199BE10-1233-40E8-B107-DC1F902DE05D}" destId="{25B09091-AE7A-4AEC-B9AC-0394B9D1E620}" srcOrd="0" destOrd="0" presId="urn:microsoft.com/office/officeart/2009/3/layout/HorizontalOrganizationChart"/>
    <dgm:cxn modelId="{C9E1210A-6DC5-4037-B6A2-FB14D889E0E7}" srcId="{F6F94790-038B-440C-ADD8-C6BDADD52D79}" destId="{F3B8E85A-8DB8-4205-8FEE-7F64FB5DA185}" srcOrd="1" destOrd="0" parTransId="{548A3313-74C2-445C-8B46-3346AA9F4D8D}" sibTransId="{A3AD75FC-F11E-4BE0-B018-9E6545B52801}"/>
    <dgm:cxn modelId="{8783E7EB-1216-4900-BA5D-C4DE8C7D8421}" type="presOf" srcId="{F239E1BD-FD16-4766-9BE0-874F66B28489}" destId="{85955F9F-D739-4E37-BB9E-F6EF00962C67}" srcOrd="0" destOrd="0" presId="urn:microsoft.com/office/officeart/2009/3/layout/HorizontalOrganizationChart"/>
    <dgm:cxn modelId="{FA87CCF4-E032-49F8-A805-3EE4EF72CFD1}" type="presOf" srcId="{113654F6-74B2-4733-A8B2-1E7A86F070B2}" destId="{080F40EE-654B-4F2F-9F50-7F706D8BD742}" srcOrd="1" destOrd="0" presId="urn:microsoft.com/office/officeart/2009/3/layout/HorizontalOrganizationChart"/>
    <dgm:cxn modelId="{74A73EB2-7F26-4A55-BEC1-BEA69CE55558}" type="presOf" srcId="{35DB13E1-251C-4BB5-A2AF-D039F4951580}" destId="{7575DE5E-C56B-4BE0-A793-8B30B8F65046}" srcOrd="0" destOrd="0" presId="urn:microsoft.com/office/officeart/2009/3/layout/HorizontalOrganizationChart"/>
    <dgm:cxn modelId="{3C0311DD-9CDD-450E-A955-C7235B019D6D}" type="presOf" srcId="{A4FF506C-B994-4B26-B982-E716C4E7DD43}" destId="{E3AE47AD-73D3-47B3-91A7-6C132F1249B8}" srcOrd="0" destOrd="0" presId="urn:microsoft.com/office/officeart/2009/3/layout/HorizontalOrganizationChart"/>
    <dgm:cxn modelId="{3D5A1AC1-F441-4F5B-B9DB-B29D2299826C}" type="presOf" srcId="{F239E1BD-FD16-4766-9BE0-874F66B28489}" destId="{795808D5-BD6B-4DC4-BD55-56717A680F03}" srcOrd="1" destOrd="0" presId="urn:microsoft.com/office/officeart/2009/3/layout/HorizontalOrganizationChart"/>
    <dgm:cxn modelId="{FD6273EF-58D7-4DE3-9AE1-C34AFA103671}" type="presOf" srcId="{44D517E3-A4FD-470C-A516-7A650E2E4316}" destId="{775E6174-1EA9-4B90-80C3-7AA4A91A3E9B}" srcOrd="0" destOrd="0" presId="urn:microsoft.com/office/officeart/2009/3/layout/HorizontalOrganizationChart"/>
    <dgm:cxn modelId="{47187716-EE7D-4D8B-BF67-B2173119E4FC}" type="presOf" srcId="{F42FF5FD-DF07-412C-B559-42F2B0052B20}" destId="{20C1001C-4C23-4C41-AA63-2953640E737D}" srcOrd="0" destOrd="0" presId="urn:microsoft.com/office/officeart/2009/3/layout/HorizontalOrganizationChart"/>
    <dgm:cxn modelId="{FD151AB6-1473-4642-93FD-3A5F574114F4}" srcId="{44D517E3-A4FD-470C-A516-7A650E2E4316}" destId="{A4FF506C-B994-4B26-B982-E716C4E7DD43}" srcOrd="1" destOrd="0" parTransId="{9199BE10-1233-40E8-B107-DC1F902DE05D}" sibTransId="{23CA6949-723E-49CB-898D-3CE5D3CB628A}"/>
    <dgm:cxn modelId="{B5A02F46-68CD-4DA8-B1BF-C6E21C898CE9}" type="presOf" srcId="{0C373554-DD4D-4B52-85B5-E10499EA6C6D}" destId="{E8021786-7181-497A-8287-FBB87410CC43}" srcOrd="0" destOrd="0" presId="urn:microsoft.com/office/officeart/2009/3/layout/HorizontalOrganizationChart"/>
    <dgm:cxn modelId="{B22F8D8D-135D-40AC-923B-BD4B4B7AEB3E}" srcId="{B9FD5F65-FB74-4F3C-B519-9EF650D245A6}" destId="{44D517E3-A4FD-470C-A516-7A650E2E4316}" srcOrd="1" destOrd="0" parTransId="{7638C257-065D-4372-B585-7ABA79F1420B}" sibTransId="{AF2AE52D-B178-4309-94B9-0B9E5A88EC16}"/>
    <dgm:cxn modelId="{AF77D9CB-1BAE-418A-BB67-FBA6E4E26E06}" type="presOf" srcId="{F3B8E85A-8DB8-4205-8FEE-7F64FB5DA185}" destId="{1FCDFB7D-4985-4EA0-B72D-DC60BFBBFA84}" srcOrd="1" destOrd="0" presId="urn:microsoft.com/office/officeart/2009/3/layout/HorizontalOrganizationChart"/>
    <dgm:cxn modelId="{F287BB17-EE91-4BF8-B045-1419FF668D22}" type="presOf" srcId="{F6F94790-038B-440C-ADD8-C6BDADD52D79}" destId="{5545C450-BE36-490E-A06F-411B7C8357A3}" srcOrd="0" destOrd="0" presId="urn:microsoft.com/office/officeart/2009/3/layout/HorizontalOrganizationChart"/>
    <dgm:cxn modelId="{308F09B3-15C7-474A-8BA7-3645C21CA875}" type="presOf" srcId="{F6F94790-038B-440C-ADD8-C6BDADD52D79}" destId="{534D05C9-DF36-4B52-9D64-FCDF84D8E3FE}" srcOrd="1" destOrd="0" presId="urn:microsoft.com/office/officeart/2009/3/layout/HorizontalOrganizationChart"/>
    <dgm:cxn modelId="{4A80D3EF-38B6-4FCF-B5F6-98A26D81C8F3}" type="presOf" srcId="{C92B063A-C65F-4387-BE5B-FE9DD33E82B9}" destId="{57F3CDE3-D974-4D50-A2FD-CDD867570DA2}" srcOrd="1" destOrd="0" presId="urn:microsoft.com/office/officeart/2009/3/layout/HorizontalOrganizationChart"/>
    <dgm:cxn modelId="{01EE99DB-E4DE-4958-996F-4E53C48DFD47}" type="presOf" srcId="{548A3313-74C2-445C-8B46-3346AA9F4D8D}" destId="{474003CA-A873-42DB-B025-480FA1083463}" srcOrd="0" destOrd="0" presId="urn:microsoft.com/office/officeart/2009/3/layout/HorizontalOrganizationChart"/>
    <dgm:cxn modelId="{185545ED-EDD7-4C48-B2C6-36577BC579CB}" type="presOf" srcId="{B9FD5F65-FB74-4F3C-B519-9EF650D245A6}" destId="{2619916D-D453-4BE2-968B-139D45CB5BF5}" srcOrd="1" destOrd="0" presId="urn:microsoft.com/office/officeart/2009/3/layout/HorizontalOrganizationChart"/>
    <dgm:cxn modelId="{C4755B61-A4DF-4123-B88D-BB938E9782AE}" srcId="{F42FF5FD-DF07-412C-B559-42F2B0052B20}" destId="{B9FD5F65-FB74-4F3C-B519-9EF650D245A6}" srcOrd="0" destOrd="0" parTransId="{CF3B697F-897A-4BAF-B847-2C2C5D94C21C}" sibTransId="{9B264172-E7DB-4232-9DC9-34B272D332EE}"/>
    <dgm:cxn modelId="{F07884A2-2D7F-491E-ABBE-4DBE17426892}" type="presOf" srcId="{019A9816-22CE-4B4E-A152-9B3373CDCFFA}" destId="{54F50D2A-A04A-40D1-83F7-A38FCB1EB2DA}" srcOrd="0" destOrd="0" presId="urn:microsoft.com/office/officeart/2009/3/layout/HorizontalOrganizationChart"/>
    <dgm:cxn modelId="{E4950091-4571-46EF-A5A3-C0CE951EAABC}" type="presParOf" srcId="{20C1001C-4C23-4C41-AA63-2953640E737D}" destId="{9B28294E-C24D-4475-8A2D-6FB84CAEB2AE}" srcOrd="0" destOrd="0" presId="urn:microsoft.com/office/officeart/2009/3/layout/HorizontalOrganizationChart"/>
    <dgm:cxn modelId="{A8C68848-8A24-4191-8D79-D37A4D1B7132}" type="presParOf" srcId="{9B28294E-C24D-4475-8A2D-6FB84CAEB2AE}" destId="{923723BD-4672-478F-8BDD-4F4DD47C756A}" srcOrd="0" destOrd="0" presId="urn:microsoft.com/office/officeart/2009/3/layout/HorizontalOrganizationChart"/>
    <dgm:cxn modelId="{C2CC4C57-EFC9-479E-B52C-38AE632A8F06}" type="presParOf" srcId="{923723BD-4672-478F-8BDD-4F4DD47C756A}" destId="{F26F2BCE-1D71-41AF-9766-D7B87572A2C3}" srcOrd="0" destOrd="0" presId="urn:microsoft.com/office/officeart/2009/3/layout/HorizontalOrganizationChart"/>
    <dgm:cxn modelId="{6ADB89C7-015A-4C23-96B7-7ACFB8AC56E4}" type="presParOf" srcId="{923723BD-4672-478F-8BDD-4F4DD47C756A}" destId="{2619916D-D453-4BE2-968B-139D45CB5BF5}" srcOrd="1" destOrd="0" presId="urn:microsoft.com/office/officeart/2009/3/layout/HorizontalOrganizationChart"/>
    <dgm:cxn modelId="{3F2D5994-955D-4D21-98AF-189C4AD8A943}" type="presParOf" srcId="{9B28294E-C24D-4475-8A2D-6FB84CAEB2AE}" destId="{6BF3FC35-7BB4-48A4-A662-7E6AFAAD7DBE}" srcOrd="1" destOrd="0" presId="urn:microsoft.com/office/officeart/2009/3/layout/HorizontalOrganizationChart"/>
    <dgm:cxn modelId="{80FAAB7F-A97B-429E-8503-5A82B1C0269E}" type="presParOf" srcId="{6BF3FC35-7BB4-48A4-A662-7E6AFAAD7DBE}" destId="{7575DE5E-C56B-4BE0-A793-8B30B8F65046}" srcOrd="0" destOrd="0" presId="urn:microsoft.com/office/officeart/2009/3/layout/HorizontalOrganizationChart"/>
    <dgm:cxn modelId="{ED3B8DC8-86D0-4E84-B50A-A3F59A4EC81F}" type="presParOf" srcId="{6BF3FC35-7BB4-48A4-A662-7E6AFAAD7DBE}" destId="{BF704F80-FE50-49EA-8CF1-5F6C5148DDC9}" srcOrd="1" destOrd="0" presId="urn:microsoft.com/office/officeart/2009/3/layout/HorizontalOrganizationChart"/>
    <dgm:cxn modelId="{B79D2EC2-2A9D-4B57-A847-9FE857C603FC}" type="presParOf" srcId="{BF704F80-FE50-49EA-8CF1-5F6C5148DDC9}" destId="{870EBE46-A904-41EF-AF8D-93EA708D13A0}" srcOrd="0" destOrd="0" presId="urn:microsoft.com/office/officeart/2009/3/layout/HorizontalOrganizationChart"/>
    <dgm:cxn modelId="{138E8299-2562-4655-B873-923B16818246}" type="presParOf" srcId="{870EBE46-A904-41EF-AF8D-93EA708D13A0}" destId="{B8E7D9D8-CDE5-45B5-A78C-E387DD6BD364}" srcOrd="0" destOrd="0" presId="urn:microsoft.com/office/officeart/2009/3/layout/HorizontalOrganizationChart"/>
    <dgm:cxn modelId="{80762AB5-F192-459E-952C-C377D44108B5}" type="presParOf" srcId="{870EBE46-A904-41EF-AF8D-93EA708D13A0}" destId="{CC78496A-E6DF-4A54-8921-2D1CD84486BC}" srcOrd="1" destOrd="0" presId="urn:microsoft.com/office/officeart/2009/3/layout/HorizontalOrganizationChart"/>
    <dgm:cxn modelId="{DD175F39-E5A1-48FE-9E79-3DF9938A507F}" type="presParOf" srcId="{BF704F80-FE50-49EA-8CF1-5F6C5148DDC9}" destId="{AA7BC964-B07B-4B8C-8122-75B598831C31}" srcOrd="1" destOrd="0" presId="urn:microsoft.com/office/officeart/2009/3/layout/HorizontalOrganizationChart"/>
    <dgm:cxn modelId="{89AC829F-7B6C-49B6-8E03-CC844963C7AA}" type="presParOf" srcId="{AA7BC964-B07B-4B8C-8122-75B598831C31}" destId="{6FAB2A1E-1C3A-41A9-9368-B1FCBEE4B325}" srcOrd="0" destOrd="0" presId="urn:microsoft.com/office/officeart/2009/3/layout/HorizontalOrganizationChart"/>
    <dgm:cxn modelId="{5E256F0D-A6A7-47F4-9DF8-D42972503DF5}" type="presParOf" srcId="{AA7BC964-B07B-4B8C-8122-75B598831C31}" destId="{68D8D252-FAFE-4993-A0BF-8B2D8E478B17}" srcOrd="1" destOrd="0" presId="urn:microsoft.com/office/officeart/2009/3/layout/HorizontalOrganizationChart"/>
    <dgm:cxn modelId="{008CEDD5-63E1-49F2-8143-A14DFAA353D8}" type="presParOf" srcId="{68D8D252-FAFE-4993-A0BF-8B2D8E478B17}" destId="{CF844A9E-C8C8-44B4-81C1-C25D51E09345}" srcOrd="0" destOrd="0" presId="urn:microsoft.com/office/officeart/2009/3/layout/HorizontalOrganizationChart"/>
    <dgm:cxn modelId="{4220A1D4-23DC-4E0B-B22E-D1DF1468ED9A}" type="presParOf" srcId="{CF844A9E-C8C8-44B4-81C1-C25D51E09345}" destId="{85955F9F-D739-4E37-BB9E-F6EF00962C67}" srcOrd="0" destOrd="0" presId="urn:microsoft.com/office/officeart/2009/3/layout/HorizontalOrganizationChart"/>
    <dgm:cxn modelId="{69190205-7A5E-4723-8536-0DCF710BC8E9}" type="presParOf" srcId="{CF844A9E-C8C8-44B4-81C1-C25D51E09345}" destId="{795808D5-BD6B-4DC4-BD55-56717A680F03}" srcOrd="1" destOrd="0" presId="urn:microsoft.com/office/officeart/2009/3/layout/HorizontalOrganizationChart"/>
    <dgm:cxn modelId="{91C80D3A-E9AD-41A9-B7B9-36558759677D}" type="presParOf" srcId="{68D8D252-FAFE-4993-A0BF-8B2D8E478B17}" destId="{CCDDB171-12E4-4ECE-8F60-9EC5E9FD0CC2}" srcOrd="1" destOrd="0" presId="urn:microsoft.com/office/officeart/2009/3/layout/HorizontalOrganizationChart"/>
    <dgm:cxn modelId="{B2EEFE11-B0D7-4834-A50D-80E859FFCF29}" type="presParOf" srcId="{68D8D252-FAFE-4993-A0BF-8B2D8E478B17}" destId="{CD160258-771C-4A64-91AE-F56CCAE0CDB7}" srcOrd="2" destOrd="0" presId="urn:microsoft.com/office/officeart/2009/3/layout/HorizontalOrganizationChart"/>
    <dgm:cxn modelId="{45A73DC6-38BD-4D84-AE9C-209CD2136008}" type="presParOf" srcId="{AA7BC964-B07B-4B8C-8122-75B598831C31}" destId="{54F50D2A-A04A-40D1-83F7-A38FCB1EB2DA}" srcOrd="2" destOrd="0" presId="urn:microsoft.com/office/officeart/2009/3/layout/HorizontalOrganizationChart"/>
    <dgm:cxn modelId="{31519482-6D5E-43A5-81CF-2B4380DFF3AA}" type="presParOf" srcId="{AA7BC964-B07B-4B8C-8122-75B598831C31}" destId="{3FBED586-FF96-4621-9872-A63423F80D76}" srcOrd="3" destOrd="0" presId="urn:microsoft.com/office/officeart/2009/3/layout/HorizontalOrganizationChart"/>
    <dgm:cxn modelId="{27B2455C-32EB-47BC-ABDC-BB26D01AB9B7}" type="presParOf" srcId="{3FBED586-FF96-4621-9872-A63423F80D76}" destId="{A83808F4-6BAD-4D0B-BF84-D271EBB3EADA}" srcOrd="0" destOrd="0" presId="urn:microsoft.com/office/officeart/2009/3/layout/HorizontalOrganizationChart"/>
    <dgm:cxn modelId="{94EFE7B7-BC0C-494B-8EE7-332D892235A6}" type="presParOf" srcId="{A83808F4-6BAD-4D0B-BF84-D271EBB3EADA}" destId="{290FD725-38BD-4176-8811-AB65C58A3971}" srcOrd="0" destOrd="0" presId="urn:microsoft.com/office/officeart/2009/3/layout/HorizontalOrganizationChart"/>
    <dgm:cxn modelId="{97A3CA20-BFA4-4E20-938B-EA871FB09CB5}" type="presParOf" srcId="{A83808F4-6BAD-4D0B-BF84-D271EBB3EADA}" destId="{57F3CDE3-D974-4D50-A2FD-CDD867570DA2}" srcOrd="1" destOrd="0" presId="urn:microsoft.com/office/officeart/2009/3/layout/HorizontalOrganizationChart"/>
    <dgm:cxn modelId="{59598A85-FB81-41FD-BAC6-B688676282AF}" type="presParOf" srcId="{3FBED586-FF96-4621-9872-A63423F80D76}" destId="{F8E13972-1EA6-4F5A-A67B-752DD2B07A9B}" srcOrd="1" destOrd="0" presId="urn:microsoft.com/office/officeart/2009/3/layout/HorizontalOrganizationChart"/>
    <dgm:cxn modelId="{2BF26E57-6C7A-4119-9B3C-906453D480EF}" type="presParOf" srcId="{3FBED586-FF96-4621-9872-A63423F80D76}" destId="{540AD016-5833-4EAD-99E3-7B3961AC8D2A}" srcOrd="2" destOrd="0" presId="urn:microsoft.com/office/officeart/2009/3/layout/HorizontalOrganizationChart"/>
    <dgm:cxn modelId="{5962B9EC-B258-44D2-B189-9FBA27B9F026}" type="presParOf" srcId="{AA7BC964-B07B-4B8C-8122-75B598831C31}" destId="{CB8CA0BF-1423-4A30-97F4-FFF83476F145}" srcOrd="4" destOrd="0" presId="urn:microsoft.com/office/officeart/2009/3/layout/HorizontalOrganizationChart"/>
    <dgm:cxn modelId="{134A4200-087D-4417-AB69-A1350D113C2D}" type="presParOf" srcId="{AA7BC964-B07B-4B8C-8122-75B598831C31}" destId="{A361E12D-430A-4462-BE15-24AA9CF40493}" srcOrd="5" destOrd="0" presId="urn:microsoft.com/office/officeart/2009/3/layout/HorizontalOrganizationChart"/>
    <dgm:cxn modelId="{E80C59BE-A2D9-47B1-A9CC-7578A6195466}" type="presParOf" srcId="{A361E12D-430A-4462-BE15-24AA9CF40493}" destId="{9A26BFC6-EF9A-4E43-8185-FF7439AC2517}" srcOrd="0" destOrd="0" presId="urn:microsoft.com/office/officeart/2009/3/layout/HorizontalOrganizationChart"/>
    <dgm:cxn modelId="{69BD85E9-4211-461E-BF02-5EF9727436E2}" type="presParOf" srcId="{9A26BFC6-EF9A-4E43-8185-FF7439AC2517}" destId="{5545C450-BE36-490E-A06F-411B7C8357A3}" srcOrd="0" destOrd="0" presId="urn:microsoft.com/office/officeart/2009/3/layout/HorizontalOrganizationChart"/>
    <dgm:cxn modelId="{395330E5-6480-47EF-BD3F-29D82357F6AF}" type="presParOf" srcId="{9A26BFC6-EF9A-4E43-8185-FF7439AC2517}" destId="{534D05C9-DF36-4B52-9D64-FCDF84D8E3FE}" srcOrd="1" destOrd="0" presId="urn:microsoft.com/office/officeart/2009/3/layout/HorizontalOrganizationChart"/>
    <dgm:cxn modelId="{E011AF2D-D6B1-4217-8912-019AF320504B}" type="presParOf" srcId="{A361E12D-430A-4462-BE15-24AA9CF40493}" destId="{87D1BF0C-BC4B-4CF3-B243-10F89B3F7C6B}" srcOrd="1" destOrd="0" presId="urn:microsoft.com/office/officeart/2009/3/layout/HorizontalOrganizationChart"/>
    <dgm:cxn modelId="{21BB48FB-626D-4E27-9EE3-7FAB246E2145}" type="presParOf" srcId="{87D1BF0C-BC4B-4CF3-B243-10F89B3F7C6B}" destId="{3BAB1D4B-016F-4670-A2B7-5C8C3EF43E86}" srcOrd="0" destOrd="0" presId="urn:microsoft.com/office/officeart/2009/3/layout/HorizontalOrganizationChart"/>
    <dgm:cxn modelId="{0BD0E351-6301-409A-9DC1-9CEC9B2D9792}" type="presParOf" srcId="{87D1BF0C-BC4B-4CF3-B243-10F89B3F7C6B}" destId="{BAE13CD1-652F-4F6B-9BA9-588A1424EFD3}" srcOrd="1" destOrd="0" presId="urn:microsoft.com/office/officeart/2009/3/layout/HorizontalOrganizationChart"/>
    <dgm:cxn modelId="{1198D76E-BE4C-4461-8FAB-023416F12BE5}" type="presParOf" srcId="{BAE13CD1-652F-4F6B-9BA9-588A1424EFD3}" destId="{D63831E6-4844-4C39-9D45-9C87E2D207F0}" srcOrd="0" destOrd="0" presId="urn:microsoft.com/office/officeart/2009/3/layout/HorizontalOrganizationChart"/>
    <dgm:cxn modelId="{1BA2FE6F-1C02-4346-A2D5-A841E02FC794}" type="presParOf" srcId="{D63831E6-4844-4C39-9D45-9C87E2D207F0}" destId="{D6772336-3B29-42BA-9726-C91D1A3DA38F}" srcOrd="0" destOrd="0" presId="urn:microsoft.com/office/officeart/2009/3/layout/HorizontalOrganizationChart"/>
    <dgm:cxn modelId="{81AEF7AB-2C84-4FF3-825E-B8C54BD9F1BC}" type="presParOf" srcId="{D63831E6-4844-4C39-9D45-9C87E2D207F0}" destId="{080F40EE-654B-4F2F-9F50-7F706D8BD742}" srcOrd="1" destOrd="0" presId="urn:microsoft.com/office/officeart/2009/3/layout/HorizontalOrganizationChart"/>
    <dgm:cxn modelId="{328CFC2E-93A7-437E-82C1-971EC826C838}" type="presParOf" srcId="{BAE13CD1-652F-4F6B-9BA9-588A1424EFD3}" destId="{FB8865B1-8E7A-45E5-AC94-4B7B481A0831}" srcOrd="1" destOrd="0" presId="urn:microsoft.com/office/officeart/2009/3/layout/HorizontalOrganizationChart"/>
    <dgm:cxn modelId="{7AD00B7E-7F36-4280-8436-943D4AAC5591}" type="presParOf" srcId="{BAE13CD1-652F-4F6B-9BA9-588A1424EFD3}" destId="{3EAD3236-594D-42A2-B648-1C1DA873E49A}" srcOrd="2" destOrd="0" presId="urn:microsoft.com/office/officeart/2009/3/layout/HorizontalOrganizationChart"/>
    <dgm:cxn modelId="{58AAF779-34BE-4E33-86F7-BAC670C98920}" type="presParOf" srcId="{87D1BF0C-BC4B-4CF3-B243-10F89B3F7C6B}" destId="{474003CA-A873-42DB-B025-480FA1083463}" srcOrd="2" destOrd="0" presId="urn:microsoft.com/office/officeart/2009/3/layout/HorizontalOrganizationChart"/>
    <dgm:cxn modelId="{95D1485C-3F5E-4BCA-819C-27CDD9E86D4F}" type="presParOf" srcId="{87D1BF0C-BC4B-4CF3-B243-10F89B3F7C6B}" destId="{C75CE558-7EA6-4C89-A049-C60E48ABA65B}" srcOrd="3" destOrd="0" presId="urn:microsoft.com/office/officeart/2009/3/layout/HorizontalOrganizationChart"/>
    <dgm:cxn modelId="{1E93A9FC-BA98-4F19-A926-40E6C6B217A4}" type="presParOf" srcId="{C75CE558-7EA6-4C89-A049-C60E48ABA65B}" destId="{AABF7704-C5E6-47D7-888D-68E49F6FFF5C}" srcOrd="0" destOrd="0" presId="urn:microsoft.com/office/officeart/2009/3/layout/HorizontalOrganizationChart"/>
    <dgm:cxn modelId="{1ADF34B5-435C-4DFC-A0CA-008ACD7655B0}" type="presParOf" srcId="{AABF7704-C5E6-47D7-888D-68E49F6FFF5C}" destId="{7073CB65-86B6-4E24-96ED-6C7C19273214}" srcOrd="0" destOrd="0" presId="urn:microsoft.com/office/officeart/2009/3/layout/HorizontalOrganizationChart"/>
    <dgm:cxn modelId="{B4C7F28E-C623-4CA3-9499-B6FD054F1F34}" type="presParOf" srcId="{AABF7704-C5E6-47D7-888D-68E49F6FFF5C}" destId="{1FCDFB7D-4985-4EA0-B72D-DC60BFBBFA84}" srcOrd="1" destOrd="0" presId="urn:microsoft.com/office/officeart/2009/3/layout/HorizontalOrganizationChart"/>
    <dgm:cxn modelId="{99D10B5A-EDB8-4773-9870-F9C02E1ABEDF}" type="presParOf" srcId="{C75CE558-7EA6-4C89-A049-C60E48ABA65B}" destId="{2C9E6C76-12EF-432B-ABC5-D193619FEF85}" srcOrd="1" destOrd="0" presId="urn:microsoft.com/office/officeart/2009/3/layout/HorizontalOrganizationChart"/>
    <dgm:cxn modelId="{B4787987-70B4-44D5-A2C4-786C2FFD69E3}" type="presParOf" srcId="{C75CE558-7EA6-4C89-A049-C60E48ABA65B}" destId="{59BB73AE-140E-4244-8D51-04421613AB3F}" srcOrd="2" destOrd="0" presId="urn:microsoft.com/office/officeart/2009/3/layout/HorizontalOrganizationChart"/>
    <dgm:cxn modelId="{88326B10-66CF-4241-A0A3-61B98BF89E70}" type="presParOf" srcId="{A361E12D-430A-4462-BE15-24AA9CF40493}" destId="{5C0FF5E2-9A86-405A-98F4-E00870E3EFE7}" srcOrd="2" destOrd="0" presId="urn:microsoft.com/office/officeart/2009/3/layout/HorizontalOrganizationChart"/>
    <dgm:cxn modelId="{EA4CFCCB-AC0A-4B09-9B8B-E0018F261D7D}" type="presParOf" srcId="{BF704F80-FE50-49EA-8CF1-5F6C5148DDC9}" destId="{09097D91-E588-42E3-8975-839DF91CB01A}" srcOrd="2" destOrd="0" presId="urn:microsoft.com/office/officeart/2009/3/layout/HorizontalOrganizationChart"/>
    <dgm:cxn modelId="{41CB5ED1-7B48-4B31-B78D-775FD4444BB4}" type="presParOf" srcId="{6BF3FC35-7BB4-48A4-A662-7E6AFAAD7DBE}" destId="{0C20C11E-DC97-4255-A532-8F01F509D3E5}" srcOrd="2" destOrd="0" presId="urn:microsoft.com/office/officeart/2009/3/layout/HorizontalOrganizationChart"/>
    <dgm:cxn modelId="{0E470C6B-B78D-4F3C-808B-20FCC465139D}" type="presParOf" srcId="{6BF3FC35-7BB4-48A4-A662-7E6AFAAD7DBE}" destId="{47848F13-84F3-41EA-87DE-33D3F9E1627D}" srcOrd="3" destOrd="0" presId="urn:microsoft.com/office/officeart/2009/3/layout/HorizontalOrganizationChart"/>
    <dgm:cxn modelId="{E659D2FC-5FB2-4717-AF29-70662E9B0A35}" type="presParOf" srcId="{47848F13-84F3-41EA-87DE-33D3F9E1627D}" destId="{44BF3B3A-DD11-4676-A9A4-21DF9CD7F875}" srcOrd="0" destOrd="0" presId="urn:microsoft.com/office/officeart/2009/3/layout/HorizontalOrganizationChart"/>
    <dgm:cxn modelId="{4958B485-63B8-41F6-8506-60BB49FF9908}" type="presParOf" srcId="{44BF3B3A-DD11-4676-A9A4-21DF9CD7F875}" destId="{775E6174-1EA9-4B90-80C3-7AA4A91A3E9B}" srcOrd="0" destOrd="0" presId="urn:microsoft.com/office/officeart/2009/3/layout/HorizontalOrganizationChart"/>
    <dgm:cxn modelId="{E399E987-51EB-4B34-84CC-5623606862F3}" type="presParOf" srcId="{44BF3B3A-DD11-4676-A9A4-21DF9CD7F875}" destId="{DFE01C18-8881-4634-B410-EC8D62BE8E76}" srcOrd="1" destOrd="0" presId="urn:microsoft.com/office/officeart/2009/3/layout/HorizontalOrganizationChart"/>
    <dgm:cxn modelId="{CCD8DA1E-908C-4C80-9E4E-18930832B525}" type="presParOf" srcId="{47848F13-84F3-41EA-87DE-33D3F9E1627D}" destId="{B96346DA-B571-41C3-AE79-32822CA40D53}" srcOrd="1" destOrd="0" presId="urn:microsoft.com/office/officeart/2009/3/layout/HorizontalOrganizationChart"/>
    <dgm:cxn modelId="{0D96C4CF-922B-47FD-A2EB-684A3FB5D743}" type="presParOf" srcId="{B96346DA-B571-41C3-AE79-32822CA40D53}" destId="{E8021786-7181-497A-8287-FBB87410CC43}" srcOrd="0" destOrd="0" presId="urn:microsoft.com/office/officeart/2009/3/layout/HorizontalOrganizationChart"/>
    <dgm:cxn modelId="{0EE61163-982A-47F6-B340-3C3A1A5DC828}" type="presParOf" srcId="{B96346DA-B571-41C3-AE79-32822CA40D53}" destId="{11B06846-2CAE-41A5-A844-C2BCBCE6765D}" srcOrd="1" destOrd="0" presId="urn:microsoft.com/office/officeart/2009/3/layout/HorizontalOrganizationChart"/>
    <dgm:cxn modelId="{50A5DBD4-4092-4FF8-864C-B33E9F4F9758}" type="presParOf" srcId="{11B06846-2CAE-41A5-A844-C2BCBCE6765D}" destId="{16AEE7D5-490D-4821-88A5-B41479B148B3}" srcOrd="0" destOrd="0" presId="urn:microsoft.com/office/officeart/2009/3/layout/HorizontalOrganizationChart"/>
    <dgm:cxn modelId="{92EE53D4-0049-41B3-B888-497436457FF1}" type="presParOf" srcId="{16AEE7D5-490D-4821-88A5-B41479B148B3}" destId="{D0788893-823B-4486-870C-2DC28AA831B1}" srcOrd="0" destOrd="0" presId="urn:microsoft.com/office/officeart/2009/3/layout/HorizontalOrganizationChart"/>
    <dgm:cxn modelId="{59495976-7CD0-4B9D-A181-AE3B01AD98E0}" type="presParOf" srcId="{16AEE7D5-490D-4821-88A5-B41479B148B3}" destId="{43510736-6159-4C31-AD41-214B7FB79222}" srcOrd="1" destOrd="0" presId="urn:microsoft.com/office/officeart/2009/3/layout/HorizontalOrganizationChart"/>
    <dgm:cxn modelId="{FE9939DB-D246-4A0D-9C1D-C9FE18805845}" type="presParOf" srcId="{11B06846-2CAE-41A5-A844-C2BCBCE6765D}" destId="{A26B19DC-2593-45B7-BAC6-5BE937A98E18}" srcOrd="1" destOrd="0" presId="urn:microsoft.com/office/officeart/2009/3/layout/HorizontalOrganizationChart"/>
    <dgm:cxn modelId="{16204396-F743-4064-B803-D2059CE6AE45}" type="presParOf" srcId="{11B06846-2CAE-41A5-A844-C2BCBCE6765D}" destId="{DCC4341C-9516-437E-9C55-EDE1CB996E26}" srcOrd="2" destOrd="0" presId="urn:microsoft.com/office/officeart/2009/3/layout/HorizontalOrganizationChart"/>
    <dgm:cxn modelId="{2E0EEFB6-7D61-4023-9BC8-2C6E9EEFEC1E}" type="presParOf" srcId="{B96346DA-B571-41C3-AE79-32822CA40D53}" destId="{25B09091-AE7A-4AEC-B9AC-0394B9D1E620}" srcOrd="2" destOrd="0" presId="urn:microsoft.com/office/officeart/2009/3/layout/HorizontalOrganizationChart"/>
    <dgm:cxn modelId="{7963C87C-BB3B-483A-9D54-981015B074C6}" type="presParOf" srcId="{B96346DA-B571-41C3-AE79-32822CA40D53}" destId="{F91A048E-A9BE-4327-9A2D-F4B4BA1CFD1B}" srcOrd="3" destOrd="0" presId="urn:microsoft.com/office/officeart/2009/3/layout/HorizontalOrganizationChart"/>
    <dgm:cxn modelId="{800F44CD-03A2-45D3-A7B6-E1E50611B6BB}" type="presParOf" srcId="{F91A048E-A9BE-4327-9A2D-F4B4BA1CFD1B}" destId="{4B2D4A8C-EE9A-49A4-8E98-711749892029}" srcOrd="0" destOrd="0" presId="urn:microsoft.com/office/officeart/2009/3/layout/HorizontalOrganizationChart"/>
    <dgm:cxn modelId="{1C15BFC3-0752-485B-B189-9AEB60FF9527}" type="presParOf" srcId="{4B2D4A8C-EE9A-49A4-8E98-711749892029}" destId="{E3AE47AD-73D3-47B3-91A7-6C132F1249B8}" srcOrd="0" destOrd="0" presId="urn:microsoft.com/office/officeart/2009/3/layout/HorizontalOrganizationChart"/>
    <dgm:cxn modelId="{B35E9226-1CF6-42F2-9F1D-D53B35D2AD75}" type="presParOf" srcId="{4B2D4A8C-EE9A-49A4-8E98-711749892029}" destId="{FB0E23FD-80FB-4DFA-8A2E-F5326C009D82}" srcOrd="1" destOrd="0" presId="urn:microsoft.com/office/officeart/2009/3/layout/HorizontalOrganizationChart"/>
    <dgm:cxn modelId="{5B16EC2E-C999-46F8-AED8-AFD39B2F9CC6}" type="presParOf" srcId="{F91A048E-A9BE-4327-9A2D-F4B4BA1CFD1B}" destId="{191746BA-FB8F-49EA-B12A-C8B546AD74E3}" srcOrd="1" destOrd="0" presId="urn:microsoft.com/office/officeart/2009/3/layout/HorizontalOrganizationChart"/>
    <dgm:cxn modelId="{11BDDA36-BC6E-4A9B-BA52-AB8AE390A6CC}" type="presParOf" srcId="{F91A048E-A9BE-4327-9A2D-F4B4BA1CFD1B}" destId="{C0CF2988-B864-490A-95F1-8338FE0D121C}" srcOrd="2" destOrd="0" presId="urn:microsoft.com/office/officeart/2009/3/layout/HorizontalOrganizationChart"/>
    <dgm:cxn modelId="{7DFA500C-5A58-4D31-A821-ED5DC8F3994A}" type="presParOf" srcId="{47848F13-84F3-41EA-87DE-33D3F9E1627D}" destId="{B27876D9-059A-48AF-BE90-9BA0E7E8EB39}" srcOrd="2" destOrd="0" presId="urn:microsoft.com/office/officeart/2009/3/layout/HorizontalOrganizationChart"/>
    <dgm:cxn modelId="{29A87C58-4390-4503-B2EF-1FC141030561}" type="presParOf" srcId="{9B28294E-C24D-4475-8A2D-6FB84CAEB2AE}" destId="{2CDC6A2D-E212-4800-9231-10DE0B138262}"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09091-AE7A-4AEC-B9AC-0394B9D1E620}">
      <dsp:nvSpPr>
        <dsp:cNvPr id="0" name=""/>
        <dsp:cNvSpPr/>
      </dsp:nvSpPr>
      <dsp:spPr>
        <a:xfrm>
          <a:off x="3274126" y="3002461"/>
          <a:ext cx="359292" cy="386239"/>
        </a:xfrm>
        <a:custGeom>
          <a:avLst/>
          <a:gdLst/>
          <a:ahLst/>
          <a:cxnLst/>
          <a:rect l="0" t="0" r="0" b="0"/>
          <a:pathLst>
            <a:path>
              <a:moveTo>
                <a:pt x="0" y="0"/>
              </a:moveTo>
              <a:lnTo>
                <a:pt x="179646" y="0"/>
              </a:lnTo>
              <a:lnTo>
                <a:pt x="179646" y="386239"/>
              </a:lnTo>
              <a:lnTo>
                <a:pt x="359292" y="3862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021786-7181-497A-8287-FBB87410CC43}">
      <dsp:nvSpPr>
        <dsp:cNvPr id="0" name=""/>
        <dsp:cNvSpPr/>
      </dsp:nvSpPr>
      <dsp:spPr>
        <a:xfrm>
          <a:off x="3274126" y="2616222"/>
          <a:ext cx="359292" cy="386239"/>
        </a:xfrm>
        <a:custGeom>
          <a:avLst/>
          <a:gdLst/>
          <a:ahLst/>
          <a:cxnLst/>
          <a:rect l="0" t="0" r="0" b="0"/>
          <a:pathLst>
            <a:path>
              <a:moveTo>
                <a:pt x="0" y="386239"/>
              </a:moveTo>
              <a:lnTo>
                <a:pt x="179646" y="386239"/>
              </a:lnTo>
              <a:lnTo>
                <a:pt x="179646" y="0"/>
              </a:lnTo>
              <a:lnTo>
                <a:pt x="35929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20C11E-DC97-4255-A532-8F01F509D3E5}">
      <dsp:nvSpPr>
        <dsp:cNvPr id="0" name=""/>
        <dsp:cNvSpPr/>
      </dsp:nvSpPr>
      <dsp:spPr>
        <a:xfrm>
          <a:off x="1118370" y="2036862"/>
          <a:ext cx="359292" cy="965599"/>
        </a:xfrm>
        <a:custGeom>
          <a:avLst/>
          <a:gdLst/>
          <a:ahLst/>
          <a:cxnLst/>
          <a:rect l="0" t="0" r="0" b="0"/>
          <a:pathLst>
            <a:path>
              <a:moveTo>
                <a:pt x="0" y="0"/>
              </a:moveTo>
              <a:lnTo>
                <a:pt x="179646" y="0"/>
              </a:lnTo>
              <a:lnTo>
                <a:pt x="179646" y="965599"/>
              </a:lnTo>
              <a:lnTo>
                <a:pt x="359292" y="96559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4003CA-A873-42DB-B025-480FA1083463}">
      <dsp:nvSpPr>
        <dsp:cNvPr id="0" name=""/>
        <dsp:cNvSpPr/>
      </dsp:nvSpPr>
      <dsp:spPr>
        <a:xfrm>
          <a:off x="5429882" y="1843743"/>
          <a:ext cx="359292" cy="386239"/>
        </a:xfrm>
        <a:custGeom>
          <a:avLst/>
          <a:gdLst/>
          <a:ahLst/>
          <a:cxnLst/>
          <a:rect l="0" t="0" r="0" b="0"/>
          <a:pathLst>
            <a:path>
              <a:moveTo>
                <a:pt x="0" y="0"/>
              </a:moveTo>
              <a:lnTo>
                <a:pt x="179646" y="0"/>
              </a:lnTo>
              <a:lnTo>
                <a:pt x="179646" y="386239"/>
              </a:lnTo>
              <a:lnTo>
                <a:pt x="359292" y="3862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AB1D4B-016F-4670-A2B7-5C8C3EF43E86}">
      <dsp:nvSpPr>
        <dsp:cNvPr id="0" name=""/>
        <dsp:cNvSpPr/>
      </dsp:nvSpPr>
      <dsp:spPr>
        <a:xfrm>
          <a:off x="5429882" y="1457503"/>
          <a:ext cx="359292" cy="386239"/>
        </a:xfrm>
        <a:custGeom>
          <a:avLst/>
          <a:gdLst/>
          <a:ahLst/>
          <a:cxnLst/>
          <a:rect l="0" t="0" r="0" b="0"/>
          <a:pathLst>
            <a:path>
              <a:moveTo>
                <a:pt x="0" y="386239"/>
              </a:moveTo>
              <a:lnTo>
                <a:pt x="179646" y="386239"/>
              </a:lnTo>
              <a:lnTo>
                <a:pt x="179646" y="0"/>
              </a:lnTo>
              <a:lnTo>
                <a:pt x="35929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8CA0BF-1423-4A30-97F4-FFF83476F145}">
      <dsp:nvSpPr>
        <dsp:cNvPr id="0" name=""/>
        <dsp:cNvSpPr/>
      </dsp:nvSpPr>
      <dsp:spPr>
        <a:xfrm>
          <a:off x="3274126" y="1071263"/>
          <a:ext cx="359292" cy="772479"/>
        </a:xfrm>
        <a:custGeom>
          <a:avLst/>
          <a:gdLst/>
          <a:ahLst/>
          <a:cxnLst/>
          <a:rect l="0" t="0" r="0" b="0"/>
          <a:pathLst>
            <a:path>
              <a:moveTo>
                <a:pt x="0" y="0"/>
              </a:moveTo>
              <a:lnTo>
                <a:pt x="179646" y="0"/>
              </a:lnTo>
              <a:lnTo>
                <a:pt x="179646" y="772479"/>
              </a:lnTo>
              <a:lnTo>
                <a:pt x="359292" y="7724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F50D2A-A04A-40D1-83F7-A38FCB1EB2DA}">
      <dsp:nvSpPr>
        <dsp:cNvPr id="0" name=""/>
        <dsp:cNvSpPr/>
      </dsp:nvSpPr>
      <dsp:spPr>
        <a:xfrm>
          <a:off x="3274126" y="1025543"/>
          <a:ext cx="359292" cy="91440"/>
        </a:xfrm>
        <a:custGeom>
          <a:avLst/>
          <a:gdLst/>
          <a:ahLst/>
          <a:cxnLst/>
          <a:rect l="0" t="0" r="0" b="0"/>
          <a:pathLst>
            <a:path>
              <a:moveTo>
                <a:pt x="0" y="45720"/>
              </a:moveTo>
              <a:lnTo>
                <a:pt x="35929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AB2A1E-1C3A-41A9-9368-B1FCBEE4B325}">
      <dsp:nvSpPr>
        <dsp:cNvPr id="0" name=""/>
        <dsp:cNvSpPr/>
      </dsp:nvSpPr>
      <dsp:spPr>
        <a:xfrm>
          <a:off x="3274126" y="298784"/>
          <a:ext cx="359292" cy="772479"/>
        </a:xfrm>
        <a:custGeom>
          <a:avLst/>
          <a:gdLst/>
          <a:ahLst/>
          <a:cxnLst/>
          <a:rect l="0" t="0" r="0" b="0"/>
          <a:pathLst>
            <a:path>
              <a:moveTo>
                <a:pt x="0" y="772479"/>
              </a:moveTo>
              <a:lnTo>
                <a:pt x="179646" y="772479"/>
              </a:lnTo>
              <a:lnTo>
                <a:pt x="179646" y="0"/>
              </a:lnTo>
              <a:lnTo>
                <a:pt x="35929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75DE5E-C56B-4BE0-A793-8B30B8F65046}">
      <dsp:nvSpPr>
        <dsp:cNvPr id="0" name=""/>
        <dsp:cNvSpPr/>
      </dsp:nvSpPr>
      <dsp:spPr>
        <a:xfrm>
          <a:off x="1118370" y="1071263"/>
          <a:ext cx="359292" cy="965599"/>
        </a:xfrm>
        <a:custGeom>
          <a:avLst/>
          <a:gdLst/>
          <a:ahLst/>
          <a:cxnLst/>
          <a:rect l="0" t="0" r="0" b="0"/>
          <a:pathLst>
            <a:path>
              <a:moveTo>
                <a:pt x="0" y="965599"/>
              </a:moveTo>
              <a:lnTo>
                <a:pt x="179646" y="965599"/>
              </a:lnTo>
              <a:lnTo>
                <a:pt x="179646" y="0"/>
              </a:lnTo>
              <a:lnTo>
                <a:pt x="35929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6F2BCE-1D71-41AF-9766-D7B87572A2C3}">
      <dsp:nvSpPr>
        <dsp:cNvPr id="0" name=""/>
        <dsp:cNvSpPr/>
      </dsp:nvSpPr>
      <dsp:spPr>
        <a:xfrm>
          <a:off x="251" y="1762902"/>
          <a:ext cx="1118118" cy="547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TW" altLang="en-US" sz="2500" b="1" kern="1200" dirty="0">
              <a:latin typeface="微軟正黑體" panose="020B0604030504040204" pitchFamily="34" charset="-120"/>
              <a:ea typeface="微軟正黑體" panose="020B0604030504040204" pitchFamily="34" charset="-120"/>
            </a:rPr>
            <a:t>電腦</a:t>
          </a:r>
        </a:p>
      </dsp:txBody>
      <dsp:txXfrm>
        <a:off x="251" y="1762902"/>
        <a:ext cx="1118118" cy="547921"/>
      </dsp:txXfrm>
    </dsp:sp>
    <dsp:sp modelId="{B8E7D9D8-CDE5-45B5-A78C-E387DD6BD364}">
      <dsp:nvSpPr>
        <dsp:cNvPr id="0" name=""/>
        <dsp:cNvSpPr/>
      </dsp:nvSpPr>
      <dsp:spPr>
        <a:xfrm>
          <a:off x="1477663" y="797303"/>
          <a:ext cx="1796463" cy="547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TW" altLang="en-US" sz="2500" b="1" kern="1200" dirty="0">
              <a:latin typeface="微軟正黑體" panose="020B0604030504040204" pitchFamily="34" charset="-120"/>
              <a:ea typeface="微軟正黑體" panose="020B0604030504040204" pitchFamily="34" charset="-120"/>
            </a:rPr>
            <a:t>硬體</a:t>
          </a:r>
        </a:p>
      </dsp:txBody>
      <dsp:txXfrm>
        <a:off x="1477663" y="797303"/>
        <a:ext cx="1796463" cy="547921"/>
      </dsp:txXfrm>
    </dsp:sp>
    <dsp:sp modelId="{85955F9F-D739-4E37-BB9E-F6EF00962C67}">
      <dsp:nvSpPr>
        <dsp:cNvPr id="0" name=""/>
        <dsp:cNvSpPr/>
      </dsp:nvSpPr>
      <dsp:spPr>
        <a:xfrm>
          <a:off x="3633419" y="24823"/>
          <a:ext cx="1796463" cy="547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TW" altLang="en-US" sz="2500" b="1" kern="1200" dirty="0">
              <a:latin typeface="微軟正黑體" panose="020B0604030504040204" pitchFamily="34" charset="-120"/>
              <a:ea typeface="微軟正黑體" panose="020B0604030504040204" pitchFamily="34" charset="-120"/>
            </a:rPr>
            <a:t>中央處理器</a:t>
          </a:r>
        </a:p>
      </dsp:txBody>
      <dsp:txXfrm>
        <a:off x="3633419" y="24823"/>
        <a:ext cx="1796463" cy="547921"/>
      </dsp:txXfrm>
    </dsp:sp>
    <dsp:sp modelId="{290FD725-38BD-4176-8811-AB65C58A3971}">
      <dsp:nvSpPr>
        <dsp:cNvPr id="0" name=""/>
        <dsp:cNvSpPr/>
      </dsp:nvSpPr>
      <dsp:spPr>
        <a:xfrm>
          <a:off x="3633419" y="797303"/>
          <a:ext cx="1796463" cy="547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TW" altLang="en-US" sz="2500" b="1" kern="1200" dirty="0">
              <a:latin typeface="微軟正黑體" panose="020B0604030504040204" pitchFamily="34" charset="-120"/>
              <a:ea typeface="微軟正黑體" panose="020B0604030504040204" pitchFamily="34" charset="-120"/>
            </a:rPr>
            <a:t>主記憶體</a:t>
          </a:r>
        </a:p>
      </dsp:txBody>
      <dsp:txXfrm>
        <a:off x="3633419" y="797303"/>
        <a:ext cx="1796463" cy="547921"/>
      </dsp:txXfrm>
    </dsp:sp>
    <dsp:sp modelId="{5545C450-BE36-490E-A06F-411B7C8357A3}">
      <dsp:nvSpPr>
        <dsp:cNvPr id="0" name=""/>
        <dsp:cNvSpPr/>
      </dsp:nvSpPr>
      <dsp:spPr>
        <a:xfrm>
          <a:off x="3633419" y="1569782"/>
          <a:ext cx="1796463" cy="547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TW" altLang="en-US" sz="2500" b="1" kern="1200" dirty="0">
              <a:latin typeface="微軟正黑體" panose="020B0604030504040204" pitchFamily="34" charset="-120"/>
              <a:ea typeface="微軟正黑體" panose="020B0604030504040204" pitchFamily="34" charset="-120"/>
            </a:rPr>
            <a:t>週邊設備</a:t>
          </a:r>
        </a:p>
      </dsp:txBody>
      <dsp:txXfrm>
        <a:off x="3633419" y="1569782"/>
        <a:ext cx="1796463" cy="547921"/>
      </dsp:txXfrm>
    </dsp:sp>
    <dsp:sp modelId="{D6772336-3B29-42BA-9726-C91D1A3DA38F}">
      <dsp:nvSpPr>
        <dsp:cNvPr id="0" name=""/>
        <dsp:cNvSpPr/>
      </dsp:nvSpPr>
      <dsp:spPr>
        <a:xfrm>
          <a:off x="5789175" y="1183542"/>
          <a:ext cx="1796463" cy="547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TW" altLang="en-US" sz="2500" b="1" kern="1200" dirty="0">
              <a:latin typeface="微軟正黑體" panose="020B0604030504040204" pitchFamily="34" charset="-120"/>
              <a:ea typeface="微軟正黑體" panose="020B0604030504040204" pitchFamily="34" charset="-120"/>
            </a:rPr>
            <a:t>輸入設備</a:t>
          </a:r>
          <a:endParaRPr lang="en-US" altLang="zh-TW" sz="2500" b="1" kern="1200" dirty="0">
            <a:latin typeface="微軟正黑體" panose="020B0604030504040204" pitchFamily="34" charset="-120"/>
            <a:ea typeface="微軟正黑體" panose="020B0604030504040204" pitchFamily="34" charset="-120"/>
          </a:endParaRPr>
        </a:p>
      </dsp:txBody>
      <dsp:txXfrm>
        <a:off x="5789175" y="1183542"/>
        <a:ext cx="1796463" cy="547921"/>
      </dsp:txXfrm>
    </dsp:sp>
    <dsp:sp modelId="{7073CB65-86B6-4E24-96ED-6C7C19273214}">
      <dsp:nvSpPr>
        <dsp:cNvPr id="0" name=""/>
        <dsp:cNvSpPr/>
      </dsp:nvSpPr>
      <dsp:spPr>
        <a:xfrm>
          <a:off x="5789175" y="1956021"/>
          <a:ext cx="1796463" cy="547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TW" altLang="en-US" sz="2500" b="1" kern="1200" dirty="0">
              <a:latin typeface="微軟正黑體" panose="020B0604030504040204" pitchFamily="34" charset="-120"/>
              <a:ea typeface="微軟正黑體" panose="020B0604030504040204" pitchFamily="34" charset="-120"/>
            </a:rPr>
            <a:t>輸出設備</a:t>
          </a:r>
        </a:p>
      </dsp:txBody>
      <dsp:txXfrm>
        <a:off x="5789175" y="1956021"/>
        <a:ext cx="1796463" cy="547921"/>
      </dsp:txXfrm>
    </dsp:sp>
    <dsp:sp modelId="{775E6174-1EA9-4B90-80C3-7AA4A91A3E9B}">
      <dsp:nvSpPr>
        <dsp:cNvPr id="0" name=""/>
        <dsp:cNvSpPr/>
      </dsp:nvSpPr>
      <dsp:spPr>
        <a:xfrm>
          <a:off x="1477663" y="2728501"/>
          <a:ext cx="1796463" cy="547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TW" altLang="en-US" sz="2500" b="1" kern="1200" dirty="0">
              <a:latin typeface="微軟正黑體" panose="020B0604030504040204" pitchFamily="34" charset="-120"/>
              <a:ea typeface="微軟正黑體" panose="020B0604030504040204" pitchFamily="34" charset="-120"/>
            </a:rPr>
            <a:t>軟體</a:t>
          </a:r>
        </a:p>
      </dsp:txBody>
      <dsp:txXfrm>
        <a:off x="1477663" y="2728501"/>
        <a:ext cx="1796463" cy="547921"/>
      </dsp:txXfrm>
    </dsp:sp>
    <dsp:sp modelId="{D0788893-823B-4486-870C-2DC28AA831B1}">
      <dsp:nvSpPr>
        <dsp:cNvPr id="0" name=""/>
        <dsp:cNvSpPr/>
      </dsp:nvSpPr>
      <dsp:spPr>
        <a:xfrm>
          <a:off x="3633419" y="2342261"/>
          <a:ext cx="1796463" cy="547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TW" altLang="en-US" sz="2500" b="1" kern="1200" dirty="0">
              <a:latin typeface="微軟正黑體" panose="020B0604030504040204" pitchFamily="34" charset="-120"/>
              <a:ea typeface="微軟正黑體" panose="020B0604030504040204" pitchFamily="34" charset="-120"/>
            </a:rPr>
            <a:t>系統軟體</a:t>
          </a:r>
        </a:p>
      </dsp:txBody>
      <dsp:txXfrm>
        <a:off x="3633419" y="2342261"/>
        <a:ext cx="1796463" cy="547921"/>
      </dsp:txXfrm>
    </dsp:sp>
    <dsp:sp modelId="{E3AE47AD-73D3-47B3-91A7-6C132F1249B8}">
      <dsp:nvSpPr>
        <dsp:cNvPr id="0" name=""/>
        <dsp:cNvSpPr/>
      </dsp:nvSpPr>
      <dsp:spPr>
        <a:xfrm>
          <a:off x="3633419" y="3114740"/>
          <a:ext cx="1796463" cy="547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TW" altLang="en-US" sz="2500" b="1" kern="1200" dirty="0">
              <a:latin typeface="微軟正黑體" panose="020B0604030504040204" pitchFamily="34" charset="-120"/>
              <a:ea typeface="微軟正黑體" panose="020B0604030504040204" pitchFamily="34" charset="-120"/>
            </a:rPr>
            <a:t>應用軟體</a:t>
          </a:r>
        </a:p>
      </dsp:txBody>
      <dsp:txXfrm>
        <a:off x="3633419" y="3114740"/>
        <a:ext cx="1796463" cy="54792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AA319-2D37-4D5B-978B-0EFACC101C73}" type="datetimeFigureOut">
              <a:rPr lang="zh-TW" altLang="en-US" smtClean="0"/>
              <a:t>2018/1/15</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FA23-B990-4470-9A76-0E10C2993470}" type="slidenum">
              <a:rPr lang="zh-TW" altLang="en-US" smtClean="0"/>
              <a:t>‹#›</a:t>
            </a:fld>
            <a:endParaRPr lang="zh-TW" altLang="en-US"/>
          </a:p>
        </p:txBody>
      </p:sp>
    </p:spTree>
    <p:extLst>
      <p:ext uri="{BB962C8B-B14F-4D97-AF65-F5344CB8AC3E}">
        <p14:creationId xmlns:p14="http://schemas.microsoft.com/office/powerpoint/2010/main" val="37045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a:t>
            </a:fld>
            <a:endParaRPr lang="zh-TW" altLang="en-US"/>
          </a:p>
        </p:txBody>
      </p:sp>
    </p:spTree>
    <p:extLst>
      <p:ext uri="{BB962C8B-B14F-4D97-AF65-F5344CB8AC3E}">
        <p14:creationId xmlns:p14="http://schemas.microsoft.com/office/powerpoint/2010/main" val="3149872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a:t>
            </a:fld>
            <a:endParaRPr lang="zh-TW" altLang="en-US"/>
          </a:p>
        </p:txBody>
      </p:sp>
    </p:spTree>
    <p:extLst>
      <p:ext uri="{BB962C8B-B14F-4D97-AF65-F5344CB8AC3E}">
        <p14:creationId xmlns:p14="http://schemas.microsoft.com/office/powerpoint/2010/main" val="33838589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119</a:t>
            </a:fld>
            <a:endParaRPr lang="zh-TW" altLang="en-US"/>
          </a:p>
        </p:txBody>
      </p:sp>
    </p:spTree>
    <p:extLst>
      <p:ext uri="{BB962C8B-B14F-4D97-AF65-F5344CB8AC3E}">
        <p14:creationId xmlns:p14="http://schemas.microsoft.com/office/powerpoint/2010/main" val="33475511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120</a:t>
            </a:fld>
            <a:endParaRPr lang="zh-TW" altLang="en-US"/>
          </a:p>
        </p:txBody>
      </p:sp>
    </p:spTree>
    <p:extLst>
      <p:ext uri="{BB962C8B-B14F-4D97-AF65-F5344CB8AC3E}">
        <p14:creationId xmlns:p14="http://schemas.microsoft.com/office/powerpoint/2010/main" val="3404537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121</a:t>
            </a:fld>
            <a:endParaRPr lang="zh-TW" altLang="en-US"/>
          </a:p>
        </p:txBody>
      </p:sp>
    </p:spTree>
    <p:extLst>
      <p:ext uri="{BB962C8B-B14F-4D97-AF65-F5344CB8AC3E}">
        <p14:creationId xmlns:p14="http://schemas.microsoft.com/office/powerpoint/2010/main" val="36041090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122</a:t>
            </a:fld>
            <a:endParaRPr lang="zh-TW" altLang="en-US"/>
          </a:p>
        </p:txBody>
      </p:sp>
    </p:spTree>
    <p:extLst>
      <p:ext uri="{BB962C8B-B14F-4D97-AF65-F5344CB8AC3E}">
        <p14:creationId xmlns:p14="http://schemas.microsoft.com/office/powerpoint/2010/main" val="27926984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123</a:t>
            </a:fld>
            <a:endParaRPr lang="zh-TW" altLang="en-US"/>
          </a:p>
        </p:txBody>
      </p:sp>
    </p:spTree>
    <p:extLst>
      <p:ext uri="{BB962C8B-B14F-4D97-AF65-F5344CB8AC3E}">
        <p14:creationId xmlns:p14="http://schemas.microsoft.com/office/powerpoint/2010/main" val="9858800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125</a:t>
            </a:fld>
            <a:endParaRPr lang="zh-TW" altLang="en-US"/>
          </a:p>
        </p:txBody>
      </p:sp>
    </p:spTree>
    <p:extLst>
      <p:ext uri="{BB962C8B-B14F-4D97-AF65-F5344CB8AC3E}">
        <p14:creationId xmlns:p14="http://schemas.microsoft.com/office/powerpoint/2010/main" val="19020145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126</a:t>
            </a:fld>
            <a:endParaRPr lang="zh-TW" altLang="en-US"/>
          </a:p>
        </p:txBody>
      </p:sp>
    </p:spTree>
    <p:extLst>
      <p:ext uri="{BB962C8B-B14F-4D97-AF65-F5344CB8AC3E}">
        <p14:creationId xmlns:p14="http://schemas.microsoft.com/office/powerpoint/2010/main" val="8708170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127</a:t>
            </a:fld>
            <a:endParaRPr lang="zh-TW" altLang="en-US"/>
          </a:p>
        </p:txBody>
      </p:sp>
    </p:spTree>
    <p:extLst>
      <p:ext uri="{BB962C8B-B14F-4D97-AF65-F5344CB8AC3E}">
        <p14:creationId xmlns:p14="http://schemas.microsoft.com/office/powerpoint/2010/main" val="41055000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128</a:t>
            </a:fld>
            <a:endParaRPr lang="zh-TW" altLang="en-US"/>
          </a:p>
        </p:txBody>
      </p:sp>
    </p:spTree>
    <p:extLst>
      <p:ext uri="{BB962C8B-B14F-4D97-AF65-F5344CB8AC3E}">
        <p14:creationId xmlns:p14="http://schemas.microsoft.com/office/powerpoint/2010/main" val="35708622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129</a:t>
            </a:fld>
            <a:endParaRPr lang="zh-TW" altLang="en-US"/>
          </a:p>
        </p:txBody>
      </p:sp>
    </p:spTree>
    <p:extLst>
      <p:ext uri="{BB962C8B-B14F-4D97-AF65-F5344CB8AC3E}">
        <p14:creationId xmlns:p14="http://schemas.microsoft.com/office/powerpoint/2010/main" val="984723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a:t>
            </a:fld>
            <a:endParaRPr lang="zh-TW" altLang="en-US"/>
          </a:p>
        </p:txBody>
      </p:sp>
    </p:spTree>
    <p:extLst>
      <p:ext uri="{BB962C8B-B14F-4D97-AF65-F5344CB8AC3E}">
        <p14:creationId xmlns:p14="http://schemas.microsoft.com/office/powerpoint/2010/main" val="29978736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130</a:t>
            </a:fld>
            <a:endParaRPr lang="zh-TW" altLang="en-US"/>
          </a:p>
        </p:txBody>
      </p:sp>
    </p:spTree>
    <p:extLst>
      <p:ext uri="{BB962C8B-B14F-4D97-AF65-F5344CB8AC3E}">
        <p14:creationId xmlns:p14="http://schemas.microsoft.com/office/powerpoint/2010/main" val="21303763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131</a:t>
            </a:fld>
            <a:endParaRPr lang="zh-TW" altLang="en-US">
              <a:solidFill>
                <a:prstClr val="black"/>
              </a:solidFill>
            </a:endParaRPr>
          </a:p>
        </p:txBody>
      </p:sp>
    </p:spTree>
    <p:extLst>
      <p:ext uri="{BB962C8B-B14F-4D97-AF65-F5344CB8AC3E}">
        <p14:creationId xmlns:p14="http://schemas.microsoft.com/office/powerpoint/2010/main" val="24391051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132</a:t>
            </a:fld>
            <a:endParaRPr lang="zh-TW" altLang="en-US">
              <a:solidFill>
                <a:prstClr val="black"/>
              </a:solidFill>
            </a:endParaRPr>
          </a:p>
        </p:txBody>
      </p:sp>
    </p:spTree>
    <p:extLst>
      <p:ext uri="{BB962C8B-B14F-4D97-AF65-F5344CB8AC3E}">
        <p14:creationId xmlns:p14="http://schemas.microsoft.com/office/powerpoint/2010/main" val="14607220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133</a:t>
            </a:fld>
            <a:endParaRPr lang="zh-TW" altLang="en-US">
              <a:solidFill>
                <a:prstClr val="black"/>
              </a:solidFill>
            </a:endParaRPr>
          </a:p>
        </p:txBody>
      </p:sp>
    </p:spTree>
    <p:extLst>
      <p:ext uri="{BB962C8B-B14F-4D97-AF65-F5344CB8AC3E}">
        <p14:creationId xmlns:p14="http://schemas.microsoft.com/office/powerpoint/2010/main" val="1821446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134</a:t>
            </a:fld>
            <a:endParaRPr lang="zh-TW" altLang="en-US">
              <a:solidFill>
                <a:prstClr val="black"/>
              </a:solidFill>
            </a:endParaRPr>
          </a:p>
        </p:txBody>
      </p:sp>
    </p:spTree>
    <p:extLst>
      <p:ext uri="{BB962C8B-B14F-4D97-AF65-F5344CB8AC3E}">
        <p14:creationId xmlns:p14="http://schemas.microsoft.com/office/powerpoint/2010/main" val="34604947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135</a:t>
            </a:fld>
            <a:endParaRPr lang="zh-TW" altLang="en-US">
              <a:solidFill>
                <a:prstClr val="black"/>
              </a:solidFill>
            </a:endParaRPr>
          </a:p>
        </p:txBody>
      </p:sp>
    </p:spTree>
    <p:extLst>
      <p:ext uri="{BB962C8B-B14F-4D97-AF65-F5344CB8AC3E}">
        <p14:creationId xmlns:p14="http://schemas.microsoft.com/office/powerpoint/2010/main" val="18886837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136</a:t>
            </a:fld>
            <a:endParaRPr lang="zh-TW" altLang="en-US">
              <a:solidFill>
                <a:prstClr val="black"/>
              </a:solidFill>
            </a:endParaRPr>
          </a:p>
        </p:txBody>
      </p:sp>
    </p:spTree>
    <p:extLst>
      <p:ext uri="{BB962C8B-B14F-4D97-AF65-F5344CB8AC3E}">
        <p14:creationId xmlns:p14="http://schemas.microsoft.com/office/powerpoint/2010/main" val="14752147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137</a:t>
            </a:fld>
            <a:endParaRPr lang="zh-TW" altLang="en-US">
              <a:solidFill>
                <a:prstClr val="black"/>
              </a:solidFill>
            </a:endParaRPr>
          </a:p>
        </p:txBody>
      </p:sp>
    </p:spTree>
    <p:extLst>
      <p:ext uri="{BB962C8B-B14F-4D97-AF65-F5344CB8AC3E}">
        <p14:creationId xmlns:p14="http://schemas.microsoft.com/office/powerpoint/2010/main" val="262830356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138</a:t>
            </a:fld>
            <a:endParaRPr lang="zh-TW" altLang="en-US">
              <a:solidFill>
                <a:prstClr val="black"/>
              </a:solidFill>
            </a:endParaRPr>
          </a:p>
        </p:txBody>
      </p:sp>
    </p:spTree>
    <p:extLst>
      <p:ext uri="{BB962C8B-B14F-4D97-AF65-F5344CB8AC3E}">
        <p14:creationId xmlns:p14="http://schemas.microsoft.com/office/powerpoint/2010/main" val="34566358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139</a:t>
            </a:fld>
            <a:endParaRPr lang="zh-TW" altLang="en-US">
              <a:solidFill>
                <a:prstClr val="black"/>
              </a:solidFill>
            </a:endParaRPr>
          </a:p>
        </p:txBody>
      </p:sp>
    </p:spTree>
    <p:extLst>
      <p:ext uri="{BB962C8B-B14F-4D97-AF65-F5344CB8AC3E}">
        <p14:creationId xmlns:p14="http://schemas.microsoft.com/office/powerpoint/2010/main" val="1319521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13</a:t>
            </a:fld>
            <a:endParaRPr lang="zh-TW" altLang="en-US"/>
          </a:p>
        </p:txBody>
      </p:sp>
    </p:spTree>
    <p:extLst>
      <p:ext uri="{BB962C8B-B14F-4D97-AF65-F5344CB8AC3E}">
        <p14:creationId xmlns:p14="http://schemas.microsoft.com/office/powerpoint/2010/main" val="10928107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140</a:t>
            </a:fld>
            <a:endParaRPr lang="zh-TW" altLang="en-US">
              <a:solidFill>
                <a:prstClr val="black"/>
              </a:solidFill>
            </a:endParaRPr>
          </a:p>
        </p:txBody>
      </p:sp>
    </p:spTree>
    <p:extLst>
      <p:ext uri="{BB962C8B-B14F-4D97-AF65-F5344CB8AC3E}">
        <p14:creationId xmlns:p14="http://schemas.microsoft.com/office/powerpoint/2010/main" val="41239602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141</a:t>
            </a:fld>
            <a:endParaRPr lang="zh-TW" altLang="en-US">
              <a:solidFill>
                <a:prstClr val="black"/>
              </a:solidFill>
            </a:endParaRPr>
          </a:p>
        </p:txBody>
      </p:sp>
    </p:spTree>
    <p:extLst>
      <p:ext uri="{BB962C8B-B14F-4D97-AF65-F5344CB8AC3E}">
        <p14:creationId xmlns:p14="http://schemas.microsoft.com/office/powerpoint/2010/main" val="37712510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142</a:t>
            </a:fld>
            <a:endParaRPr lang="zh-TW" altLang="en-US">
              <a:solidFill>
                <a:prstClr val="black"/>
              </a:solidFill>
            </a:endParaRPr>
          </a:p>
        </p:txBody>
      </p:sp>
    </p:spTree>
    <p:extLst>
      <p:ext uri="{BB962C8B-B14F-4D97-AF65-F5344CB8AC3E}">
        <p14:creationId xmlns:p14="http://schemas.microsoft.com/office/powerpoint/2010/main" val="2703172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143</a:t>
            </a:fld>
            <a:endParaRPr lang="zh-TW" altLang="en-US">
              <a:solidFill>
                <a:prstClr val="black"/>
              </a:solidFill>
            </a:endParaRPr>
          </a:p>
        </p:txBody>
      </p:sp>
    </p:spTree>
    <p:extLst>
      <p:ext uri="{BB962C8B-B14F-4D97-AF65-F5344CB8AC3E}">
        <p14:creationId xmlns:p14="http://schemas.microsoft.com/office/powerpoint/2010/main" val="6527832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144</a:t>
            </a:fld>
            <a:endParaRPr lang="zh-TW" altLang="en-US">
              <a:solidFill>
                <a:prstClr val="black"/>
              </a:solidFill>
            </a:endParaRPr>
          </a:p>
        </p:txBody>
      </p:sp>
    </p:spTree>
    <p:extLst>
      <p:ext uri="{BB962C8B-B14F-4D97-AF65-F5344CB8AC3E}">
        <p14:creationId xmlns:p14="http://schemas.microsoft.com/office/powerpoint/2010/main" val="18171278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145</a:t>
            </a:fld>
            <a:endParaRPr lang="zh-TW" altLang="en-US">
              <a:solidFill>
                <a:prstClr val="black"/>
              </a:solidFill>
            </a:endParaRPr>
          </a:p>
        </p:txBody>
      </p:sp>
    </p:spTree>
    <p:extLst>
      <p:ext uri="{BB962C8B-B14F-4D97-AF65-F5344CB8AC3E}">
        <p14:creationId xmlns:p14="http://schemas.microsoft.com/office/powerpoint/2010/main" val="13155738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146</a:t>
            </a:fld>
            <a:endParaRPr lang="zh-TW" altLang="en-US">
              <a:solidFill>
                <a:prstClr val="black"/>
              </a:solidFill>
            </a:endParaRPr>
          </a:p>
        </p:txBody>
      </p:sp>
    </p:spTree>
    <p:extLst>
      <p:ext uri="{BB962C8B-B14F-4D97-AF65-F5344CB8AC3E}">
        <p14:creationId xmlns:p14="http://schemas.microsoft.com/office/powerpoint/2010/main" val="28619933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148</a:t>
            </a:fld>
            <a:endParaRPr lang="zh-TW" altLang="en-US"/>
          </a:p>
        </p:txBody>
      </p:sp>
    </p:spTree>
    <p:extLst>
      <p:ext uri="{BB962C8B-B14F-4D97-AF65-F5344CB8AC3E}">
        <p14:creationId xmlns:p14="http://schemas.microsoft.com/office/powerpoint/2010/main" val="28216690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149</a:t>
            </a:fld>
            <a:endParaRPr lang="zh-TW" altLang="en-US"/>
          </a:p>
        </p:txBody>
      </p:sp>
    </p:spTree>
    <p:extLst>
      <p:ext uri="{BB962C8B-B14F-4D97-AF65-F5344CB8AC3E}">
        <p14:creationId xmlns:p14="http://schemas.microsoft.com/office/powerpoint/2010/main" val="41076573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150</a:t>
            </a:fld>
            <a:endParaRPr lang="zh-TW" altLang="en-US"/>
          </a:p>
        </p:txBody>
      </p:sp>
    </p:spTree>
    <p:extLst>
      <p:ext uri="{BB962C8B-B14F-4D97-AF65-F5344CB8AC3E}">
        <p14:creationId xmlns:p14="http://schemas.microsoft.com/office/powerpoint/2010/main" val="2570189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14</a:t>
            </a:fld>
            <a:endParaRPr lang="zh-TW" altLang="en-US"/>
          </a:p>
        </p:txBody>
      </p:sp>
    </p:spTree>
    <p:extLst>
      <p:ext uri="{BB962C8B-B14F-4D97-AF65-F5344CB8AC3E}">
        <p14:creationId xmlns:p14="http://schemas.microsoft.com/office/powerpoint/2010/main" val="28650709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151</a:t>
            </a:fld>
            <a:endParaRPr lang="zh-TW" altLang="en-US"/>
          </a:p>
        </p:txBody>
      </p:sp>
    </p:spTree>
    <p:extLst>
      <p:ext uri="{BB962C8B-B14F-4D97-AF65-F5344CB8AC3E}">
        <p14:creationId xmlns:p14="http://schemas.microsoft.com/office/powerpoint/2010/main" val="12572162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152</a:t>
            </a:fld>
            <a:endParaRPr lang="zh-TW" altLang="en-US">
              <a:solidFill>
                <a:prstClr val="black"/>
              </a:solidFill>
            </a:endParaRPr>
          </a:p>
        </p:txBody>
      </p:sp>
    </p:spTree>
    <p:extLst>
      <p:ext uri="{BB962C8B-B14F-4D97-AF65-F5344CB8AC3E}">
        <p14:creationId xmlns:p14="http://schemas.microsoft.com/office/powerpoint/2010/main" val="10036069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153</a:t>
            </a:fld>
            <a:endParaRPr lang="zh-TW" altLang="en-US">
              <a:solidFill>
                <a:prstClr val="black"/>
              </a:solidFill>
            </a:endParaRPr>
          </a:p>
        </p:txBody>
      </p:sp>
    </p:spTree>
    <p:extLst>
      <p:ext uri="{BB962C8B-B14F-4D97-AF65-F5344CB8AC3E}">
        <p14:creationId xmlns:p14="http://schemas.microsoft.com/office/powerpoint/2010/main" val="10036069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154</a:t>
            </a:fld>
            <a:endParaRPr lang="zh-TW" altLang="en-US">
              <a:solidFill>
                <a:prstClr val="black"/>
              </a:solidFill>
            </a:endParaRPr>
          </a:p>
        </p:txBody>
      </p:sp>
    </p:spTree>
    <p:extLst>
      <p:ext uri="{BB962C8B-B14F-4D97-AF65-F5344CB8AC3E}">
        <p14:creationId xmlns:p14="http://schemas.microsoft.com/office/powerpoint/2010/main" val="384273101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155</a:t>
            </a:fld>
            <a:endParaRPr lang="zh-TW" altLang="en-US">
              <a:solidFill>
                <a:prstClr val="black"/>
              </a:solidFill>
            </a:endParaRPr>
          </a:p>
        </p:txBody>
      </p:sp>
    </p:spTree>
    <p:extLst>
      <p:ext uri="{BB962C8B-B14F-4D97-AF65-F5344CB8AC3E}">
        <p14:creationId xmlns:p14="http://schemas.microsoft.com/office/powerpoint/2010/main" val="12117684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156</a:t>
            </a:fld>
            <a:endParaRPr lang="zh-TW" altLang="en-US">
              <a:solidFill>
                <a:prstClr val="black"/>
              </a:solidFill>
            </a:endParaRPr>
          </a:p>
        </p:txBody>
      </p:sp>
    </p:spTree>
    <p:extLst>
      <p:ext uri="{BB962C8B-B14F-4D97-AF65-F5344CB8AC3E}">
        <p14:creationId xmlns:p14="http://schemas.microsoft.com/office/powerpoint/2010/main" val="40623145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157</a:t>
            </a:fld>
            <a:endParaRPr lang="zh-TW" altLang="en-US">
              <a:solidFill>
                <a:prstClr val="black"/>
              </a:solidFill>
            </a:endParaRPr>
          </a:p>
        </p:txBody>
      </p:sp>
    </p:spTree>
    <p:extLst>
      <p:ext uri="{BB962C8B-B14F-4D97-AF65-F5344CB8AC3E}">
        <p14:creationId xmlns:p14="http://schemas.microsoft.com/office/powerpoint/2010/main" val="122265465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160</a:t>
            </a:fld>
            <a:endParaRPr lang="zh-TW" altLang="en-US"/>
          </a:p>
        </p:txBody>
      </p:sp>
    </p:spTree>
    <p:extLst>
      <p:ext uri="{BB962C8B-B14F-4D97-AF65-F5344CB8AC3E}">
        <p14:creationId xmlns:p14="http://schemas.microsoft.com/office/powerpoint/2010/main" val="424796808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161</a:t>
            </a:fld>
            <a:endParaRPr lang="zh-TW" altLang="en-US"/>
          </a:p>
        </p:txBody>
      </p:sp>
    </p:spTree>
    <p:extLst>
      <p:ext uri="{BB962C8B-B14F-4D97-AF65-F5344CB8AC3E}">
        <p14:creationId xmlns:p14="http://schemas.microsoft.com/office/powerpoint/2010/main" val="15900215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162</a:t>
            </a:fld>
            <a:endParaRPr lang="zh-TW" altLang="en-US"/>
          </a:p>
        </p:txBody>
      </p:sp>
    </p:spTree>
    <p:extLst>
      <p:ext uri="{BB962C8B-B14F-4D97-AF65-F5344CB8AC3E}">
        <p14:creationId xmlns:p14="http://schemas.microsoft.com/office/powerpoint/2010/main" val="2279837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15</a:t>
            </a:fld>
            <a:endParaRPr lang="zh-TW" altLang="en-US"/>
          </a:p>
        </p:txBody>
      </p:sp>
    </p:spTree>
    <p:extLst>
      <p:ext uri="{BB962C8B-B14F-4D97-AF65-F5344CB8AC3E}">
        <p14:creationId xmlns:p14="http://schemas.microsoft.com/office/powerpoint/2010/main" val="21248873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163</a:t>
            </a:fld>
            <a:endParaRPr lang="zh-TW" altLang="en-US"/>
          </a:p>
        </p:txBody>
      </p:sp>
    </p:spTree>
    <p:extLst>
      <p:ext uri="{BB962C8B-B14F-4D97-AF65-F5344CB8AC3E}">
        <p14:creationId xmlns:p14="http://schemas.microsoft.com/office/powerpoint/2010/main" val="212237917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164</a:t>
            </a:fld>
            <a:endParaRPr lang="zh-TW" altLang="en-US"/>
          </a:p>
        </p:txBody>
      </p:sp>
    </p:spTree>
    <p:extLst>
      <p:ext uri="{BB962C8B-B14F-4D97-AF65-F5344CB8AC3E}">
        <p14:creationId xmlns:p14="http://schemas.microsoft.com/office/powerpoint/2010/main" val="82806761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165</a:t>
            </a:fld>
            <a:endParaRPr lang="zh-TW" altLang="en-US"/>
          </a:p>
        </p:txBody>
      </p:sp>
    </p:spTree>
    <p:extLst>
      <p:ext uri="{BB962C8B-B14F-4D97-AF65-F5344CB8AC3E}">
        <p14:creationId xmlns:p14="http://schemas.microsoft.com/office/powerpoint/2010/main" val="3389425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166</a:t>
            </a:fld>
            <a:endParaRPr lang="zh-TW" altLang="en-US"/>
          </a:p>
        </p:txBody>
      </p:sp>
    </p:spTree>
    <p:extLst>
      <p:ext uri="{BB962C8B-B14F-4D97-AF65-F5344CB8AC3E}">
        <p14:creationId xmlns:p14="http://schemas.microsoft.com/office/powerpoint/2010/main" val="426117941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167</a:t>
            </a:fld>
            <a:endParaRPr lang="zh-TW" altLang="en-US"/>
          </a:p>
        </p:txBody>
      </p:sp>
    </p:spTree>
    <p:extLst>
      <p:ext uri="{BB962C8B-B14F-4D97-AF65-F5344CB8AC3E}">
        <p14:creationId xmlns:p14="http://schemas.microsoft.com/office/powerpoint/2010/main" val="37420390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168</a:t>
            </a:fld>
            <a:endParaRPr lang="zh-TW" altLang="en-US"/>
          </a:p>
        </p:txBody>
      </p:sp>
    </p:spTree>
    <p:extLst>
      <p:ext uri="{BB962C8B-B14F-4D97-AF65-F5344CB8AC3E}">
        <p14:creationId xmlns:p14="http://schemas.microsoft.com/office/powerpoint/2010/main" val="5208989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170</a:t>
            </a:fld>
            <a:endParaRPr lang="zh-TW" altLang="en-US"/>
          </a:p>
        </p:txBody>
      </p:sp>
    </p:spTree>
    <p:extLst>
      <p:ext uri="{BB962C8B-B14F-4D97-AF65-F5344CB8AC3E}">
        <p14:creationId xmlns:p14="http://schemas.microsoft.com/office/powerpoint/2010/main" val="25730661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171</a:t>
            </a:fld>
            <a:endParaRPr lang="zh-TW" altLang="en-US"/>
          </a:p>
        </p:txBody>
      </p:sp>
    </p:spTree>
    <p:extLst>
      <p:ext uri="{BB962C8B-B14F-4D97-AF65-F5344CB8AC3E}">
        <p14:creationId xmlns:p14="http://schemas.microsoft.com/office/powerpoint/2010/main" val="6085030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172</a:t>
            </a:fld>
            <a:endParaRPr lang="zh-TW" altLang="en-US"/>
          </a:p>
        </p:txBody>
      </p:sp>
    </p:spTree>
    <p:extLst>
      <p:ext uri="{BB962C8B-B14F-4D97-AF65-F5344CB8AC3E}">
        <p14:creationId xmlns:p14="http://schemas.microsoft.com/office/powerpoint/2010/main" val="162488167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173</a:t>
            </a:fld>
            <a:endParaRPr lang="zh-TW" altLang="en-US"/>
          </a:p>
        </p:txBody>
      </p:sp>
    </p:spTree>
    <p:extLst>
      <p:ext uri="{BB962C8B-B14F-4D97-AF65-F5344CB8AC3E}">
        <p14:creationId xmlns:p14="http://schemas.microsoft.com/office/powerpoint/2010/main" val="1756282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16</a:t>
            </a:fld>
            <a:endParaRPr lang="zh-TW" altLang="en-US"/>
          </a:p>
        </p:txBody>
      </p:sp>
    </p:spTree>
    <p:extLst>
      <p:ext uri="{BB962C8B-B14F-4D97-AF65-F5344CB8AC3E}">
        <p14:creationId xmlns:p14="http://schemas.microsoft.com/office/powerpoint/2010/main" val="214980222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174</a:t>
            </a:fld>
            <a:endParaRPr lang="zh-TW" altLang="en-US"/>
          </a:p>
        </p:txBody>
      </p:sp>
    </p:spTree>
    <p:extLst>
      <p:ext uri="{BB962C8B-B14F-4D97-AF65-F5344CB8AC3E}">
        <p14:creationId xmlns:p14="http://schemas.microsoft.com/office/powerpoint/2010/main" val="139119895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175</a:t>
            </a:fld>
            <a:endParaRPr lang="zh-TW" altLang="en-US"/>
          </a:p>
        </p:txBody>
      </p:sp>
    </p:spTree>
    <p:extLst>
      <p:ext uri="{BB962C8B-B14F-4D97-AF65-F5344CB8AC3E}">
        <p14:creationId xmlns:p14="http://schemas.microsoft.com/office/powerpoint/2010/main" val="396052908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176</a:t>
            </a:fld>
            <a:endParaRPr lang="zh-TW" altLang="en-US"/>
          </a:p>
        </p:txBody>
      </p:sp>
    </p:spTree>
    <p:extLst>
      <p:ext uri="{BB962C8B-B14F-4D97-AF65-F5344CB8AC3E}">
        <p14:creationId xmlns:p14="http://schemas.microsoft.com/office/powerpoint/2010/main" val="209570261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177</a:t>
            </a:fld>
            <a:endParaRPr lang="zh-TW" altLang="en-US"/>
          </a:p>
        </p:txBody>
      </p:sp>
    </p:spTree>
    <p:extLst>
      <p:ext uri="{BB962C8B-B14F-4D97-AF65-F5344CB8AC3E}">
        <p14:creationId xmlns:p14="http://schemas.microsoft.com/office/powerpoint/2010/main" val="361449544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178</a:t>
            </a:fld>
            <a:endParaRPr lang="zh-TW" altLang="en-US"/>
          </a:p>
        </p:txBody>
      </p:sp>
    </p:spTree>
    <p:extLst>
      <p:ext uri="{BB962C8B-B14F-4D97-AF65-F5344CB8AC3E}">
        <p14:creationId xmlns:p14="http://schemas.microsoft.com/office/powerpoint/2010/main" val="99659894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179</a:t>
            </a:fld>
            <a:endParaRPr lang="zh-TW" altLang="en-US"/>
          </a:p>
        </p:txBody>
      </p:sp>
    </p:spTree>
    <p:extLst>
      <p:ext uri="{BB962C8B-B14F-4D97-AF65-F5344CB8AC3E}">
        <p14:creationId xmlns:p14="http://schemas.microsoft.com/office/powerpoint/2010/main" val="298183802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181</a:t>
            </a:fld>
            <a:endParaRPr lang="zh-TW" altLang="en-US"/>
          </a:p>
        </p:txBody>
      </p:sp>
    </p:spTree>
    <p:extLst>
      <p:ext uri="{BB962C8B-B14F-4D97-AF65-F5344CB8AC3E}">
        <p14:creationId xmlns:p14="http://schemas.microsoft.com/office/powerpoint/2010/main" val="367657441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182</a:t>
            </a:fld>
            <a:endParaRPr lang="zh-TW" altLang="en-US"/>
          </a:p>
        </p:txBody>
      </p:sp>
    </p:spTree>
    <p:extLst>
      <p:ext uri="{BB962C8B-B14F-4D97-AF65-F5344CB8AC3E}">
        <p14:creationId xmlns:p14="http://schemas.microsoft.com/office/powerpoint/2010/main" val="5241867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183</a:t>
            </a:fld>
            <a:endParaRPr lang="zh-TW" altLang="en-US"/>
          </a:p>
        </p:txBody>
      </p:sp>
    </p:spTree>
    <p:extLst>
      <p:ext uri="{BB962C8B-B14F-4D97-AF65-F5344CB8AC3E}">
        <p14:creationId xmlns:p14="http://schemas.microsoft.com/office/powerpoint/2010/main" val="33348723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184</a:t>
            </a:fld>
            <a:endParaRPr lang="zh-TW" altLang="en-US"/>
          </a:p>
        </p:txBody>
      </p:sp>
    </p:spTree>
    <p:extLst>
      <p:ext uri="{BB962C8B-B14F-4D97-AF65-F5344CB8AC3E}">
        <p14:creationId xmlns:p14="http://schemas.microsoft.com/office/powerpoint/2010/main" val="2687724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a:t>
            </a:fld>
            <a:endParaRPr lang="zh-TW" altLang="en-US"/>
          </a:p>
        </p:txBody>
      </p:sp>
    </p:spTree>
    <p:extLst>
      <p:ext uri="{BB962C8B-B14F-4D97-AF65-F5344CB8AC3E}">
        <p14:creationId xmlns:p14="http://schemas.microsoft.com/office/powerpoint/2010/main" val="11840085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185</a:t>
            </a:fld>
            <a:endParaRPr lang="zh-TW" altLang="en-US"/>
          </a:p>
        </p:txBody>
      </p:sp>
    </p:spTree>
    <p:extLst>
      <p:ext uri="{BB962C8B-B14F-4D97-AF65-F5344CB8AC3E}">
        <p14:creationId xmlns:p14="http://schemas.microsoft.com/office/powerpoint/2010/main" val="211087632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186</a:t>
            </a:fld>
            <a:endParaRPr lang="zh-TW" altLang="en-US"/>
          </a:p>
        </p:txBody>
      </p:sp>
    </p:spTree>
    <p:extLst>
      <p:ext uri="{BB962C8B-B14F-4D97-AF65-F5344CB8AC3E}">
        <p14:creationId xmlns:p14="http://schemas.microsoft.com/office/powerpoint/2010/main" val="307731533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187</a:t>
            </a:fld>
            <a:endParaRPr lang="zh-TW" altLang="en-US"/>
          </a:p>
        </p:txBody>
      </p:sp>
    </p:spTree>
    <p:extLst>
      <p:ext uri="{BB962C8B-B14F-4D97-AF65-F5344CB8AC3E}">
        <p14:creationId xmlns:p14="http://schemas.microsoft.com/office/powerpoint/2010/main" val="343013716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188</a:t>
            </a:fld>
            <a:endParaRPr lang="zh-TW" altLang="en-US"/>
          </a:p>
        </p:txBody>
      </p:sp>
    </p:spTree>
    <p:extLst>
      <p:ext uri="{BB962C8B-B14F-4D97-AF65-F5344CB8AC3E}">
        <p14:creationId xmlns:p14="http://schemas.microsoft.com/office/powerpoint/2010/main" val="76467026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189</a:t>
            </a:fld>
            <a:endParaRPr lang="zh-TW" altLang="en-US"/>
          </a:p>
        </p:txBody>
      </p:sp>
    </p:spTree>
    <p:extLst>
      <p:ext uri="{BB962C8B-B14F-4D97-AF65-F5344CB8AC3E}">
        <p14:creationId xmlns:p14="http://schemas.microsoft.com/office/powerpoint/2010/main" val="1018829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190</a:t>
            </a:fld>
            <a:endParaRPr lang="zh-TW" altLang="en-US"/>
          </a:p>
        </p:txBody>
      </p:sp>
    </p:spTree>
    <p:extLst>
      <p:ext uri="{BB962C8B-B14F-4D97-AF65-F5344CB8AC3E}">
        <p14:creationId xmlns:p14="http://schemas.microsoft.com/office/powerpoint/2010/main" val="81195144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191</a:t>
            </a:fld>
            <a:endParaRPr lang="zh-TW" altLang="en-US"/>
          </a:p>
        </p:txBody>
      </p:sp>
    </p:spTree>
    <p:extLst>
      <p:ext uri="{BB962C8B-B14F-4D97-AF65-F5344CB8AC3E}">
        <p14:creationId xmlns:p14="http://schemas.microsoft.com/office/powerpoint/2010/main" val="229037948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192</a:t>
            </a:fld>
            <a:endParaRPr lang="zh-TW" altLang="en-US"/>
          </a:p>
        </p:txBody>
      </p:sp>
    </p:spTree>
    <p:extLst>
      <p:ext uri="{BB962C8B-B14F-4D97-AF65-F5344CB8AC3E}">
        <p14:creationId xmlns:p14="http://schemas.microsoft.com/office/powerpoint/2010/main" val="1755120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193</a:t>
            </a:fld>
            <a:endParaRPr lang="zh-TW" altLang="en-US"/>
          </a:p>
        </p:txBody>
      </p:sp>
    </p:spTree>
    <p:extLst>
      <p:ext uri="{BB962C8B-B14F-4D97-AF65-F5344CB8AC3E}">
        <p14:creationId xmlns:p14="http://schemas.microsoft.com/office/powerpoint/2010/main" val="79067401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194</a:t>
            </a:fld>
            <a:endParaRPr lang="zh-TW" altLang="en-US"/>
          </a:p>
        </p:txBody>
      </p:sp>
    </p:spTree>
    <p:extLst>
      <p:ext uri="{BB962C8B-B14F-4D97-AF65-F5344CB8AC3E}">
        <p14:creationId xmlns:p14="http://schemas.microsoft.com/office/powerpoint/2010/main" val="33742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a:t>
            </a:fld>
            <a:endParaRPr lang="zh-TW" altLang="en-US"/>
          </a:p>
        </p:txBody>
      </p:sp>
    </p:spTree>
    <p:extLst>
      <p:ext uri="{BB962C8B-B14F-4D97-AF65-F5344CB8AC3E}">
        <p14:creationId xmlns:p14="http://schemas.microsoft.com/office/powerpoint/2010/main" val="71646990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195</a:t>
            </a:fld>
            <a:endParaRPr lang="zh-TW" altLang="en-US"/>
          </a:p>
        </p:txBody>
      </p:sp>
    </p:spTree>
    <p:extLst>
      <p:ext uri="{BB962C8B-B14F-4D97-AF65-F5344CB8AC3E}">
        <p14:creationId xmlns:p14="http://schemas.microsoft.com/office/powerpoint/2010/main" val="342627034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196</a:t>
            </a:fld>
            <a:endParaRPr lang="zh-TW" altLang="en-US"/>
          </a:p>
        </p:txBody>
      </p:sp>
    </p:spTree>
    <p:extLst>
      <p:ext uri="{BB962C8B-B14F-4D97-AF65-F5344CB8AC3E}">
        <p14:creationId xmlns:p14="http://schemas.microsoft.com/office/powerpoint/2010/main" val="155582611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197</a:t>
            </a:fld>
            <a:endParaRPr lang="zh-TW" altLang="en-US"/>
          </a:p>
        </p:txBody>
      </p:sp>
    </p:spTree>
    <p:extLst>
      <p:ext uri="{BB962C8B-B14F-4D97-AF65-F5344CB8AC3E}">
        <p14:creationId xmlns:p14="http://schemas.microsoft.com/office/powerpoint/2010/main" val="359924397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198</a:t>
            </a:fld>
            <a:endParaRPr lang="zh-TW" altLang="en-US"/>
          </a:p>
        </p:txBody>
      </p:sp>
    </p:spTree>
    <p:extLst>
      <p:ext uri="{BB962C8B-B14F-4D97-AF65-F5344CB8AC3E}">
        <p14:creationId xmlns:p14="http://schemas.microsoft.com/office/powerpoint/2010/main" val="340931760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199</a:t>
            </a:fld>
            <a:endParaRPr lang="zh-TW" altLang="en-US"/>
          </a:p>
        </p:txBody>
      </p:sp>
    </p:spTree>
    <p:extLst>
      <p:ext uri="{BB962C8B-B14F-4D97-AF65-F5344CB8AC3E}">
        <p14:creationId xmlns:p14="http://schemas.microsoft.com/office/powerpoint/2010/main" val="9353064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200</a:t>
            </a:fld>
            <a:endParaRPr lang="zh-TW" altLang="en-US"/>
          </a:p>
        </p:txBody>
      </p:sp>
    </p:spTree>
    <p:extLst>
      <p:ext uri="{BB962C8B-B14F-4D97-AF65-F5344CB8AC3E}">
        <p14:creationId xmlns:p14="http://schemas.microsoft.com/office/powerpoint/2010/main" val="332516804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201</a:t>
            </a:fld>
            <a:endParaRPr lang="zh-TW" altLang="en-US"/>
          </a:p>
        </p:txBody>
      </p:sp>
    </p:spTree>
    <p:extLst>
      <p:ext uri="{BB962C8B-B14F-4D97-AF65-F5344CB8AC3E}">
        <p14:creationId xmlns:p14="http://schemas.microsoft.com/office/powerpoint/2010/main" val="159612421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202</a:t>
            </a:fld>
            <a:endParaRPr lang="zh-TW" altLang="en-US"/>
          </a:p>
        </p:txBody>
      </p:sp>
    </p:spTree>
    <p:extLst>
      <p:ext uri="{BB962C8B-B14F-4D97-AF65-F5344CB8AC3E}">
        <p14:creationId xmlns:p14="http://schemas.microsoft.com/office/powerpoint/2010/main" val="413520902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203</a:t>
            </a:fld>
            <a:endParaRPr lang="zh-TW" altLang="en-US"/>
          </a:p>
        </p:txBody>
      </p:sp>
    </p:spTree>
    <p:extLst>
      <p:ext uri="{BB962C8B-B14F-4D97-AF65-F5344CB8AC3E}">
        <p14:creationId xmlns:p14="http://schemas.microsoft.com/office/powerpoint/2010/main" val="2605615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a:t>
            </a:fld>
            <a:endParaRPr lang="zh-TW" altLang="en-US"/>
          </a:p>
        </p:txBody>
      </p:sp>
    </p:spTree>
    <p:extLst>
      <p:ext uri="{BB962C8B-B14F-4D97-AF65-F5344CB8AC3E}">
        <p14:creationId xmlns:p14="http://schemas.microsoft.com/office/powerpoint/2010/main" val="3202040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20</a:t>
            </a:fld>
            <a:endParaRPr lang="zh-TW" altLang="en-US"/>
          </a:p>
        </p:txBody>
      </p:sp>
    </p:spTree>
    <p:extLst>
      <p:ext uri="{BB962C8B-B14F-4D97-AF65-F5344CB8AC3E}">
        <p14:creationId xmlns:p14="http://schemas.microsoft.com/office/powerpoint/2010/main" val="374609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a:t>
            </a:fld>
            <a:endParaRPr lang="zh-TW" altLang="en-US"/>
          </a:p>
        </p:txBody>
      </p:sp>
    </p:spTree>
    <p:extLst>
      <p:ext uri="{BB962C8B-B14F-4D97-AF65-F5344CB8AC3E}">
        <p14:creationId xmlns:p14="http://schemas.microsoft.com/office/powerpoint/2010/main" val="2112535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21</a:t>
            </a:fld>
            <a:endParaRPr lang="zh-TW" altLang="en-US"/>
          </a:p>
        </p:txBody>
      </p:sp>
    </p:spTree>
    <p:extLst>
      <p:ext uri="{BB962C8B-B14F-4D97-AF65-F5344CB8AC3E}">
        <p14:creationId xmlns:p14="http://schemas.microsoft.com/office/powerpoint/2010/main" val="3269463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22</a:t>
            </a:fld>
            <a:endParaRPr lang="zh-TW" altLang="en-US"/>
          </a:p>
        </p:txBody>
      </p:sp>
    </p:spTree>
    <p:extLst>
      <p:ext uri="{BB962C8B-B14F-4D97-AF65-F5344CB8AC3E}">
        <p14:creationId xmlns:p14="http://schemas.microsoft.com/office/powerpoint/2010/main" val="3135531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23</a:t>
            </a:fld>
            <a:endParaRPr lang="zh-TW" altLang="en-US"/>
          </a:p>
        </p:txBody>
      </p:sp>
    </p:spTree>
    <p:extLst>
      <p:ext uri="{BB962C8B-B14F-4D97-AF65-F5344CB8AC3E}">
        <p14:creationId xmlns:p14="http://schemas.microsoft.com/office/powerpoint/2010/main" val="1736893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24</a:t>
            </a:fld>
            <a:endParaRPr lang="zh-TW" altLang="en-US"/>
          </a:p>
        </p:txBody>
      </p:sp>
    </p:spTree>
    <p:extLst>
      <p:ext uri="{BB962C8B-B14F-4D97-AF65-F5344CB8AC3E}">
        <p14:creationId xmlns:p14="http://schemas.microsoft.com/office/powerpoint/2010/main" val="2482142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25</a:t>
            </a:fld>
            <a:endParaRPr lang="zh-TW" altLang="en-US"/>
          </a:p>
        </p:txBody>
      </p:sp>
    </p:spTree>
    <p:extLst>
      <p:ext uri="{BB962C8B-B14F-4D97-AF65-F5344CB8AC3E}">
        <p14:creationId xmlns:p14="http://schemas.microsoft.com/office/powerpoint/2010/main" val="4069079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26</a:t>
            </a:fld>
            <a:endParaRPr lang="zh-TW" altLang="en-US"/>
          </a:p>
        </p:txBody>
      </p:sp>
    </p:spTree>
    <p:extLst>
      <p:ext uri="{BB962C8B-B14F-4D97-AF65-F5344CB8AC3E}">
        <p14:creationId xmlns:p14="http://schemas.microsoft.com/office/powerpoint/2010/main" val="3096694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27</a:t>
            </a:fld>
            <a:endParaRPr lang="zh-TW" altLang="en-US"/>
          </a:p>
        </p:txBody>
      </p:sp>
    </p:spTree>
    <p:extLst>
      <p:ext uri="{BB962C8B-B14F-4D97-AF65-F5344CB8AC3E}">
        <p14:creationId xmlns:p14="http://schemas.microsoft.com/office/powerpoint/2010/main" val="4271639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28</a:t>
            </a:fld>
            <a:endParaRPr lang="zh-TW" altLang="en-US"/>
          </a:p>
        </p:txBody>
      </p:sp>
    </p:spTree>
    <p:extLst>
      <p:ext uri="{BB962C8B-B14F-4D97-AF65-F5344CB8AC3E}">
        <p14:creationId xmlns:p14="http://schemas.microsoft.com/office/powerpoint/2010/main" val="1878983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29</a:t>
            </a:fld>
            <a:endParaRPr lang="zh-TW" altLang="en-US"/>
          </a:p>
        </p:txBody>
      </p:sp>
    </p:spTree>
    <p:extLst>
      <p:ext uri="{BB962C8B-B14F-4D97-AF65-F5344CB8AC3E}">
        <p14:creationId xmlns:p14="http://schemas.microsoft.com/office/powerpoint/2010/main" val="2586018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30</a:t>
            </a:fld>
            <a:endParaRPr lang="zh-TW" altLang="en-US"/>
          </a:p>
        </p:txBody>
      </p:sp>
    </p:spTree>
    <p:extLst>
      <p:ext uri="{BB962C8B-B14F-4D97-AF65-F5344CB8AC3E}">
        <p14:creationId xmlns:p14="http://schemas.microsoft.com/office/powerpoint/2010/main" val="320496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a:t>
            </a:fld>
            <a:endParaRPr lang="zh-TW" altLang="en-US"/>
          </a:p>
        </p:txBody>
      </p:sp>
    </p:spTree>
    <p:extLst>
      <p:ext uri="{BB962C8B-B14F-4D97-AF65-F5344CB8AC3E}">
        <p14:creationId xmlns:p14="http://schemas.microsoft.com/office/powerpoint/2010/main" val="2173064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31</a:t>
            </a:fld>
            <a:endParaRPr lang="zh-TW" altLang="en-US"/>
          </a:p>
        </p:txBody>
      </p:sp>
    </p:spTree>
    <p:extLst>
      <p:ext uri="{BB962C8B-B14F-4D97-AF65-F5344CB8AC3E}">
        <p14:creationId xmlns:p14="http://schemas.microsoft.com/office/powerpoint/2010/main" val="3941763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32</a:t>
            </a:fld>
            <a:endParaRPr lang="zh-TW" altLang="en-US"/>
          </a:p>
        </p:txBody>
      </p:sp>
    </p:spTree>
    <p:extLst>
      <p:ext uri="{BB962C8B-B14F-4D97-AF65-F5344CB8AC3E}">
        <p14:creationId xmlns:p14="http://schemas.microsoft.com/office/powerpoint/2010/main" val="3915630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33</a:t>
            </a:fld>
            <a:endParaRPr lang="zh-TW" altLang="en-US"/>
          </a:p>
        </p:txBody>
      </p:sp>
    </p:spTree>
    <p:extLst>
      <p:ext uri="{BB962C8B-B14F-4D97-AF65-F5344CB8AC3E}">
        <p14:creationId xmlns:p14="http://schemas.microsoft.com/office/powerpoint/2010/main" val="4062338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34</a:t>
            </a:fld>
            <a:endParaRPr lang="zh-TW" altLang="en-US"/>
          </a:p>
        </p:txBody>
      </p:sp>
    </p:spTree>
    <p:extLst>
      <p:ext uri="{BB962C8B-B14F-4D97-AF65-F5344CB8AC3E}">
        <p14:creationId xmlns:p14="http://schemas.microsoft.com/office/powerpoint/2010/main" val="3444039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35</a:t>
            </a:fld>
            <a:endParaRPr lang="zh-TW" altLang="en-US"/>
          </a:p>
        </p:txBody>
      </p:sp>
    </p:spTree>
    <p:extLst>
      <p:ext uri="{BB962C8B-B14F-4D97-AF65-F5344CB8AC3E}">
        <p14:creationId xmlns:p14="http://schemas.microsoft.com/office/powerpoint/2010/main" val="3211751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36</a:t>
            </a:fld>
            <a:endParaRPr lang="zh-TW" altLang="en-US"/>
          </a:p>
        </p:txBody>
      </p:sp>
    </p:spTree>
    <p:extLst>
      <p:ext uri="{BB962C8B-B14F-4D97-AF65-F5344CB8AC3E}">
        <p14:creationId xmlns:p14="http://schemas.microsoft.com/office/powerpoint/2010/main" val="966990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37</a:t>
            </a:fld>
            <a:endParaRPr lang="zh-TW" altLang="en-US"/>
          </a:p>
        </p:txBody>
      </p:sp>
    </p:spTree>
    <p:extLst>
      <p:ext uri="{BB962C8B-B14F-4D97-AF65-F5344CB8AC3E}">
        <p14:creationId xmlns:p14="http://schemas.microsoft.com/office/powerpoint/2010/main" val="3252686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38</a:t>
            </a:fld>
            <a:endParaRPr lang="zh-TW" altLang="en-US"/>
          </a:p>
        </p:txBody>
      </p:sp>
    </p:spTree>
    <p:extLst>
      <p:ext uri="{BB962C8B-B14F-4D97-AF65-F5344CB8AC3E}">
        <p14:creationId xmlns:p14="http://schemas.microsoft.com/office/powerpoint/2010/main" val="3830899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39</a:t>
            </a:fld>
            <a:endParaRPr lang="zh-TW" altLang="en-US"/>
          </a:p>
        </p:txBody>
      </p:sp>
    </p:spTree>
    <p:extLst>
      <p:ext uri="{BB962C8B-B14F-4D97-AF65-F5344CB8AC3E}">
        <p14:creationId xmlns:p14="http://schemas.microsoft.com/office/powerpoint/2010/main" val="1243360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40</a:t>
            </a:fld>
            <a:endParaRPr lang="zh-TW" altLang="en-US"/>
          </a:p>
        </p:txBody>
      </p:sp>
    </p:spTree>
    <p:extLst>
      <p:ext uri="{BB962C8B-B14F-4D97-AF65-F5344CB8AC3E}">
        <p14:creationId xmlns:p14="http://schemas.microsoft.com/office/powerpoint/2010/main" val="201394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a:t>
            </a:fld>
            <a:endParaRPr lang="zh-TW" altLang="en-US"/>
          </a:p>
        </p:txBody>
      </p:sp>
    </p:spTree>
    <p:extLst>
      <p:ext uri="{BB962C8B-B14F-4D97-AF65-F5344CB8AC3E}">
        <p14:creationId xmlns:p14="http://schemas.microsoft.com/office/powerpoint/2010/main" val="17972822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41</a:t>
            </a:fld>
            <a:endParaRPr lang="zh-TW" altLang="en-US"/>
          </a:p>
        </p:txBody>
      </p:sp>
    </p:spTree>
    <p:extLst>
      <p:ext uri="{BB962C8B-B14F-4D97-AF65-F5344CB8AC3E}">
        <p14:creationId xmlns:p14="http://schemas.microsoft.com/office/powerpoint/2010/main" val="28777794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42</a:t>
            </a:fld>
            <a:endParaRPr lang="zh-TW" altLang="en-US"/>
          </a:p>
        </p:txBody>
      </p:sp>
    </p:spTree>
    <p:extLst>
      <p:ext uri="{BB962C8B-B14F-4D97-AF65-F5344CB8AC3E}">
        <p14:creationId xmlns:p14="http://schemas.microsoft.com/office/powerpoint/2010/main" val="1989353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43</a:t>
            </a:fld>
            <a:endParaRPr lang="zh-TW" altLang="en-US"/>
          </a:p>
        </p:txBody>
      </p:sp>
    </p:spTree>
    <p:extLst>
      <p:ext uri="{BB962C8B-B14F-4D97-AF65-F5344CB8AC3E}">
        <p14:creationId xmlns:p14="http://schemas.microsoft.com/office/powerpoint/2010/main" val="4147495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44</a:t>
            </a:fld>
            <a:endParaRPr lang="zh-TW" altLang="en-US"/>
          </a:p>
        </p:txBody>
      </p:sp>
    </p:spTree>
    <p:extLst>
      <p:ext uri="{BB962C8B-B14F-4D97-AF65-F5344CB8AC3E}">
        <p14:creationId xmlns:p14="http://schemas.microsoft.com/office/powerpoint/2010/main" val="4035486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45</a:t>
            </a:fld>
            <a:endParaRPr lang="zh-TW" altLang="en-US"/>
          </a:p>
        </p:txBody>
      </p:sp>
    </p:spTree>
    <p:extLst>
      <p:ext uri="{BB962C8B-B14F-4D97-AF65-F5344CB8AC3E}">
        <p14:creationId xmlns:p14="http://schemas.microsoft.com/office/powerpoint/2010/main" val="2732608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46</a:t>
            </a:fld>
            <a:endParaRPr lang="zh-TW" altLang="en-US"/>
          </a:p>
        </p:txBody>
      </p:sp>
    </p:spTree>
    <p:extLst>
      <p:ext uri="{BB962C8B-B14F-4D97-AF65-F5344CB8AC3E}">
        <p14:creationId xmlns:p14="http://schemas.microsoft.com/office/powerpoint/2010/main" val="2924115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47</a:t>
            </a:fld>
            <a:endParaRPr lang="zh-TW" altLang="en-US"/>
          </a:p>
        </p:txBody>
      </p:sp>
    </p:spTree>
    <p:extLst>
      <p:ext uri="{BB962C8B-B14F-4D97-AF65-F5344CB8AC3E}">
        <p14:creationId xmlns:p14="http://schemas.microsoft.com/office/powerpoint/2010/main" val="1371647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48</a:t>
            </a:fld>
            <a:endParaRPr lang="zh-TW" altLang="en-US"/>
          </a:p>
        </p:txBody>
      </p:sp>
    </p:spTree>
    <p:extLst>
      <p:ext uri="{BB962C8B-B14F-4D97-AF65-F5344CB8AC3E}">
        <p14:creationId xmlns:p14="http://schemas.microsoft.com/office/powerpoint/2010/main" val="3332663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49</a:t>
            </a:fld>
            <a:endParaRPr lang="zh-TW" altLang="en-US"/>
          </a:p>
        </p:txBody>
      </p:sp>
    </p:spTree>
    <p:extLst>
      <p:ext uri="{BB962C8B-B14F-4D97-AF65-F5344CB8AC3E}">
        <p14:creationId xmlns:p14="http://schemas.microsoft.com/office/powerpoint/2010/main" val="1852146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50</a:t>
            </a:fld>
            <a:endParaRPr lang="zh-TW" altLang="en-US"/>
          </a:p>
        </p:txBody>
      </p:sp>
    </p:spTree>
    <p:extLst>
      <p:ext uri="{BB962C8B-B14F-4D97-AF65-F5344CB8AC3E}">
        <p14:creationId xmlns:p14="http://schemas.microsoft.com/office/powerpoint/2010/main" val="2173578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a:t>
            </a:fld>
            <a:endParaRPr lang="zh-TW" altLang="en-US"/>
          </a:p>
        </p:txBody>
      </p:sp>
    </p:spTree>
    <p:extLst>
      <p:ext uri="{BB962C8B-B14F-4D97-AF65-F5344CB8AC3E}">
        <p14:creationId xmlns:p14="http://schemas.microsoft.com/office/powerpoint/2010/main" val="31665939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51</a:t>
            </a:fld>
            <a:endParaRPr lang="zh-TW" altLang="en-US"/>
          </a:p>
        </p:txBody>
      </p:sp>
    </p:spTree>
    <p:extLst>
      <p:ext uri="{BB962C8B-B14F-4D97-AF65-F5344CB8AC3E}">
        <p14:creationId xmlns:p14="http://schemas.microsoft.com/office/powerpoint/2010/main" val="2433169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52</a:t>
            </a:fld>
            <a:endParaRPr lang="zh-TW" altLang="en-US"/>
          </a:p>
        </p:txBody>
      </p:sp>
    </p:spTree>
    <p:extLst>
      <p:ext uri="{BB962C8B-B14F-4D97-AF65-F5344CB8AC3E}">
        <p14:creationId xmlns:p14="http://schemas.microsoft.com/office/powerpoint/2010/main" val="5354292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53</a:t>
            </a:fld>
            <a:endParaRPr lang="zh-TW" altLang="en-US"/>
          </a:p>
        </p:txBody>
      </p:sp>
    </p:spTree>
    <p:extLst>
      <p:ext uri="{BB962C8B-B14F-4D97-AF65-F5344CB8AC3E}">
        <p14:creationId xmlns:p14="http://schemas.microsoft.com/office/powerpoint/2010/main" val="16521848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54</a:t>
            </a:fld>
            <a:endParaRPr lang="zh-TW" altLang="en-US"/>
          </a:p>
        </p:txBody>
      </p:sp>
    </p:spTree>
    <p:extLst>
      <p:ext uri="{BB962C8B-B14F-4D97-AF65-F5344CB8AC3E}">
        <p14:creationId xmlns:p14="http://schemas.microsoft.com/office/powerpoint/2010/main" val="2878605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55</a:t>
            </a:fld>
            <a:endParaRPr lang="zh-TW" altLang="en-US"/>
          </a:p>
        </p:txBody>
      </p:sp>
    </p:spTree>
    <p:extLst>
      <p:ext uri="{BB962C8B-B14F-4D97-AF65-F5344CB8AC3E}">
        <p14:creationId xmlns:p14="http://schemas.microsoft.com/office/powerpoint/2010/main" val="4022175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56</a:t>
            </a:fld>
            <a:endParaRPr lang="zh-TW" altLang="en-US"/>
          </a:p>
        </p:txBody>
      </p:sp>
    </p:spTree>
    <p:extLst>
      <p:ext uri="{BB962C8B-B14F-4D97-AF65-F5344CB8AC3E}">
        <p14:creationId xmlns:p14="http://schemas.microsoft.com/office/powerpoint/2010/main" val="2810970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57</a:t>
            </a:fld>
            <a:endParaRPr lang="zh-TW" altLang="en-US"/>
          </a:p>
        </p:txBody>
      </p:sp>
    </p:spTree>
    <p:extLst>
      <p:ext uri="{BB962C8B-B14F-4D97-AF65-F5344CB8AC3E}">
        <p14:creationId xmlns:p14="http://schemas.microsoft.com/office/powerpoint/2010/main" val="24250741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58</a:t>
            </a:fld>
            <a:endParaRPr lang="zh-TW" altLang="en-US"/>
          </a:p>
        </p:txBody>
      </p:sp>
    </p:spTree>
    <p:extLst>
      <p:ext uri="{BB962C8B-B14F-4D97-AF65-F5344CB8AC3E}">
        <p14:creationId xmlns:p14="http://schemas.microsoft.com/office/powerpoint/2010/main" val="6104357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59</a:t>
            </a:fld>
            <a:endParaRPr lang="zh-TW" altLang="en-US"/>
          </a:p>
        </p:txBody>
      </p:sp>
    </p:spTree>
    <p:extLst>
      <p:ext uri="{BB962C8B-B14F-4D97-AF65-F5344CB8AC3E}">
        <p14:creationId xmlns:p14="http://schemas.microsoft.com/office/powerpoint/2010/main" val="1555575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60</a:t>
            </a:fld>
            <a:endParaRPr lang="zh-TW" altLang="en-US"/>
          </a:p>
        </p:txBody>
      </p:sp>
    </p:spTree>
    <p:extLst>
      <p:ext uri="{BB962C8B-B14F-4D97-AF65-F5344CB8AC3E}">
        <p14:creationId xmlns:p14="http://schemas.microsoft.com/office/powerpoint/2010/main" val="2587478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a:t>
            </a:fld>
            <a:endParaRPr lang="zh-TW" altLang="en-US"/>
          </a:p>
        </p:txBody>
      </p:sp>
    </p:spTree>
    <p:extLst>
      <p:ext uri="{BB962C8B-B14F-4D97-AF65-F5344CB8AC3E}">
        <p14:creationId xmlns:p14="http://schemas.microsoft.com/office/powerpoint/2010/main" val="30100291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61</a:t>
            </a:fld>
            <a:endParaRPr lang="zh-TW" altLang="en-US"/>
          </a:p>
        </p:txBody>
      </p:sp>
    </p:spTree>
    <p:extLst>
      <p:ext uri="{BB962C8B-B14F-4D97-AF65-F5344CB8AC3E}">
        <p14:creationId xmlns:p14="http://schemas.microsoft.com/office/powerpoint/2010/main" val="9335888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62</a:t>
            </a:fld>
            <a:endParaRPr lang="zh-TW" altLang="en-US"/>
          </a:p>
        </p:txBody>
      </p:sp>
    </p:spTree>
    <p:extLst>
      <p:ext uri="{BB962C8B-B14F-4D97-AF65-F5344CB8AC3E}">
        <p14:creationId xmlns:p14="http://schemas.microsoft.com/office/powerpoint/2010/main" val="4577970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63</a:t>
            </a:fld>
            <a:endParaRPr lang="zh-TW" altLang="en-US"/>
          </a:p>
        </p:txBody>
      </p:sp>
    </p:spTree>
    <p:extLst>
      <p:ext uri="{BB962C8B-B14F-4D97-AF65-F5344CB8AC3E}">
        <p14:creationId xmlns:p14="http://schemas.microsoft.com/office/powerpoint/2010/main" val="35130603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64</a:t>
            </a:fld>
            <a:endParaRPr lang="zh-TW" altLang="en-US"/>
          </a:p>
        </p:txBody>
      </p:sp>
    </p:spTree>
    <p:extLst>
      <p:ext uri="{BB962C8B-B14F-4D97-AF65-F5344CB8AC3E}">
        <p14:creationId xmlns:p14="http://schemas.microsoft.com/office/powerpoint/2010/main" val="2116703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65</a:t>
            </a:fld>
            <a:endParaRPr lang="zh-TW" altLang="en-US"/>
          </a:p>
        </p:txBody>
      </p:sp>
    </p:spTree>
    <p:extLst>
      <p:ext uri="{BB962C8B-B14F-4D97-AF65-F5344CB8AC3E}">
        <p14:creationId xmlns:p14="http://schemas.microsoft.com/office/powerpoint/2010/main" val="41730825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67</a:t>
            </a:fld>
            <a:endParaRPr lang="zh-TW" altLang="en-US"/>
          </a:p>
        </p:txBody>
      </p:sp>
    </p:spTree>
    <p:extLst>
      <p:ext uri="{BB962C8B-B14F-4D97-AF65-F5344CB8AC3E}">
        <p14:creationId xmlns:p14="http://schemas.microsoft.com/office/powerpoint/2010/main" val="42536081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68</a:t>
            </a:fld>
            <a:endParaRPr lang="zh-TW" altLang="en-US"/>
          </a:p>
        </p:txBody>
      </p:sp>
    </p:spTree>
    <p:extLst>
      <p:ext uri="{BB962C8B-B14F-4D97-AF65-F5344CB8AC3E}">
        <p14:creationId xmlns:p14="http://schemas.microsoft.com/office/powerpoint/2010/main" val="3273466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69</a:t>
            </a:fld>
            <a:endParaRPr lang="zh-TW" altLang="en-US"/>
          </a:p>
        </p:txBody>
      </p:sp>
    </p:spTree>
    <p:extLst>
      <p:ext uri="{BB962C8B-B14F-4D97-AF65-F5344CB8AC3E}">
        <p14:creationId xmlns:p14="http://schemas.microsoft.com/office/powerpoint/2010/main" val="164195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70</a:t>
            </a:fld>
            <a:endParaRPr lang="zh-TW" altLang="en-US"/>
          </a:p>
        </p:txBody>
      </p:sp>
    </p:spTree>
    <p:extLst>
      <p:ext uri="{BB962C8B-B14F-4D97-AF65-F5344CB8AC3E}">
        <p14:creationId xmlns:p14="http://schemas.microsoft.com/office/powerpoint/2010/main" val="34344410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71</a:t>
            </a:fld>
            <a:endParaRPr lang="zh-TW" altLang="en-US"/>
          </a:p>
        </p:txBody>
      </p:sp>
    </p:spTree>
    <p:extLst>
      <p:ext uri="{BB962C8B-B14F-4D97-AF65-F5344CB8AC3E}">
        <p14:creationId xmlns:p14="http://schemas.microsoft.com/office/powerpoint/2010/main" val="325991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a:t>
            </a:fld>
            <a:endParaRPr lang="zh-TW" altLang="en-US"/>
          </a:p>
        </p:txBody>
      </p:sp>
    </p:spTree>
    <p:extLst>
      <p:ext uri="{BB962C8B-B14F-4D97-AF65-F5344CB8AC3E}">
        <p14:creationId xmlns:p14="http://schemas.microsoft.com/office/powerpoint/2010/main" val="20836332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72</a:t>
            </a:fld>
            <a:endParaRPr lang="zh-TW" altLang="en-US"/>
          </a:p>
        </p:txBody>
      </p:sp>
    </p:spTree>
    <p:extLst>
      <p:ext uri="{BB962C8B-B14F-4D97-AF65-F5344CB8AC3E}">
        <p14:creationId xmlns:p14="http://schemas.microsoft.com/office/powerpoint/2010/main" val="1853558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73</a:t>
            </a:fld>
            <a:endParaRPr lang="zh-TW" altLang="en-US"/>
          </a:p>
        </p:txBody>
      </p:sp>
    </p:spTree>
    <p:extLst>
      <p:ext uri="{BB962C8B-B14F-4D97-AF65-F5344CB8AC3E}">
        <p14:creationId xmlns:p14="http://schemas.microsoft.com/office/powerpoint/2010/main" val="3129043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74</a:t>
            </a:fld>
            <a:endParaRPr lang="zh-TW" altLang="en-US"/>
          </a:p>
        </p:txBody>
      </p:sp>
    </p:spTree>
    <p:extLst>
      <p:ext uri="{BB962C8B-B14F-4D97-AF65-F5344CB8AC3E}">
        <p14:creationId xmlns:p14="http://schemas.microsoft.com/office/powerpoint/2010/main" val="2450802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76</a:t>
            </a:fld>
            <a:endParaRPr lang="zh-TW" altLang="en-US"/>
          </a:p>
        </p:txBody>
      </p:sp>
    </p:spTree>
    <p:extLst>
      <p:ext uri="{BB962C8B-B14F-4D97-AF65-F5344CB8AC3E}">
        <p14:creationId xmlns:p14="http://schemas.microsoft.com/office/powerpoint/2010/main" val="39128939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78</a:t>
            </a:fld>
            <a:endParaRPr lang="zh-TW" altLang="en-US"/>
          </a:p>
        </p:txBody>
      </p:sp>
    </p:spTree>
    <p:extLst>
      <p:ext uri="{BB962C8B-B14F-4D97-AF65-F5344CB8AC3E}">
        <p14:creationId xmlns:p14="http://schemas.microsoft.com/office/powerpoint/2010/main" val="13580002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79</a:t>
            </a:fld>
            <a:endParaRPr lang="zh-TW" altLang="en-US"/>
          </a:p>
        </p:txBody>
      </p:sp>
    </p:spTree>
    <p:extLst>
      <p:ext uri="{BB962C8B-B14F-4D97-AF65-F5344CB8AC3E}">
        <p14:creationId xmlns:p14="http://schemas.microsoft.com/office/powerpoint/2010/main" val="7561474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80</a:t>
            </a:fld>
            <a:endParaRPr lang="zh-TW" altLang="en-US"/>
          </a:p>
        </p:txBody>
      </p:sp>
    </p:spTree>
    <p:extLst>
      <p:ext uri="{BB962C8B-B14F-4D97-AF65-F5344CB8AC3E}">
        <p14:creationId xmlns:p14="http://schemas.microsoft.com/office/powerpoint/2010/main" val="12505154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81</a:t>
            </a:fld>
            <a:endParaRPr lang="zh-TW" altLang="en-US"/>
          </a:p>
        </p:txBody>
      </p:sp>
    </p:spTree>
    <p:extLst>
      <p:ext uri="{BB962C8B-B14F-4D97-AF65-F5344CB8AC3E}">
        <p14:creationId xmlns:p14="http://schemas.microsoft.com/office/powerpoint/2010/main" val="3319220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82</a:t>
            </a:fld>
            <a:endParaRPr lang="zh-TW" altLang="en-US"/>
          </a:p>
        </p:txBody>
      </p:sp>
    </p:spTree>
    <p:extLst>
      <p:ext uri="{BB962C8B-B14F-4D97-AF65-F5344CB8AC3E}">
        <p14:creationId xmlns:p14="http://schemas.microsoft.com/office/powerpoint/2010/main" val="38535362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83</a:t>
            </a:fld>
            <a:endParaRPr lang="zh-TW" altLang="en-US"/>
          </a:p>
        </p:txBody>
      </p:sp>
    </p:spTree>
    <p:extLst>
      <p:ext uri="{BB962C8B-B14F-4D97-AF65-F5344CB8AC3E}">
        <p14:creationId xmlns:p14="http://schemas.microsoft.com/office/powerpoint/2010/main" val="377804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a:t>
            </a:fld>
            <a:endParaRPr lang="zh-TW" altLang="en-US"/>
          </a:p>
        </p:txBody>
      </p:sp>
    </p:spTree>
    <p:extLst>
      <p:ext uri="{BB962C8B-B14F-4D97-AF65-F5344CB8AC3E}">
        <p14:creationId xmlns:p14="http://schemas.microsoft.com/office/powerpoint/2010/main" val="25579570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84</a:t>
            </a:fld>
            <a:endParaRPr lang="zh-TW" altLang="en-US"/>
          </a:p>
        </p:txBody>
      </p:sp>
    </p:spTree>
    <p:extLst>
      <p:ext uri="{BB962C8B-B14F-4D97-AF65-F5344CB8AC3E}">
        <p14:creationId xmlns:p14="http://schemas.microsoft.com/office/powerpoint/2010/main" val="18983432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85</a:t>
            </a:fld>
            <a:endParaRPr lang="zh-TW" altLang="en-US"/>
          </a:p>
        </p:txBody>
      </p:sp>
    </p:spTree>
    <p:extLst>
      <p:ext uri="{BB962C8B-B14F-4D97-AF65-F5344CB8AC3E}">
        <p14:creationId xmlns:p14="http://schemas.microsoft.com/office/powerpoint/2010/main" val="35071985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90</a:t>
            </a:fld>
            <a:endParaRPr lang="zh-TW" altLang="en-US"/>
          </a:p>
        </p:txBody>
      </p:sp>
    </p:spTree>
    <p:extLst>
      <p:ext uri="{BB962C8B-B14F-4D97-AF65-F5344CB8AC3E}">
        <p14:creationId xmlns:p14="http://schemas.microsoft.com/office/powerpoint/2010/main" val="33626863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91</a:t>
            </a:fld>
            <a:endParaRPr lang="zh-TW" altLang="en-US"/>
          </a:p>
        </p:txBody>
      </p:sp>
    </p:spTree>
    <p:extLst>
      <p:ext uri="{BB962C8B-B14F-4D97-AF65-F5344CB8AC3E}">
        <p14:creationId xmlns:p14="http://schemas.microsoft.com/office/powerpoint/2010/main" val="14370545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95</a:t>
            </a:fld>
            <a:endParaRPr lang="zh-TW" altLang="en-US"/>
          </a:p>
        </p:txBody>
      </p:sp>
    </p:spTree>
    <p:extLst>
      <p:ext uri="{BB962C8B-B14F-4D97-AF65-F5344CB8AC3E}">
        <p14:creationId xmlns:p14="http://schemas.microsoft.com/office/powerpoint/2010/main" val="30790924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96</a:t>
            </a:fld>
            <a:endParaRPr lang="zh-TW" altLang="en-US"/>
          </a:p>
        </p:txBody>
      </p:sp>
    </p:spTree>
    <p:extLst>
      <p:ext uri="{BB962C8B-B14F-4D97-AF65-F5344CB8AC3E}">
        <p14:creationId xmlns:p14="http://schemas.microsoft.com/office/powerpoint/2010/main" val="30780849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97</a:t>
            </a:fld>
            <a:endParaRPr lang="zh-TW" altLang="en-US"/>
          </a:p>
        </p:txBody>
      </p:sp>
    </p:spTree>
    <p:extLst>
      <p:ext uri="{BB962C8B-B14F-4D97-AF65-F5344CB8AC3E}">
        <p14:creationId xmlns:p14="http://schemas.microsoft.com/office/powerpoint/2010/main" val="18760147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98</a:t>
            </a:fld>
            <a:endParaRPr lang="zh-TW" altLang="en-US"/>
          </a:p>
        </p:txBody>
      </p:sp>
    </p:spTree>
    <p:extLst>
      <p:ext uri="{BB962C8B-B14F-4D97-AF65-F5344CB8AC3E}">
        <p14:creationId xmlns:p14="http://schemas.microsoft.com/office/powerpoint/2010/main" val="15993456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99</a:t>
            </a:fld>
            <a:endParaRPr lang="zh-TW" altLang="en-US"/>
          </a:p>
        </p:txBody>
      </p:sp>
    </p:spTree>
    <p:extLst>
      <p:ext uri="{BB962C8B-B14F-4D97-AF65-F5344CB8AC3E}">
        <p14:creationId xmlns:p14="http://schemas.microsoft.com/office/powerpoint/2010/main" val="5296837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101</a:t>
            </a:fld>
            <a:endParaRPr lang="zh-TW" altLang="en-US"/>
          </a:p>
        </p:txBody>
      </p:sp>
    </p:spTree>
    <p:extLst>
      <p:ext uri="{BB962C8B-B14F-4D97-AF65-F5344CB8AC3E}">
        <p14:creationId xmlns:p14="http://schemas.microsoft.com/office/powerpoint/2010/main" val="17334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a:t>
            </a:fld>
            <a:endParaRPr lang="zh-TW" altLang="en-US"/>
          </a:p>
        </p:txBody>
      </p:sp>
    </p:spTree>
    <p:extLst>
      <p:ext uri="{BB962C8B-B14F-4D97-AF65-F5344CB8AC3E}">
        <p14:creationId xmlns:p14="http://schemas.microsoft.com/office/powerpoint/2010/main" val="37025825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108</a:t>
            </a:fld>
            <a:endParaRPr lang="zh-TW" altLang="en-US"/>
          </a:p>
        </p:txBody>
      </p:sp>
    </p:spTree>
    <p:extLst>
      <p:ext uri="{BB962C8B-B14F-4D97-AF65-F5344CB8AC3E}">
        <p14:creationId xmlns:p14="http://schemas.microsoft.com/office/powerpoint/2010/main" val="39477458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109</a:t>
            </a:fld>
            <a:endParaRPr lang="zh-TW" altLang="en-US"/>
          </a:p>
        </p:txBody>
      </p:sp>
    </p:spTree>
    <p:extLst>
      <p:ext uri="{BB962C8B-B14F-4D97-AF65-F5344CB8AC3E}">
        <p14:creationId xmlns:p14="http://schemas.microsoft.com/office/powerpoint/2010/main" val="29509817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110</a:t>
            </a:fld>
            <a:endParaRPr lang="zh-TW" altLang="en-US"/>
          </a:p>
        </p:txBody>
      </p:sp>
    </p:spTree>
    <p:extLst>
      <p:ext uri="{BB962C8B-B14F-4D97-AF65-F5344CB8AC3E}">
        <p14:creationId xmlns:p14="http://schemas.microsoft.com/office/powerpoint/2010/main" val="2495379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111</a:t>
            </a:fld>
            <a:endParaRPr lang="zh-TW" altLang="en-US"/>
          </a:p>
        </p:txBody>
      </p:sp>
    </p:spTree>
    <p:extLst>
      <p:ext uri="{BB962C8B-B14F-4D97-AF65-F5344CB8AC3E}">
        <p14:creationId xmlns:p14="http://schemas.microsoft.com/office/powerpoint/2010/main" val="36199377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112</a:t>
            </a:fld>
            <a:endParaRPr lang="zh-TW" altLang="en-US"/>
          </a:p>
        </p:txBody>
      </p:sp>
    </p:spTree>
    <p:extLst>
      <p:ext uri="{BB962C8B-B14F-4D97-AF65-F5344CB8AC3E}">
        <p14:creationId xmlns:p14="http://schemas.microsoft.com/office/powerpoint/2010/main" val="31153007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113</a:t>
            </a:fld>
            <a:endParaRPr lang="zh-TW" altLang="en-US"/>
          </a:p>
        </p:txBody>
      </p:sp>
    </p:spTree>
    <p:extLst>
      <p:ext uri="{BB962C8B-B14F-4D97-AF65-F5344CB8AC3E}">
        <p14:creationId xmlns:p14="http://schemas.microsoft.com/office/powerpoint/2010/main" val="36508385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114</a:t>
            </a:fld>
            <a:endParaRPr lang="zh-TW" altLang="en-US"/>
          </a:p>
        </p:txBody>
      </p:sp>
    </p:spTree>
    <p:extLst>
      <p:ext uri="{BB962C8B-B14F-4D97-AF65-F5344CB8AC3E}">
        <p14:creationId xmlns:p14="http://schemas.microsoft.com/office/powerpoint/2010/main" val="17479317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115</a:t>
            </a:fld>
            <a:endParaRPr lang="zh-TW" altLang="en-US"/>
          </a:p>
        </p:txBody>
      </p:sp>
    </p:spTree>
    <p:extLst>
      <p:ext uri="{BB962C8B-B14F-4D97-AF65-F5344CB8AC3E}">
        <p14:creationId xmlns:p14="http://schemas.microsoft.com/office/powerpoint/2010/main" val="40291776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117</a:t>
            </a:fld>
            <a:endParaRPr lang="zh-TW" altLang="en-US"/>
          </a:p>
        </p:txBody>
      </p:sp>
    </p:spTree>
    <p:extLst>
      <p:ext uri="{BB962C8B-B14F-4D97-AF65-F5344CB8AC3E}">
        <p14:creationId xmlns:p14="http://schemas.microsoft.com/office/powerpoint/2010/main" val="29719011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118</a:t>
            </a:fld>
            <a:endParaRPr lang="zh-TW" altLang="en-US"/>
          </a:p>
        </p:txBody>
      </p:sp>
    </p:spTree>
    <p:extLst>
      <p:ext uri="{BB962C8B-B14F-4D97-AF65-F5344CB8AC3E}">
        <p14:creationId xmlns:p14="http://schemas.microsoft.com/office/powerpoint/2010/main" val="2112488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4" name="矩形 23"/>
          <p:cNvSpPr/>
          <p:nvPr userDrawn="1"/>
        </p:nvSpPr>
        <p:spPr>
          <a:xfrm flipH="1" flipV="1">
            <a:off x="0" y="6274820"/>
            <a:ext cx="6489700" cy="61909"/>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14"/>
          <p:cNvSpPr/>
          <p:nvPr userDrawn="1"/>
        </p:nvSpPr>
        <p:spPr>
          <a:xfrm>
            <a:off x="0" y="1522771"/>
            <a:ext cx="9144000" cy="1987191"/>
          </a:xfrm>
          <a:custGeom>
            <a:avLst/>
            <a:gdLst>
              <a:gd name="connsiteX0" fmla="*/ 0 w 9144000"/>
              <a:gd name="connsiteY0" fmla="*/ 0 h 1987191"/>
              <a:gd name="connsiteX1" fmla="*/ 698800 w 9144000"/>
              <a:gd name="connsiteY1" fmla="*/ 0 h 1987191"/>
              <a:gd name="connsiteX2" fmla="*/ 202002 w 9144000"/>
              <a:gd name="connsiteY2" fmla="*/ 1987190 h 1987191"/>
              <a:gd name="connsiteX3" fmla="*/ 2273297 w 9144000"/>
              <a:gd name="connsiteY3" fmla="*/ 1987190 h 1987191"/>
              <a:gd name="connsiteX4" fmla="*/ 2770094 w 9144000"/>
              <a:gd name="connsiteY4" fmla="*/ 0 h 1987191"/>
              <a:gd name="connsiteX5" fmla="*/ 9144000 w 9144000"/>
              <a:gd name="connsiteY5" fmla="*/ 0 h 1987191"/>
              <a:gd name="connsiteX6" fmla="*/ 9144000 w 9144000"/>
              <a:gd name="connsiteY6" fmla="*/ 1987191 h 1987191"/>
              <a:gd name="connsiteX7" fmla="*/ 0 w 9144000"/>
              <a:gd name="connsiteY7" fmla="*/ 1987191 h 1987191"/>
              <a:gd name="connsiteX8" fmla="*/ 0 w 9144000"/>
              <a:gd name="connsiteY8" fmla="*/ 0 h 198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1987191">
                <a:moveTo>
                  <a:pt x="0" y="0"/>
                </a:moveTo>
                <a:lnTo>
                  <a:pt x="698800" y="0"/>
                </a:lnTo>
                <a:lnTo>
                  <a:pt x="202002" y="1987190"/>
                </a:lnTo>
                <a:lnTo>
                  <a:pt x="2273297" y="1987190"/>
                </a:lnTo>
                <a:lnTo>
                  <a:pt x="2770094" y="0"/>
                </a:lnTo>
                <a:lnTo>
                  <a:pt x="9144000" y="0"/>
                </a:lnTo>
                <a:lnTo>
                  <a:pt x="9144000" y="1987191"/>
                </a:lnTo>
                <a:lnTo>
                  <a:pt x="0" y="198719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Subtitle 2"/>
          <p:cNvSpPr>
            <a:spLocks noGrp="1"/>
          </p:cNvSpPr>
          <p:nvPr>
            <p:ph type="subTitle" idx="1"/>
          </p:nvPr>
        </p:nvSpPr>
        <p:spPr>
          <a:xfrm>
            <a:off x="1909482" y="3509961"/>
            <a:ext cx="7219059"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0553E2E1-BA29-4B20-8FDE-5224B9F7AE44}" type="datetime1">
              <a:rPr lang="zh-TW" altLang="en-US" smtClean="0"/>
              <a:t>2018/1/15</a:t>
            </a:fld>
            <a:endParaRPr lang="zh-TW" altLang="en-US"/>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dirty="0"/>
          </a:p>
        </p:txBody>
      </p:sp>
      <p:sp>
        <p:nvSpPr>
          <p:cNvPr id="6" name="Slide Number Placeholder 5"/>
          <p:cNvSpPr>
            <a:spLocks noGrp="1"/>
          </p:cNvSpPr>
          <p:nvPr>
            <p:ph type="sldNum" sz="quarter" idx="12"/>
          </p:nvPr>
        </p:nvSpPr>
        <p:spPr>
          <a:xfrm>
            <a:off x="8108577" y="6476037"/>
            <a:ext cx="968188" cy="365125"/>
          </a:xfrm>
          <a:prstGeom prst="rect">
            <a:avLst/>
          </a:prstGeom>
        </p:spPr>
        <p:txBody>
          <a:bodyPr/>
          <a:lstStyle>
            <a:lvl1pPr algn="r">
              <a:defRPr/>
            </a:lvl1pPr>
          </a:lstStyle>
          <a:p>
            <a:fld id="{C45D8186-99EE-4364-AA57-C9F4FAA33639}" type="slidenum">
              <a:rPr lang="zh-TW" altLang="en-US" smtClean="0"/>
              <a:pPr/>
              <a:t>‹#›</a:t>
            </a:fld>
            <a:endParaRPr lang="zh-TW" altLang="en-US"/>
          </a:p>
        </p:txBody>
      </p:sp>
      <p:sp>
        <p:nvSpPr>
          <p:cNvPr id="2" name="Title 1"/>
          <p:cNvSpPr>
            <a:spLocks noGrp="1"/>
          </p:cNvSpPr>
          <p:nvPr>
            <p:ph type="ctrTitle"/>
          </p:nvPr>
        </p:nvSpPr>
        <p:spPr>
          <a:xfrm>
            <a:off x="2810434" y="1522771"/>
            <a:ext cx="6302647" cy="1987190"/>
          </a:xfrm>
        </p:spPr>
        <p:txBody>
          <a:bodyPr anchor="b"/>
          <a:lstStyle>
            <a:lvl1pPr algn="ctr">
              <a:defRPr sz="6000">
                <a:solidFill>
                  <a:schemeClr val="bg1"/>
                </a:solidFill>
              </a:defRPr>
            </a:lvl1pPr>
          </a:lstStyle>
          <a:p>
            <a:r>
              <a:rPr lang="zh-TW" altLang="en-US"/>
              <a:t>按一下以編輯母片標題樣式</a:t>
            </a:r>
            <a:endParaRPr lang="en-US" dirty="0"/>
          </a:p>
        </p:txBody>
      </p:sp>
      <p:pic>
        <p:nvPicPr>
          <p:cNvPr id="8" name="圖片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2879" y="1833197"/>
            <a:ext cx="1505479" cy="1366337"/>
          </a:xfrm>
          <a:prstGeom prst="rect">
            <a:avLst/>
          </a:prstGeom>
        </p:spPr>
      </p:pic>
      <p:sp>
        <p:nvSpPr>
          <p:cNvPr id="9" name="矩形 8"/>
          <p:cNvSpPr/>
          <p:nvPr userDrawn="1"/>
        </p:nvSpPr>
        <p:spPr>
          <a:xfrm>
            <a:off x="0" y="0"/>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手繪多邊形 12"/>
          <p:cNvSpPr/>
          <p:nvPr userDrawn="1"/>
        </p:nvSpPr>
        <p:spPr>
          <a:xfrm flipV="1">
            <a:off x="0" y="0"/>
            <a:ext cx="9144000" cy="416859"/>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userDrawn="1"/>
        </p:nvGrpSpPr>
        <p:grpSpPr>
          <a:xfrm flipH="1" flipV="1">
            <a:off x="0" y="5968548"/>
            <a:ext cx="9144000" cy="889452"/>
            <a:chOff x="0" y="4418633"/>
            <a:chExt cx="9144000" cy="889452"/>
          </a:xfrm>
        </p:grpSpPr>
        <p:sp>
          <p:nvSpPr>
            <p:cNvPr id="16" name="矩形 15"/>
            <p:cNvSpPr/>
            <p:nvPr userDrawn="1"/>
          </p:nvSpPr>
          <p:spPr>
            <a:xfrm>
              <a:off x="0" y="4431333"/>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手繪多邊形 16"/>
            <p:cNvSpPr/>
            <p:nvPr userDrawn="1"/>
          </p:nvSpPr>
          <p:spPr>
            <a:xfrm flipV="1">
              <a:off x="0" y="4418633"/>
              <a:ext cx="9144000" cy="889452"/>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矩形 18"/>
          <p:cNvSpPr/>
          <p:nvPr userDrawn="1"/>
        </p:nvSpPr>
        <p:spPr>
          <a:xfrm flipH="1" flipV="1">
            <a:off x="0" y="6581558"/>
            <a:ext cx="9144000" cy="569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p:cNvCxnSpPr/>
          <p:nvPr userDrawn="1"/>
        </p:nvCxnSpPr>
        <p:spPr>
          <a:xfrm>
            <a:off x="0" y="6678877"/>
            <a:ext cx="9144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userDrawn="1"/>
        </p:nvCxnSpPr>
        <p:spPr>
          <a:xfrm>
            <a:off x="2756647" y="121194"/>
            <a:ext cx="6408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675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3299B716-3BBA-4478-80B4-0CCCCB2CA6F1}" type="datetime1">
              <a:rPr lang="zh-TW" altLang="en-US" smtClean="0"/>
              <a:t>2018/1/15</a:t>
            </a:fld>
            <a:endParaRPr lang="zh-TW" altLang="en-US"/>
          </a:p>
        </p:txBody>
      </p:sp>
      <p:sp>
        <p:nvSpPr>
          <p:cNvPr id="6" name="Footer Placeholder 5"/>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dirty="0"/>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101897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C58C635A-468C-4516-BDFB-4A776D324E9B}" type="datetime1">
              <a:rPr lang="zh-TW" altLang="en-US" smtClean="0"/>
              <a:t>2018/1/15</a:t>
            </a:fld>
            <a:endParaRPr lang="zh-TW" altLang="en-US"/>
          </a:p>
        </p:txBody>
      </p:sp>
      <p:sp>
        <p:nvSpPr>
          <p:cNvPr id="6" name="Footer Placeholder 5"/>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dirty="0"/>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3920958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69980D36-7BC2-4372-8F07-99E07B813D62}" type="datetime1">
              <a:rPr lang="zh-TW" altLang="en-US" smtClean="0"/>
              <a:t>2018/1/15</a:t>
            </a:fld>
            <a:endParaRPr lang="zh-TW" altLang="en-US"/>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dirty="0"/>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544225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9FA9627C-3649-4270-9268-0C2D14241347}" type="datetime1">
              <a:rPr lang="zh-TW" altLang="en-US" smtClean="0"/>
              <a:t>2018/1/15</a:t>
            </a:fld>
            <a:endParaRPr lang="zh-TW" altLang="en-US"/>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dirty="0"/>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2469412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4" name="矩形 23"/>
          <p:cNvSpPr/>
          <p:nvPr userDrawn="1"/>
        </p:nvSpPr>
        <p:spPr>
          <a:xfrm flipH="1" flipV="1">
            <a:off x="0" y="6274820"/>
            <a:ext cx="6489700" cy="61909"/>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5" name="手繪多邊形 14"/>
          <p:cNvSpPr/>
          <p:nvPr userDrawn="1"/>
        </p:nvSpPr>
        <p:spPr>
          <a:xfrm>
            <a:off x="0" y="1522771"/>
            <a:ext cx="9144000" cy="1987191"/>
          </a:xfrm>
          <a:custGeom>
            <a:avLst/>
            <a:gdLst>
              <a:gd name="connsiteX0" fmla="*/ 0 w 9144000"/>
              <a:gd name="connsiteY0" fmla="*/ 0 h 1987191"/>
              <a:gd name="connsiteX1" fmla="*/ 698800 w 9144000"/>
              <a:gd name="connsiteY1" fmla="*/ 0 h 1987191"/>
              <a:gd name="connsiteX2" fmla="*/ 202002 w 9144000"/>
              <a:gd name="connsiteY2" fmla="*/ 1987190 h 1987191"/>
              <a:gd name="connsiteX3" fmla="*/ 2273297 w 9144000"/>
              <a:gd name="connsiteY3" fmla="*/ 1987190 h 1987191"/>
              <a:gd name="connsiteX4" fmla="*/ 2770094 w 9144000"/>
              <a:gd name="connsiteY4" fmla="*/ 0 h 1987191"/>
              <a:gd name="connsiteX5" fmla="*/ 9144000 w 9144000"/>
              <a:gd name="connsiteY5" fmla="*/ 0 h 1987191"/>
              <a:gd name="connsiteX6" fmla="*/ 9144000 w 9144000"/>
              <a:gd name="connsiteY6" fmla="*/ 1987191 h 1987191"/>
              <a:gd name="connsiteX7" fmla="*/ 0 w 9144000"/>
              <a:gd name="connsiteY7" fmla="*/ 1987191 h 1987191"/>
              <a:gd name="connsiteX8" fmla="*/ 0 w 9144000"/>
              <a:gd name="connsiteY8" fmla="*/ 0 h 198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1987191">
                <a:moveTo>
                  <a:pt x="0" y="0"/>
                </a:moveTo>
                <a:lnTo>
                  <a:pt x="698800" y="0"/>
                </a:lnTo>
                <a:lnTo>
                  <a:pt x="202002" y="1987190"/>
                </a:lnTo>
                <a:lnTo>
                  <a:pt x="2273297" y="1987190"/>
                </a:lnTo>
                <a:lnTo>
                  <a:pt x="2770094" y="0"/>
                </a:lnTo>
                <a:lnTo>
                  <a:pt x="9144000" y="0"/>
                </a:lnTo>
                <a:lnTo>
                  <a:pt x="9144000" y="1987191"/>
                </a:lnTo>
                <a:lnTo>
                  <a:pt x="0" y="198719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 name="Subtitle 2"/>
          <p:cNvSpPr>
            <a:spLocks noGrp="1"/>
          </p:cNvSpPr>
          <p:nvPr>
            <p:ph type="subTitle" idx="1"/>
          </p:nvPr>
        </p:nvSpPr>
        <p:spPr>
          <a:xfrm>
            <a:off x="1909482" y="3509961"/>
            <a:ext cx="7219059"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20C64447-628D-44F6-A1AB-8EBC8E75CD54}" type="datetime1">
              <a:rPr lang="zh-TW" altLang="en-US" smtClean="0">
                <a:solidFill>
                  <a:prstClr val="white"/>
                </a:solidFill>
              </a:rPr>
              <a:t>2018/1/15</a:t>
            </a:fld>
            <a:endParaRPr lang="zh-TW" altLang="en-US">
              <a:solidFill>
                <a:prstClr val="white"/>
              </a:solidFill>
            </a:endParaRPr>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6" name="Slide Number Placeholder 5"/>
          <p:cNvSpPr>
            <a:spLocks noGrp="1"/>
          </p:cNvSpPr>
          <p:nvPr>
            <p:ph type="sldNum" sz="quarter" idx="12"/>
          </p:nvPr>
        </p:nvSpPr>
        <p:spPr>
          <a:xfrm>
            <a:off x="8108577" y="6476037"/>
            <a:ext cx="968188" cy="365125"/>
          </a:xfrm>
          <a:prstGeom prst="rect">
            <a:avLst/>
          </a:prstGeom>
        </p:spPr>
        <p:txBody>
          <a:bodyPr/>
          <a:lstStyle>
            <a:lvl1pPr algn="r">
              <a:defRPr/>
            </a:lvl1p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2" name="Title 1"/>
          <p:cNvSpPr>
            <a:spLocks noGrp="1"/>
          </p:cNvSpPr>
          <p:nvPr>
            <p:ph type="ctrTitle"/>
          </p:nvPr>
        </p:nvSpPr>
        <p:spPr>
          <a:xfrm>
            <a:off x="2810434" y="1522771"/>
            <a:ext cx="6302647" cy="1987190"/>
          </a:xfrm>
        </p:spPr>
        <p:txBody>
          <a:bodyPr anchor="b"/>
          <a:lstStyle>
            <a:lvl1pPr algn="ctr">
              <a:defRPr sz="6000">
                <a:solidFill>
                  <a:schemeClr val="bg1"/>
                </a:solidFill>
              </a:defRPr>
            </a:lvl1pPr>
          </a:lstStyle>
          <a:p>
            <a:r>
              <a:rPr lang="zh-TW" altLang="en-US"/>
              <a:t>按一下以編輯母片標題樣式</a:t>
            </a:r>
            <a:endParaRPr lang="en-US" dirty="0"/>
          </a:p>
        </p:txBody>
      </p:sp>
      <p:pic>
        <p:nvPicPr>
          <p:cNvPr id="8" name="圖片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2879" y="1833197"/>
            <a:ext cx="1505479" cy="1366337"/>
          </a:xfrm>
          <a:prstGeom prst="rect">
            <a:avLst/>
          </a:prstGeom>
        </p:spPr>
      </p:pic>
      <p:sp>
        <p:nvSpPr>
          <p:cNvPr id="9" name="矩形 8"/>
          <p:cNvSpPr/>
          <p:nvPr userDrawn="1"/>
        </p:nvSpPr>
        <p:spPr>
          <a:xfrm>
            <a:off x="0" y="0"/>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3" name="手繪多邊形 12"/>
          <p:cNvSpPr/>
          <p:nvPr userDrawn="1"/>
        </p:nvSpPr>
        <p:spPr>
          <a:xfrm flipV="1">
            <a:off x="0" y="0"/>
            <a:ext cx="9144000" cy="416859"/>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18" name="群組 17"/>
          <p:cNvGrpSpPr/>
          <p:nvPr userDrawn="1"/>
        </p:nvGrpSpPr>
        <p:grpSpPr>
          <a:xfrm flipH="1" flipV="1">
            <a:off x="0" y="5968548"/>
            <a:ext cx="9144000" cy="889452"/>
            <a:chOff x="0" y="4418633"/>
            <a:chExt cx="9144000" cy="889452"/>
          </a:xfrm>
        </p:grpSpPr>
        <p:sp>
          <p:nvSpPr>
            <p:cNvPr id="16" name="矩形 15"/>
            <p:cNvSpPr/>
            <p:nvPr userDrawn="1"/>
          </p:nvSpPr>
          <p:spPr>
            <a:xfrm>
              <a:off x="0" y="4431333"/>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7" name="手繪多邊形 16"/>
            <p:cNvSpPr/>
            <p:nvPr userDrawn="1"/>
          </p:nvSpPr>
          <p:spPr>
            <a:xfrm flipV="1">
              <a:off x="0" y="4418633"/>
              <a:ext cx="9144000" cy="889452"/>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sp>
        <p:nvSpPr>
          <p:cNvPr id="19" name="矩形 18"/>
          <p:cNvSpPr/>
          <p:nvPr userDrawn="1"/>
        </p:nvSpPr>
        <p:spPr>
          <a:xfrm flipH="1" flipV="1">
            <a:off x="0" y="6581558"/>
            <a:ext cx="9144000" cy="569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21" name="直線接點 20"/>
          <p:cNvCxnSpPr/>
          <p:nvPr userDrawn="1"/>
        </p:nvCxnSpPr>
        <p:spPr>
          <a:xfrm>
            <a:off x="0" y="6678877"/>
            <a:ext cx="9144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userDrawn="1"/>
        </p:nvCxnSpPr>
        <p:spPr>
          <a:xfrm>
            <a:off x="2756647" y="121194"/>
            <a:ext cx="6408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171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640541" y="1215340"/>
            <a:ext cx="7234519" cy="5131671"/>
          </a:xfrm>
        </p:spPr>
        <p:txBody>
          <a:bodyPr/>
          <a:lstStyle>
            <a:lvl2pPr>
              <a:defRPr sz="3200" b="1">
                <a:solidFill>
                  <a:srgbClr val="0070C0"/>
                </a:solidFill>
              </a:defRPr>
            </a:lvl2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a:xfrm>
            <a:off x="0" y="6533216"/>
            <a:ext cx="1260000" cy="365125"/>
          </a:xfrm>
          <a:prstGeom prst="rect">
            <a:avLst/>
          </a:prstGeom>
        </p:spPr>
        <p:txBody>
          <a:bodyPr/>
          <a:lstStyle>
            <a:lvl1pPr algn="ctr">
              <a:defRPr>
                <a:solidFill>
                  <a:schemeClr val="bg1"/>
                </a:solidFill>
              </a:defRPr>
            </a:lvl1pPr>
          </a:lstStyle>
          <a:p>
            <a:fld id="{89C53D77-56F0-4DD2-A297-1484DFAD14DF}" type="datetime1">
              <a:rPr lang="zh-TW" altLang="en-US" smtClean="0">
                <a:solidFill>
                  <a:prstClr val="white"/>
                </a:solidFill>
              </a:rPr>
              <a:t>2018/1/15</a:t>
            </a:fld>
            <a:endParaRPr lang="zh-TW" altLang="en-US">
              <a:solidFill>
                <a:prstClr val="white"/>
              </a:solidFill>
            </a:endParaRPr>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8"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633853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990165" y="1930204"/>
            <a:ext cx="6750425" cy="4416808"/>
          </a:xfrm>
        </p:spPr>
        <p:txBody>
          <a:bodyPr/>
          <a:lstStyle>
            <a:lvl1pPr>
              <a:defRPr baseline="0">
                <a:solidFill>
                  <a:schemeClr val="tx1">
                    <a:lumMod val="65000"/>
                    <a:lumOff val="35000"/>
                  </a:schemeClr>
                </a:solidFill>
                <a:latin typeface="Arial" panose="020B0604020202020204" pitchFamily="34" charset="0"/>
              </a:defRPr>
            </a:lvl1pPr>
            <a:lvl2pPr>
              <a:defRPr b="1" baseline="0">
                <a:solidFill>
                  <a:srgbClr val="0070C0"/>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pic>
        <p:nvPicPr>
          <p:cNvPr id="9" name="圖片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33041" y="1119366"/>
            <a:ext cx="871804" cy="810838"/>
          </a:xfrm>
          <a:prstGeom prst="rect">
            <a:avLst/>
          </a:prstGeom>
        </p:spPr>
      </p:pic>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088F3718-24D8-4636-98F9-4ABD05980EAB}" type="datetime1">
              <a:rPr lang="zh-TW" altLang="en-US" smtClean="0">
                <a:solidFill>
                  <a:prstClr val="white"/>
                </a:solidFill>
              </a:rPr>
              <a:t>2018/1/15</a:t>
            </a:fld>
            <a:endParaRPr lang="zh-TW" altLang="en-US">
              <a:solidFill>
                <a:prstClr val="white"/>
              </a:solidFill>
            </a:endParaRPr>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8"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2094155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573306" y="1131515"/>
            <a:ext cx="6937282" cy="1863381"/>
          </a:xfrm>
        </p:spPr>
        <p:txBody>
          <a:bodyPr anchor="b">
            <a:normAutofit/>
          </a:bodyPr>
          <a:lstStyle>
            <a:lvl1pPr algn="l">
              <a:defRPr sz="4800">
                <a:solidFill>
                  <a:srgbClr val="0070C0"/>
                </a:solidFill>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573306" y="3110287"/>
            <a:ext cx="6937282" cy="3196384"/>
          </a:xfrm>
        </p:spPr>
        <p:txBody>
          <a:bodyPr>
            <a:normAutofit/>
          </a:bodyPr>
          <a:lstStyle>
            <a:lvl1pPr marL="0" indent="0" algn="l">
              <a:buFont typeface="Wingdings" panose="05000000000000000000" pitchFamily="2" charset="2"/>
              <a:buNone/>
              <a:defRPr sz="2800" b="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7"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97334471-053D-43D4-A41E-72C9174E18CE}" type="datetime1">
              <a:rPr lang="zh-TW" altLang="en-US" smtClean="0">
                <a:solidFill>
                  <a:prstClr val="white"/>
                </a:solidFill>
              </a:rPr>
              <a:t>2018/1/15</a:t>
            </a:fld>
            <a:endParaRPr lang="zh-TW" altLang="en-US">
              <a:solidFill>
                <a:prstClr val="white"/>
              </a:solidFill>
            </a:endParaRPr>
          </a:p>
        </p:txBody>
      </p:sp>
      <p:sp>
        <p:nvSpPr>
          <p:cNvPr id="9" name="Slide Number Placeholder 5"/>
          <p:cNvSpPr>
            <a:spLocks noGrp="1"/>
          </p:cNvSpPr>
          <p:nvPr>
            <p:ph type="sldNum" sz="quarter" idx="12"/>
          </p:nvPr>
        </p:nvSpPr>
        <p:spPr>
          <a:xfrm>
            <a:off x="8066224" y="6527771"/>
            <a:ext cx="968188" cy="365125"/>
          </a:xfrm>
          <a:prstGeom prst="rect">
            <a:avLst/>
          </a:prstGeom>
        </p:spPr>
        <p:txBody>
          <a:bodyPr/>
          <a:lstStyle>
            <a:lvl1pPr algn="r">
              <a:defRPr/>
            </a:lvl1p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10"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3453660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E20D9216-6496-460F-957F-E338167B8F35}" type="datetime1">
              <a:rPr lang="zh-TW" altLang="en-US" smtClean="0">
                <a:solidFill>
                  <a:prstClr val="white"/>
                </a:solidFill>
              </a:rPr>
              <a:t>2018/1/15</a:t>
            </a:fld>
            <a:endParaRPr lang="zh-TW" altLang="en-US">
              <a:solidFill>
                <a:prstClr val="white"/>
              </a:solidFill>
            </a:endParaRPr>
          </a:p>
        </p:txBody>
      </p:sp>
      <p:sp>
        <p:nvSpPr>
          <p:cNvPr id="9" name="Footer Placeholder 4"/>
          <p:cNvSpPr>
            <a:spLocks noGrp="1"/>
          </p:cNvSpPr>
          <p:nvPr>
            <p:ph type="ftr" sz="quarter" idx="11"/>
          </p:nvPr>
        </p:nvSpPr>
        <p:spPr>
          <a:xfrm>
            <a:off x="1219660" y="6527115"/>
            <a:ext cx="240702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10"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938497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BEBC24E6-EAFA-4A0B-9D6E-5F872A809D2E}" type="datetime1">
              <a:rPr lang="zh-TW" altLang="en-US" smtClean="0">
                <a:solidFill>
                  <a:prstClr val="white"/>
                </a:solidFill>
              </a:rPr>
              <a:t>2018/1/15</a:t>
            </a:fld>
            <a:endParaRPr lang="zh-TW" altLang="en-US">
              <a:solidFill>
                <a:prstClr val="white"/>
              </a:solidFill>
            </a:endParaRPr>
          </a:p>
        </p:txBody>
      </p:sp>
      <p:sp>
        <p:nvSpPr>
          <p:cNvPr id="11" name="Footer Placeholder 4"/>
          <p:cNvSpPr>
            <a:spLocks noGrp="1"/>
          </p:cNvSpPr>
          <p:nvPr>
            <p:ph type="ftr" sz="quarter" idx="11"/>
          </p:nvPr>
        </p:nvSpPr>
        <p:spPr>
          <a:xfrm>
            <a:off x="1219660" y="6527115"/>
            <a:ext cx="240702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3292764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640541" y="1215340"/>
            <a:ext cx="7234519" cy="5131671"/>
          </a:xfrm>
        </p:spPr>
        <p:txBody>
          <a:bodyPr/>
          <a:lstStyle>
            <a:lvl2pPr>
              <a:defRPr sz="3200" b="1">
                <a:solidFill>
                  <a:srgbClr val="0070C0"/>
                </a:solidFill>
              </a:defRPr>
            </a:lvl2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a:xfrm>
            <a:off x="0" y="6533216"/>
            <a:ext cx="1260000" cy="365125"/>
          </a:xfrm>
          <a:prstGeom prst="rect">
            <a:avLst/>
          </a:prstGeom>
        </p:spPr>
        <p:txBody>
          <a:bodyPr/>
          <a:lstStyle>
            <a:lvl1pPr algn="ctr">
              <a:defRPr>
                <a:solidFill>
                  <a:schemeClr val="bg1"/>
                </a:solidFill>
              </a:defRPr>
            </a:lvl1pPr>
          </a:lstStyle>
          <a:p>
            <a:fld id="{1E9EEDD0-00F3-443F-BC2D-D29991FEDC8A}" type="datetime1">
              <a:rPr lang="zh-TW" altLang="en-US" smtClean="0"/>
              <a:t>2018/1/15</a:t>
            </a:fld>
            <a:endParaRPr lang="zh-TW" altLang="en-US"/>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8"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3127820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CF1AD21E-4AE3-4D22-8883-3153F308F552}" type="datetime1">
              <a:rPr lang="zh-TW" altLang="en-US" smtClean="0">
                <a:solidFill>
                  <a:prstClr val="white"/>
                </a:solidFill>
              </a:rPr>
              <a:t>2018/1/15</a:t>
            </a:fld>
            <a:endParaRPr lang="zh-TW" altLang="en-US">
              <a:solidFill>
                <a:prstClr val="white"/>
              </a:solidFill>
            </a:endParaRPr>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9"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1681720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只有標題">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tx1">
                    <a:lumMod val="85000"/>
                    <a:lumOff val="15000"/>
                  </a:schemeClr>
                </a:solidFill>
              </a:defRPr>
            </a:lvl1pPr>
          </a:lstStyle>
          <a:p>
            <a:fld id="{30D729A7-784C-465F-B362-2DB22F3F8268}" type="datetime1">
              <a:rPr lang="zh-TW" altLang="en-US" smtClean="0">
                <a:solidFill>
                  <a:prstClr val="black">
                    <a:lumMod val="85000"/>
                    <a:lumOff val="15000"/>
                  </a:prstClr>
                </a:solidFill>
              </a:rPr>
              <a:t>2018/1/15</a:t>
            </a:fld>
            <a:endParaRPr lang="zh-TW" altLang="en-US">
              <a:solidFill>
                <a:prstClr val="black">
                  <a:lumMod val="85000"/>
                  <a:lumOff val="15000"/>
                </a:prstClr>
              </a:solidFill>
            </a:endParaRPr>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pic>
        <p:nvPicPr>
          <p:cNvPr id="10" name="圖片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9423"/>
            <a:ext cx="9291918" cy="5575151"/>
          </a:xfrm>
          <a:prstGeom prst="rect">
            <a:avLst/>
          </a:prstGeom>
        </p:spPr>
      </p:pic>
      <p:sp>
        <p:nvSpPr>
          <p:cNvPr id="4" name="文字版面配置區 3"/>
          <p:cNvSpPr>
            <a:spLocks noGrp="1"/>
          </p:cNvSpPr>
          <p:nvPr>
            <p:ph type="body" sz="quarter" idx="13"/>
          </p:nvPr>
        </p:nvSpPr>
        <p:spPr>
          <a:xfrm>
            <a:off x="2540000" y="1076512"/>
            <a:ext cx="6120000" cy="321608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143275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585D3C4E-9859-4298-87CD-931ED3898F0B}" type="datetime1">
              <a:rPr lang="zh-TW" altLang="en-US" smtClean="0">
                <a:solidFill>
                  <a:prstClr val="white"/>
                </a:solidFill>
              </a:rPr>
              <a:t>2018/1/15</a:t>
            </a:fld>
            <a:endParaRPr lang="zh-TW" altLang="en-US">
              <a:solidFill>
                <a:prstClr val="white"/>
              </a:solidFill>
            </a:endParaRPr>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7"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2463959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E93D9799-C5C3-4F31-8BF9-0429E98A0A21}" type="datetime1">
              <a:rPr lang="zh-TW" altLang="en-US" smtClean="0">
                <a:solidFill>
                  <a:prstClr val="white"/>
                </a:solidFill>
              </a:rPr>
              <a:t>2018/1/15</a:t>
            </a:fld>
            <a:endParaRPr lang="zh-TW" altLang="en-US">
              <a:solidFill>
                <a:prstClr val="white"/>
              </a:solidFill>
            </a:endParaRPr>
          </a:p>
        </p:txBody>
      </p:sp>
      <p:sp>
        <p:nvSpPr>
          <p:cNvPr id="6" name="Footer Placeholder 5"/>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38566976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9D334480-7995-430B-B413-49413D2BA0A1}" type="datetime1">
              <a:rPr lang="zh-TW" altLang="en-US" smtClean="0">
                <a:solidFill>
                  <a:prstClr val="white"/>
                </a:solidFill>
              </a:rPr>
              <a:t>2018/1/15</a:t>
            </a:fld>
            <a:endParaRPr lang="zh-TW" altLang="en-US">
              <a:solidFill>
                <a:prstClr val="white"/>
              </a:solidFill>
            </a:endParaRPr>
          </a:p>
        </p:txBody>
      </p:sp>
      <p:sp>
        <p:nvSpPr>
          <p:cNvPr id="6" name="Footer Placeholder 5"/>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3747576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862AB8E3-B9E5-433B-B775-E061AF29F62C}" type="datetime1">
              <a:rPr lang="zh-TW" altLang="en-US" smtClean="0">
                <a:solidFill>
                  <a:prstClr val="white"/>
                </a:solidFill>
              </a:rPr>
              <a:t>2018/1/15</a:t>
            </a:fld>
            <a:endParaRPr lang="zh-TW" altLang="en-US">
              <a:solidFill>
                <a:prstClr val="white"/>
              </a:solidFill>
            </a:endParaRPr>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716198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CBACEEBB-DAD4-4952-88A7-204F18568D83}" type="datetime1">
              <a:rPr lang="zh-TW" altLang="en-US" smtClean="0">
                <a:solidFill>
                  <a:prstClr val="white"/>
                </a:solidFill>
              </a:rPr>
              <a:t>2018/1/15</a:t>
            </a:fld>
            <a:endParaRPr lang="zh-TW" altLang="en-US">
              <a:solidFill>
                <a:prstClr val="white"/>
              </a:solidFill>
            </a:endParaRPr>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4004962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990165" y="1930204"/>
            <a:ext cx="6750425" cy="4416808"/>
          </a:xfrm>
        </p:spPr>
        <p:txBody>
          <a:bodyPr/>
          <a:lstStyle>
            <a:lvl1pPr>
              <a:defRPr baseline="0">
                <a:solidFill>
                  <a:schemeClr val="tx1">
                    <a:lumMod val="65000"/>
                    <a:lumOff val="35000"/>
                  </a:schemeClr>
                </a:solidFill>
                <a:latin typeface="Arial" panose="020B0604020202020204" pitchFamily="34" charset="0"/>
              </a:defRPr>
            </a:lvl1pPr>
            <a:lvl2pPr>
              <a:defRPr b="1" baseline="0">
                <a:solidFill>
                  <a:srgbClr val="0070C0"/>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pic>
        <p:nvPicPr>
          <p:cNvPr id="9" name="圖片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33041" y="1119366"/>
            <a:ext cx="871804" cy="810838"/>
          </a:xfrm>
          <a:prstGeom prst="rect">
            <a:avLst/>
          </a:prstGeom>
        </p:spPr>
      </p:pic>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4632232E-9603-429A-B699-FD60BAB1C2DC}" type="datetime1">
              <a:rPr lang="zh-TW" altLang="en-US" smtClean="0"/>
              <a:t>2018/1/15</a:t>
            </a:fld>
            <a:endParaRPr lang="zh-TW" altLang="en-US"/>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8"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224491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573306" y="1131515"/>
            <a:ext cx="6937282" cy="1863381"/>
          </a:xfrm>
        </p:spPr>
        <p:txBody>
          <a:bodyPr anchor="b">
            <a:normAutofit/>
          </a:bodyPr>
          <a:lstStyle>
            <a:lvl1pPr algn="l">
              <a:defRPr sz="4800">
                <a:solidFill>
                  <a:srgbClr val="0070C0"/>
                </a:solidFill>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573306" y="3110287"/>
            <a:ext cx="6937282" cy="3196384"/>
          </a:xfrm>
        </p:spPr>
        <p:txBody>
          <a:bodyPr>
            <a:normAutofit/>
          </a:bodyPr>
          <a:lstStyle>
            <a:lvl1pPr marL="0" indent="0" algn="l">
              <a:buFont typeface="Wingdings" panose="05000000000000000000" pitchFamily="2" charset="2"/>
              <a:buNone/>
              <a:defRPr sz="2800" b="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7"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639A7A4C-6968-4963-AED8-C754A618FA8C}" type="datetime1">
              <a:rPr lang="zh-TW" altLang="en-US" smtClean="0"/>
              <a:t>2018/1/15</a:t>
            </a:fld>
            <a:endParaRPr lang="zh-TW" altLang="en-US"/>
          </a:p>
        </p:txBody>
      </p:sp>
      <p:sp>
        <p:nvSpPr>
          <p:cNvPr id="9" name="Slide Number Placeholder 5"/>
          <p:cNvSpPr>
            <a:spLocks noGrp="1"/>
          </p:cNvSpPr>
          <p:nvPr>
            <p:ph type="sldNum" sz="quarter" idx="12"/>
          </p:nvPr>
        </p:nvSpPr>
        <p:spPr>
          <a:xfrm>
            <a:off x="8066224" y="6527771"/>
            <a:ext cx="968188" cy="365125"/>
          </a:xfrm>
          <a:prstGeom prst="rect">
            <a:avLst/>
          </a:prstGeom>
        </p:spPr>
        <p:txBody>
          <a:bodyPr/>
          <a:lstStyle>
            <a:lvl1pPr algn="r">
              <a:defRPr/>
            </a:lvl1pPr>
          </a:lstStyle>
          <a:p>
            <a:fld id="{C45D8186-99EE-4364-AA57-C9F4FAA33639}" type="slidenum">
              <a:rPr lang="zh-TW" altLang="en-US" smtClean="0"/>
              <a:pPr/>
              <a:t>‹#›</a:t>
            </a:fld>
            <a:endParaRPr lang="zh-TW" altLang="en-US"/>
          </a:p>
        </p:txBody>
      </p:sp>
      <p:sp>
        <p:nvSpPr>
          <p:cNvPr id="10"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131618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FF7EF984-3B66-404F-A909-A596F01CE5AA}" type="datetime1">
              <a:rPr lang="zh-TW" altLang="en-US" smtClean="0"/>
              <a:t>2018/1/15</a:t>
            </a:fld>
            <a:endParaRPr lang="zh-TW" altLang="en-US"/>
          </a:p>
        </p:txBody>
      </p:sp>
      <p:sp>
        <p:nvSpPr>
          <p:cNvPr id="9" name="Footer Placeholder 4"/>
          <p:cNvSpPr>
            <a:spLocks noGrp="1"/>
          </p:cNvSpPr>
          <p:nvPr>
            <p:ph type="ftr" sz="quarter" idx="11"/>
          </p:nvPr>
        </p:nvSpPr>
        <p:spPr>
          <a:xfrm>
            <a:off x="1219660" y="6527115"/>
            <a:ext cx="2407024" cy="365125"/>
          </a:xfrm>
          <a:prstGeom prst="rect">
            <a:avLst/>
          </a:prstGeom>
        </p:spPr>
        <p:txBody>
          <a:bodyPr/>
          <a:lstStyle/>
          <a:p>
            <a:r>
              <a:rPr lang="zh-TW" altLang="en-US"/>
              <a:t>計算機概論 </a:t>
            </a:r>
            <a:r>
              <a:rPr lang="en-US" altLang="zh-TW"/>
              <a:t>A (PC05123A)</a:t>
            </a:r>
            <a:endParaRPr lang="zh-TW" altLang="en-US" dirty="0"/>
          </a:p>
        </p:txBody>
      </p:sp>
      <p:sp>
        <p:nvSpPr>
          <p:cNvPr id="10"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2915766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8F066F4C-1C36-4A1A-A7F1-E94D601A8713}" type="datetime1">
              <a:rPr lang="zh-TW" altLang="en-US" smtClean="0"/>
              <a:t>2018/1/15</a:t>
            </a:fld>
            <a:endParaRPr lang="zh-TW" altLang="en-US"/>
          </a:p>
        </p:txBody>
      </p:sp>
      <p:sp>
        <p:nvSpPr>
          <p:cNvPr id="11" name="Footer Placeholder 4"/>
          <p:cNvSpPr>
            <a:spLocks noGrp="1"/>
          </p:cNvSpPr>
          <p:nvPr>
            <p:ph type="ftr" sz="quarter" idx="11"/>
          </p:nvPr>
        </p:nvSpPr>
        <p:spPr>
          <a:xfrm>
            <a:off x="1219660" y="6527115"/>
            <a:ext cx="2407024" cy="365125"/>
          </a:xfrm>
          <a:prstGeom prst="rect">
            <a:avLst/>
          </a:prstGeom>
        </p:spPr>
        <p:txBody>
          <a:bodyPr/>
          <a:lstStyle/>
          <a:p>
            <a:r>
              <a:rPr lang="zh-TW" altLang="en-US"/>
              <a:t>計算機概論 </a:t>
            </a:r>
            <a:r>
              <a:rPr lang="en-US" altLang="zh-TW"/>
              <a:t>A (PC05123A)</a:t>
            </a:r>
            <a:endParaRPr lang="zh-TW" altLang="en-US" dirty="0"/>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927084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D426B454-0F34-4691-9707-34E58165C820}" type="datetime1">
              <a:rPr lang="zh-TW" altLang="en-US" smtClean="0"/>
              <a:t>2018/1/15</a:t>
            </a:fld>
            <a:endParaRPr lang="zh-TW" altLang="en-US"/>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9"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714488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只有標題">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tx1">
                    <a:lumMod val="85000"/>
                    <a:lumOff val="15000"/>
                  </a:schemeClr>
                </a:solidFill>
              </a:defRPr>
            </a:lvl1pPr>
          </a:lstStyle>
          <a:p>
            <a:fld id="{4BBDBAA4-08AE-4BC9-A86C-B2B8746B4EFA}" type="datetime1">
              <a:rPr lang="zh-TW" altLang="en-US" smtClean="0"/>
              <a:t>2018/1/15</a:t>
            </a:fld>
            <a:endParaRPr lang="zh-TW" altLang="en-US"/>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pic>
        <p:nvPicPr>
          <p:cNvPr id="10" name="圖片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9423"/>
            <a:ext cx="9291918" cy="5575151"/>
          </a:xfrm>
          <a:prstGeom prst="rect">
            <a:avLst/>
          </a:prstGeom>
        </p:spPr>
      </p:pic>
      <p:sp>
        <p:nvSpPr>
          <p:cNvPr id="4" name="文字版面配置區 3"/>
          <p:cNvSpPr>
            <a:spLocks noGrp="1"/>
          </p:cNvSpPr>
          <p:nvPr>
            <p:ph type="body" sz="quarter" idx="13"/>
          </p:nvPr>
        </p:nvSpPr>
        <p:spPr>
          <a:xfrm>
            <a:off x="2540000" y="1076512"/>
            <a:ext cx="6120000" cy="321608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41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76B73F58-7485-48F6-A7E5-1B397FB0B02F}" type="datetime1">
              <a:rPr lang="zh-TW" altLang="en-US" smtClean="0"/>
              <a:t>2018/1/15</a:t>
            </a:fld>
            <a:endParaRPr lang="zh-TW" altLang="en-US"/>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7"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34463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710475" y="0"/>
            <a:ext cx="8433525" cy="93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aseline="0">
              <a:latin typeface="Arial Black" panose="020B0A04020102020204" pitchFamily="34" charset="0"/>
              <a:ea typeface="微軟正黑體" panose="020B0604030504040204" pitchFamily="34" charset="-120"/>
            </a:endParaRPr>
          </a:p>
        </p:txBody>
      </p:sp>
      <p:sp>
        <p:nvSpPr>
          <p:cNvPr id="2" name="Title Placeholder 1"/>
          <p:cNvSpPr>
            <a:spLocks noGrp="1"/>
          </p:cNvSpPr>
          <p:nvPr>
            <p:ph type="title"/>
          </p:nvPr>
        </p:nvSpPr>
        <p:spPr>
          <a:xfrm>
            <a:off x="710475" y="26895"/>
            <a:ext cx="8433525" cy="936000"/>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680883" y="1267181"/>
            <a:ext cx="7207624" cy="4909781"/>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8" name="矩形 7"/>
          <p:cNvSpPr/>
          <p:nvPr userDrawn="1"/>
        </p:nvSpPr>
        <p:spPr>
          <a:xfrm>
            <a:off x="710475" y="6562165"/>
            <a:ext cx="8433525" cy="2958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aseline="0">
              <a:solidFill>
                <a:schemeClr val="tx1">
                  <a:lumMod val="85000"/>
                  <a:lumOff val="15000"/>
                </a:schemeClr>
              </a:solidFill>
              <a:latin typeface="Arial Black" panose="020B0A04020102020204" pitchFamily="34" charset="0"/>
              <a:ea typeface="微軟正黑體" panose="020B0604030504040204" pitchFamily="34" charset="-120"/>
            </a:endParaRPr>
          </a:p>
        </p:txBody>
      </p:sp>
      <p:sp>
        <p:nvSpPr>
          <p:cNvPr id="15" name="Footer Placeholder 4"/>
          <p:cNvSpPr>
            <a:spLocks noGrp="1"/>
          </p:cNvSpPr>
          <p:nvPr>
            <p:ph type="ftr" sz="quarter" idx="11"/>
          </p:nvPr>
        </p:nvSpPr>
        <p:spPr>
          <a:xfrm>
            <a:off x="6942708" y="850215"/>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
        <p:nvSpPr>
          <p:cNvPr id="16" name="Slide Number Placeholder 5"/>
          <p:cNvSpPr>
            <a:spLocks noGrp="1"/>
          </p:cNvSpPr>
          <p:nvPr>
            <p:ph type="sldNum" sz="quarter" idx="12"/>
          </p:nvPr>
        </p:nvSpPr>
        <p:spPr>
          <a:xfrm>
            <a:off x="8066224" y="6510323"/>
            <a:ext cx="968188" cy="365125"/>
          </a:xfrm>
          <a:prstGeom prst="rect">
            <a:avLst/>
          </a:prstGeom>
        </p:spPr>
        <p:txBody>
          <a:bodyPr/>
          <a:lstStyle>
            <a:lvl1pPr algn="r">
              <a:defRPr baseline="0">
                <a:latin typeface="Arial" panose="020B0604020202020204" pitchFamily="34" charset="0"/>
                <a:ea typeface="微軟正黑體" panose="020B0604030504040204" pitchFamily="34" charset="-120"/>
              </a:defRPr>
            </a:lvl1pPr>
          </a:lstStyle>
          <a:p>
            <a:fld id="{C45D8186-99EE-4364-AA57-C9F4FAA33639}" type="slidenum">
              <a:rPr lang="zh-TW" altLang="en-US" smtClean="0"/>
              <a:pPr/>
              <a:t>‹#›</a:t>
            </a:fld>
            <a:endParaRPr lang="zh-TW" altLang="en-US" dirty="0"/>
          </a:p>
        </p:txBody>
      </p:sp>
      <p:sp>
        <p:nvSpPr>
          <p:cNvPr id="11" name="矩形 10"/>
          <p:cNvSpPr/>
          <p:nvPr userDrawn="1"/>
        </p:nvSpPr>
        <p:spPr>
          <a:xfrm>
            <a:off x="-9525" y="936000"/>
            <a:ext cx="720000" cy="5922000"/>
          </a:xfrm>
          <a:prstGeom prst="rect">
            <a:avLst/>
          </a:prstGeom>
          <a:solidFill>
            <a:srgbClr val="2B3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92100" y="238125"/>
            <a:ext cx="531746" cy="482600"/>
          </a:xfrm>
          <a:prstGeom prst="rect">
            <a:avLst/>
          </a:prstGeom>
        </p:spPr>
      </p:pic>
      <p:sp>
        <p:nvSpPr>
          <p:cNvPr id="17" name="Date Placeholder 3"/>
          <p:cNvSpPr>
            <a:spLocks noGrp="1"/>
          </p:cNvSpPr>
          <p:nvPr>
            <p:ph type="dt" sz="half" idx="2"/>
          </p:nvPr>
        </p:nvSpPr>
        <p:spPr>
          <a:xfrm>
            <a:off x="-172356" y="6532095"/>
            <a:ext cx="1032329" cy="365125"/>
          </a:xfrm>
          <a:prstGeom prst="rect">
            <a:avLst/>
          </a:prstGeom>
        </p:spPr>
        <p:txBody>
          <a:bodyPr/>
          <a:lstStyle>
            <a:lvl1pPr algn="ctr">
              <a:defRPr sz="1100" baseline="0">
                <a:solidFill>
                  <a:schemeClr val="bg1"/>
                </a:solidFill>
                <a:latin typeface="Arial" panose="020B0604020202020204" pitchFamily="34" charset="0"/>
                <a:ea typeface="微軟正黑體" panose="020B0604030504040204" pitchFamily="34" charset="-120"/>
              </a:defRPr>
            </a:lvl1pPr>
          </a:lstStyle>
          <a:p>
            <a:fld id="{58F3CEB9-3FCB-4B00-828C-18FBD1349977}" type="datetime1">
              <a:rPr lang="zh-TW" altLang="en-US" smtClean="0"/>
              <a:pPr/>
              <a:t>2018/1/15</a:t>
            </a:fld>
            <a:endParaRPr lang="zh-TW" altLang="en-US" dirty="0"/>
          </a:p>
        </p:txBody>
      </p:sp>
    </p:spTree>
    <p:extLst>
      <p:ext uri="{BB962C8B-B14F-4D97-AF65-F5344CB8AC3E}">
        <p14:creationId xmlns:p14="http://schemas.microsoft.com/office/powerpoint/2010/main" val="3160476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73" r:id="rId8"/>
    <p:sldLayoutId id="2147483667" r:id="rId9"/>
    <p:sldLayoutId id="2147483668" r:id="rId10"/>
    <p:sldLayoutId id="2147483669" r:id="rId11"/>
    <p:sldLayoutId id="2147483670" r:id="rId12"/>
    <p:sldLayoutId id="2147483671" r:id="rId13"/>
  </p:sldLayoutIdLst>
  <p:hf hdr="0" dt="0"/>
  <p:txStyles>
    <p:titleStyle>
      <a:lvl1pPr algn="ctr" defTabSz="914400" rtl="0" eaLnBrk="1" latinLnBrk="0" hangingPunct="1">
        <a:lnSpc>
          <a:spcPct val="90000"/>
        </a:lnSpc>
        <a:spcBef>
          <a:spcPct val="0"/>
        </a:spcBef>
        <a:buNone/>
        <a:defRPr sz="4400" b="1" kern="1200" baseline="0">
          <a:solidFill>
            <a:schemeClr val="bg1"/>
          </a:solidFill>
          <a:latin typeface="Arial Black" panose="020B0A04020102020204" pitchFamily="34" charset="0"/>
          <a:ea typeface="微軟正黑體" panose="020B0604030504040204" pitchFamily="34" charset="-120"/>
          <a:cs typeface="+mj-cs"/>
        </a:defRPr>
      </a:lvl1pPr>
    </p:titleStyle>
    <p:bodyStyle>
      <a:lvl1pPr marL="0" indent="0" algn="just" defTabSz="914400" rtl="0" eaLnBrk="1" latinLnBrk="0" hangingPunct="1">
        <a:lnSpc>
          <a:spcPct val="100000"/>
        </a:lnSpc>
        <a:spcBef>
          <a:spcPts val="1000"/>
        </a:spcBef>
        <a:buFont typeface="Arial" panose="020B0604020202020204" pitchFamily="34" charset="0"/>
        <a:buNone/>
        <a:defRPr sz="32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1pPr>
      <a:lvl2pPr marL="457200" indent="0" algn="just" defTabSz="914400" rtl="0" eaLnBrk="1" latinLnBrk="0" hangingPunct="1">
        <a:lnSpc>
          <a:spcPct val="100000"/>
        </a:lnSpc>
        <a:spcBef>
          <a:spcPts val="500"/>
        </a:spcBef>
        <a:buFont typeface="Arial" panose="020B0604020202020204" pitchFamily="34" charset="0"/>
        <a:buNone/>
        <a:defRPr sz="28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2pPr>
      <a:lvl3pPr marL="914400" indent="0" algn="just" defTabSz="914400" rtl="0" eaLnBrk="1" latinLnBrk="0" hangingPunct="1">
        <a:lnSpc>
          <a:spcPct val="100000"/>
        </a:lnSpc>
        <a:spcBef>
          <a:spcPts val="500"/>
        </a:spcBef>
        <a:buFont typeface="Arial" panose="020B0604020202020204" pitchFamily="34" charset="0"/>
        <a:buNone/>
        <a:defRPr sz="24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3pPr>
      <a:lvl4pPr marL="13716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4pPr>
      <a:lvl5pPr marL="18288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1260000" y="0"/>
            <a:ext cx="7884000" cy="93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Arial Black" panose="020B0A04020102020204" pitchFamily="34" charset="0"/>
              <a:ea typeface="微軟正黑體" panose="020B0604030504040204" pitchFamily="34" charset="-120"/>
            </a:endParaRPr>
          </a:p>
        </p:txBody>
      </p:sp>
      <p:sp>
        <p:nvSpPr>
          <p:cNvPr id="2" name="Title Placeholder 1"/>
          <p:cNvSpPr>
            <a:spLocks noGrp="1"/>
          </p:cNvSpPr>
          <p:nvPr>
            <p:ph type="title"/>
          </p:nvPr>
        </p:nvSpPr>
        <p:spPr>
          <a:xfrm>
            <a:off x="1260000" y="26895"/>
            <a:ext cx="7884000" cy="936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680883" y="1267181"/>
            <a:ext cx="7207624" cy="4909781"/>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8" name="矩形 7"/>
          <p:cNvSpPr/>
          <p:nvPr userDrawn="1"/>
        </p:nvSpPr>
        <p:spPr>
          <a:xfrm>
            <a:off x="1260000" y="6562165"/>
            <a:ext cx="7884000" cy="2958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lumMod val="85000"/>
                  <a:lumOff val="15000"/>
                </a:prstClr>
              </a:solidFill>
              <a:latin typeface="Arial Black" panose="020B0A04020102020204" pitchFamily="34" charset="0"/>
              <a:ea typeface="微軟正黑體" panose="020B0604030504040204" pitchFamily="34" charset="-120"/>
            </a:endParaRPr>
          </a:p>
        </p:txBody>
      </p:sp>
      <p:sp>
        <p:nvSpPr>
          <p:cNvPr id="9" name="矩形 8"/>
          <p:cNvSpPr/>
          <p:nvPr userDrawn="1"/>
        </p:nvSpPr>
        <p:spPr>
          <a:xfrm>
            <a:off x="0" y="936000"/>
            <a:ext cx="1260000" cy="5922000"/>
          </a:xfrm>
          <a:prstGeom prst="rect">
            <a:avLst/>
          </a:prstGeom>
          <a:solidFill>
            <a:srgbClr val="2B3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10" name="圖片 9"/>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96854" y="64821"/>
            <a:ext cx="870317" cy="789879"/>
          </a:xfrm>
          <a:prstGeom prst="rect">
            <a:avLst/>
          </a:prstGeom>
        </p:spPr>
      </p:pic>
      <p:sp>
        <p:nvSpPr>
          <p:cNvPr id="14" name="Date Placeholder 3"/>
          <p:cNvSpPr>
            <a:spLocks noGrp="1"/>
          </p:cNvSpPr>
          <p:nvPr>
            <p:ph type="dt" sz="half" idx="10"/>
          </p:nvPr>
        </p:nvSpPr>
        <p:spPr>
          <a:xfrm>
            <a:off x="0" y="6510323"/>
            <a:ext cx="1260000" cy="365125"/>
          </a:xfrm>
          <a:prstGeom prst="rect">
            <a:avLst/>
          </a:prstGeom>
        </p:spPr>
        <p:txBody>
          <a:bodyPr/>
          <a:lstStyle>
            <a:lvl1pPr algn="ctr">
              <a:defRPr baseline="0">
                <a:solidFill>
                  <a:schemeClr val="bg1"/>
                </a:solidFill>
                <a:latin typeface="Arial" panose="020B0604020202020204" pitchFamily="34" charset="0"/>
                <a:ea typeface="微軟正黑體" panose="020B0604030504040204" pitchFamily="34" charset="-120"/>
              </a:defRPr>
            </a:lvl1pPr>
          </a:lstStyle>
          <a:p>
            <a:fld id="{6C9AF8BB-68AB-45CC-8313-F11ADA0E53FA}" type="datetime1">
              <a:rPr lang="zh-TW" altLang="en-US" smtClean="0">
                <a:solidFill>
                  <a:prstClr val="white"/>
                </a:solidFill>
              </a:rPr>
              <a:t>2018/1/15</a:t>
            </a:fld>
            <a:endParaRPr lang="zh-TW" altLang="en-US">
              <a:solidFill>
                <a:prstClr val="white"/>
              </a:solidFill>
            </a:endParaRPr>
          </a:p>
        </p:txBody>
      </p:sp>
      <p:sp>
        <p:nvSpPr>
          <p:cNvPr id="15" name="Footer Placeholder 4"/>
          <p:cNvSpPr>
            <a:spLocks noGrp="1"/>
          </p:cNvSpPr>
          <p:nvPr>
            <p:ph type="ftr" sz="quarter" idx="11"/>
          </p:nvPr>
        </p:nvSpPr>
        <p:spPr>
          <a:xfrm>
            <a:off x="6942708" y="850215"/>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16" name="Slide Number Placeholder 5"/>
          <p:cNvSpPr>
            <a:spLocks noGrp="1"/>
          </p:cNvSpPr>
          <p:nvPr>
            <p:ph type="sldNum" sz="quarter" idx="12"/>
          </p:nvPr>
        </p:nvSpPr>
        <p:spPr>
          <a:xfrm>
            <a:off x="8066224" y="6510323"/>
            <a:ext cx="968188" cy="365125"/>
          </a:xfrm>
          <a:prstGeom prst="rect">
            <a:avLst/>
          </a:prstGeom>
        </p:spPr>
        <p:txBody>
          <a:bodyPr/>
          <a:lstStyle>
            <a:lvl1pPr algn="r">
              <a:defRPr baseline="0">
                <a:latin typeface="Arial" panose="020B0604020202020204" pitchFamily="34" charset="0"/>
                <a:ea typeface="微軟正黑體" panose="020B0604030504040204" pitchFamily="34" charset="-120"/>
              </a:defRPr>
            </a:lvl1pPr>
          </a:lstStyle>
          <a:p>
            <a:fld id="{C45D8186-99EE-4364-AA57-C9F4FAA33639}" type="slidenum">
              <a:rPr lang="zh-TW" altLang="en-US" smtClean="0">
                <a:solidFill>
                  <a:prstClr val="black"/>
                </a:solidFill>
              </a:rPr>
              <a:pPr/>
              <a:t>‹#›</a:t>
            </a:fld>
            <a:endParaRPr lang="zh-TW" altLang="en-US" dirty="0">
              <a:solidFill>
                <a:prstClr val="black"/>
              </a:solidFill>
            </a:endParaRPr>
          </a:p>
        </p:txBody>
      </p:sp>
    </p:spTree>
    <p:extLst>
      <p:ext uri="{BB962C8B-B14F-4D97-AF65-F5344CB8AC3E}">
        <p14:creationId xmlns:p14="http://schemas.microsoft.com/office/powerpoint/2010/main" val="1028635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dt="0"/>
  <p:txStyles>
    <p:titleStyle>
      <a:lvl1pPr algn="ctr" defTabSz="914400" rtl="0" eaLnBrk="1" latinLnBrk="0" hangingPunct="1">
        <a:lnSpc>
          <a:spcPct val="90000"/>
        </a:lnSpc>
        <a:spcBef>
          <a:spcPct val="0"/>
        </a:spcBef>
        <a:buNone/>
        <a:defRPr sz="4400" b="1" kern="1200" baseline="0">
          <a:solidFill>
            <a:schemeClr val="bg1"/>
          </a:solidFill>
          <a:latin typeface="Arial Black" panose="020B0A04020102020204" pitchFamily="34" charset="0"/>
          <a:ea typeface="微軟正黑體" panose="020B0604030504040204" pitchFamily="34" charset="-120"/>
          <a:cs typeface="+mj-cs"/>
        </a:defRPr>
      </a:lvl1pPr>
    </p:titleStyle>
    <p:bodyStyle>
      <a:lvl1pPr marL="0" indent="0" algn="just" defTabSz="914400" rtl="0" eaLnBrk="1" latinLnBrk="0" hangingPunct="1">
        <a:lnSpc>
          <a:spcPct val="100000"/>
        </a:lnSpc>
        <a:spcBef>
          <a:spcPts val="1000"/>
        </a:spcBef>
        <a:buFont typeface="Arial" panose="020B0604020202020204" pitchFamily="34" charset="0"/>
        <a:buNone/>
        <a:defRPr sz="32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1pPr>
      <a:lvl2pPr marL="457200" indent="0" algn="just" defTabSz="914400" rtl="0" eaLnBrk="1" latinLnBrk="0" hangingPunct="1">
        <a:lnSpc>
          <a:spcPct val="100000"/>
        </a:lnSpc>
        <a:spcBef>
          <a:spcPts val="500"/>
        </a:spcBef>
        <a:buFont typeface="Arial" panose="020B0604020202020204" pitchFamily="34" charset="0"/>
        <a:buNone/>
        <a:defRPr sz="28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2pPr>
      <a:lvl3pPr marL="914400" indent="0" algn="just" defTabSz="914400" rtl="0" eaLnBrk="1" latinLnBrk="0" hangingPunct="1">
        <a:lnSpc>
          <a:spcPct val="100000"/>
        </a:lnSpc>
        <a:spcBef>
          <a:spcPts val="500"/>
        </a:spcBef>
        <a:buFont typeface="Arial" panose="020B0604020202020204" pitchFamily="34" charset="0"/>
        <a:buNone/>
        <a:defRPr sz="24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3pPr>
      <a:lvl4pPr marL="13716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4pPr>
      <a:lvl5pPr marL="18288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81.png"/><Relationship Id="rId7" Type="http://schemas.openxmlformats.org/officeDocument/2006/relationships/slide" Target="slide117.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82.png"/><Relationship Id="rId9" Type="http://schemas.openxmlformats.org/officeDocument/2006/relationships/slide" Target="slide148.xml"/></Relationships>
</file>

<file path=ppt/slides/_rels/slide101.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02.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03.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04.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05.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06.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07.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08.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0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0.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2.png"/><Relationship Id="rId7" Type="http://schemas.openxmlformats.org/officeDocument/2006/relationships/slide" Target="slide125.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10.xml.rels><?xml version="1.0" encoding="UTF-8" standalone="yes"?>
<Relationships xmlns="http://schemas.openxmlformats.org/package/2006/relationships"><Relationship Id="rId8" Type="http://schemas.openxmlformats.org/officeDocument/2006/relationships/slide" Target="slide159.xml"/><Relationship Id="rId13" Type="http://schemas.openxmlformats.org/officeDocument/2006/relationships/image" Target="../media/image87.png"/><Relationship Id="rId3" Type="http://schemas.openxmlformats.org/officeDocument/2006/relationships/slide" Target="slide2.xml"/><Relationship Id="rId7" Type="http://schemas.openxmlformats.org/officeDocument/2006/relationships/slide" Target="slide148.xml"/><Relationship Id="rId12" Type="http://schemas.microsoft.com/office/2007/relationships/hdphoto" Target="../media/hdphoto3.wdp"/><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slide" Target="slide125.xml"/><Relationship Id="rId11" Type="http://schemas.openxmlformats.org/officeDocument/2006/relationships/image" Target="../media/image86.png"/><Relationship Id="rId5" Type="http://schemas.openxmlformats.org/officeDocument/2006/relationships/slide" Target="slide117.xml"/><Relationship Id="rId10" Type="http://schemas.microsoft.com/office/2007/relationships/hdphoto" Target="../media/hdphoto2.wdp"/><Relationship Id="rId4" Type="http://schemas.openxmlformats.org/officeDocument/2006/relationships/slide" Target="slide78.xml"/><Relationship Id="rId9" Type="http://schemas.openxmlformats.org/officeDocument/2006/relationships/image" Target="../media/image85.png"/></Relationships>
</file>

<file path=ppt/slides/_rels/slide111.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88.png"/><Relationship Id="rId7" Type="http://schemas.openxmlformats.org/officeDocument/2006/relationships/slide" Target="slide117.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89.png"/><Relationship Id="rId9" Type="http://schemas.openxmlformats.org/officeDocument/2006/relationships/slide" Target="slide148.xml"/></Relationships>
</file>

<file path=ppt/slides/_rels/slide112.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13.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90.png"/><Relationship Id="rId7" Type="http://schemas.openxmlformats.org/officeDocument/2006/relationships/slide" Target="slide117.xml"/><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91.png"/><Relationship Id="rId9" Type="http://schemas.openxmlformats.org/officeDocument/2006/relationships/slide" Target="slide148.xml"/></Relationships>
</file>

<file path=ppt/slides/_rels/slide114.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15.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92.png"/><Relationship Id="rId7" Type="http://schemas.openxmlformats.org/officeDocument/2006/relationships/slide" Target="slide117.xml"/><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93.png"/><Relationship Id="rId9" Type="http://schemas.openxmlformats.org/officeDocument/2006/relationships/slide" Target="slide148.xml"/></Relationships>
</file>

<file path=ppt/slides/_rels/slide1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7.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17.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slide" Target="slide122.xml"/><Relationship Id="rId7" Type="http://schemas.openxmlformats.org/officeDocument/2006/relationships/slide" Target="slide117.xml"/><Relationship Id="rId2" Type="http://schemas.openxmlformats.org/officeDocument/2006/relationships/slide" Target="slide118.xml"/><Relationship Id="rId1" Type="http://schemas.openxmlformats.org/officeDocument/2006/relationships/slideLayout" Target="../slideLayouts/slideLayout7.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slide" Target="slide120.xml"/><Relationship Id="rId9" Type="http://schemas.openxmlformats.org/officeDocument/2006/relationships/slide" Target="slide148.xml"/></Relationships>
</file>

<file path=ppt/slides/_rels/slide118.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9.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0.png"/><Relationship Id="rId18" Type="http://schemas.openxmlformats.org/officeDocument/2006/relationships/slide" Target="slide117.xml"/><Relationship Id="rId3" Type="http://schemas.openxmlformats.org/officeDocument/2006/relationships/notesSlide" Target="../notesSlides/notesSlide10.xml"/><Relationship Id="rId21" Type="http://schemas.openxmlformats.org/officeDocument/2006/relationships/slide" Target="slide159.xml"/><Relationship Id="rId7" Type="http://schemas.openxmlformats.org/officeDocument/2006/relationships/image" Target="../media/image18.png"/><Relationship Id="rId12" Type="http://schemas.openxmlformats.org/officeDocument/2006/relationships/image" Target="../media/image14.wmf"/><Relationship Id="rId17" Type="http://schemas.openxmlformats.org/officeDocument/2006/relationships/slide" Target="slide78.xml"/><Relationship Id="rId2" Type="http://schemas.openxmlformats.org/officeDocument/2006/relationships/slideLayout" Target="../slideLayouts/slideLayout7.xml"/><Relationship Id="rId16" Type="http://schemas.openxmlformats.org/officeDocument/2006/relationships/slide" Target="slide2.xml"/><Relationship Id="rId20" Type="http://schemas.openxmlformats.org/officeDocument/2006/relationships/slide" Target="slide148.xml"/><Relationship Id="rId1" Type="http://schemas.openxmlformats.org/officeDocument/2006/relationships/vmlDrawing" Target="../drawings/vmlDrawing1.vml"/><Relationship Id="rId6" Type="http://schemas.openxmlformats.org/officeDocument/2006/relationships/image" Target="../media/image17.png"/><Relationship Id="rId11" Type="http://schemas.openxmlformats.org/officeDocument/2006/relationships/oleObject" Target="../embeddings/oleObject2.bin"/><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3.wmf"/><Relationship Id="rId19" Type="http://schemas.openxmlformats.org/officeDocument/2006/relationships/slide" Target="slide125.xml"/><Relationship Id="rId4" Type="http://schemas.openxmlformats.org/officeDocument/2006/relationships/image" Target="../media/image15.png"/><Relationship Id="rId9" Type="http://schemas.openxmlformats.org/officeDocument/2006/relationships/oleObject" Target="../embeddings/oleObject1.bin"/><Relationship Id="rId14" Type="http://schemas.openxmlformats.org/officeDocument/2006/relationships/image" Target="../media/image21.png"/></Relationships>
</file>

<file path=ppt/slides/_rels/slide120.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22.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3.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4.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25.xml.rels><?xml version="1.0" encoding="UTF-8" standalone="yes"?>
<Relationships xmlns="http://schemas.openxmlformats.org/package/2006/relationships"><Relationship Id="rId3" Type="http://schemas.openxmlformats.org/officeDocument/2006/relationships/slide" Target="slide78.xml"/><Relationship Id="rId7" Type="http://schemas.openxmlformats.org/officeDocument/2006/relationships/slide" Target="slide159.xml"/><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slide" Target="slide148.xml"/><Relationship Id="rId5" Type="http://schemas.openxmlformats.org/officeDocument/2006/relationships/slide" Target="slide125.xml"/><Relationship Id="rId4" Type="http://schemas.openxmlformats.org/officeDocument/2006/relationships/slide" Target="slide117.xml"/></Relationships>
</file>

<file path=ppt/slides/_rels/slide1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5.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jpeg"/><Relationship Id="rId7" Type="http://schemas.openxmlformats.org/officeDocument/2006/relationships/image" Target="../media/image97.png"/><Relationship Id="rId2" Type="http://schemas.openxmlformats.org/officeDocument/2006/relationships/notesSlide" Target="../notesSlides/notesSlide107.xml"/><Relationship Id="rId1" Type="http://schemas.openxmlformats.org/officeDocument/2006/relationships/slideLayout" Target="../slideLayouts/slideLayout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10.png"/></Relationships>
</file>

<file path=ppt/slides/_rels/slide1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8.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9.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31.xml.rels><?xml version="1.0" encoding="UTF-8" standalone="yes"?>
<Relationships xmlns="http://schemas.openxmlformats.org/package/2006/relationships"><Relationship Id="rId3" Type="http://schemas.openxmlformats.org/officeDocument/2006/relationships/image" Target="../media/image8.jpeg"/><Relationship Id="rId7" Type="http://schemas.microsoft.com/office/2007/relationships/hdphoto" Target="../media/hdphoto4.wdp"/><Relationship Id="rId2" Type="http://schemas.openxmlformats.org/officeDocument/2006/relationships/notesSlide" Target="../notesSlides/notesSlide110.xml"/><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10.png"/><Relationship Id="rId4" Type="http://schemas.openxmlformats.org/officeDocument/2006/relationships/image" Target="../media/image9.png"/></Relationships>
</file>

<file path=ppt/slides/_rels/slide1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1.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2.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3.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4.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5.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6.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7.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99.png"/></Relationships>
</file>

<file path=ppt/slides/_rels/slide1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8.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9.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0.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1.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2.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3.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4.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5.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6.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48.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slide" Target="slide149.xml"/><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49.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5.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23.png"/><Relationship Id="rId7" Type="http://schemas.openxmlformats.org/officeDocument/2006/relationships/slide" Target="slide125.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50.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51.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52.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2.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3.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4.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5.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59.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159.xml"/><Relationship Id="rId3" Type="http://schemas.openxmlformats.org/officeDocument/2006/relationships/slide" Target="slide169.xml"/><Relationship Id="rId7" Type="http://schemas.openxmlformats.org/officeDocument/2006/relationships/slide" Target="slide197.xml"/><Relationship Id="rId12" Type="http://schemas.openxmlformats.org/officeDocument/2006/relationships/slide" Target="slide148.xml"/><Relationship Id="rId2" Type="http://schemas.openxmlformats.org/officeDocument/2006/relationships/slide" Target="slide161.xml"/><Relationship Id="rId16" Type="http://schemas.openxmlformats.org/officeDocument/2006/relationships/slide" Target="slide181.xml"/><Relationship Id="rId1" Type="http://schemas.openxmlformats.org/officeDocument/2006/relationships/slideLayout" Target="../slideLayouts/slideLayout7.xml"/><Relationship Id="rId6" Type="http://schemas.openxmlformats.org/officeDocument/2006/relationships/slide" Target="slide171.xml"/><Relationship Id="rId11" Type="http://schemas.openxmlformats.org/officeDocument/2006/relationships/slide" Target="slide125.xml"/><Relationship Id="rId5" Type="http://schemas.openxmlformats.org/officeDocument/2006/relationships/slide" Target="slide165.xml"/><Relationship Id="rId15" Type="http://schemas.openxmlformats.org/officeDocument/2006/relationships/slide" Target="slide179.xml"/><Relationship Id="rId10" Type="http://schemas.openxmlformats.org/officeDocument/2006/relationships/slide" Target="slide117.xml"/><Relationship Id="rId4" Type="http://schemas.openxmlformats.org/officeDocument/2006/relationships/slide" Target="slide177.xml"/><Relationship Id="rId9" Type="http://schemas.openxmlformats.org/officeDocument/2006/relationships/slide" Target="slide78.xml"/><Relationship Id="rId14" Type="http://schemas.openxmlformats.org/officeDocument/2006/relationships/slide" Target="slide173.xml"/></Relationships>
</file>

<file path=ppt/slides/_rels/slide16.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24.png"/><Relationship Id="rId7" Type="http://schemas.openxmlformats.org/officeDocument/2006/relationships/slide" Target="slide12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60.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slide" Target="slide201.xml"/><Relationship Id="rId7" Type="http://schemas.openxmlformats.org/officeDocument/2006/relationships/slide" Target="slide117.xml"/><Relationship Id="rId2" Type="http://schemas.openxmlformats.org/officeDocument/2006/relationships/slide" Target="slide199.xml"/><Relationship Id="rId1" Type="http://schemas.openxmlformats.org/officeDocument/2006/relationships/slideLayout" Target="../slideLayouts/slideLayout7.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slide" Target="slide202.xml"/><Relationship Id="rId9" Type="http://schemas.openxmlformats.org/officeDocument/2006/relationships/slide" Target="slide148.xml"/></Relationships>
</file>

<file path=ppt/slides/_rels/slide16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slide" Target="slide148.xml"/><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slide" Target="slide125.xml"/><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slide" Target="slide117.xml"/><Relationship Id="rId5" Type="http://schemas.openxmlformats.org/officeDocument/2006/relationships/image" Target="../media/image102.png"/><Relationship Id="rId10" Type="http://schemas.openxmlformats.org/officeDocument/2006/relationships/slide" Target="slide78.xml"/><Relationship Id="rId4" Type="http://schemas.openxmlformats.org/officeDocument/2006/relationships/image" Target="../media/image101.png"/><Relationship Id="rId9" Type="http://schemas.openxmlformats.org/officeDocument/2006/relationships/slide" Target="slide2.xml"/><Relationship Id="rId14" Type="http://schemas.openxmlformats.org/officeDocument/2006/relationships/slide" Target="slide159.xml"/></Relationships>
</file>

<file path=ppt/slides/_rels/slide16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slide" Target="slide148.xml"/><Relationship Id="rId3" Type="http://schemas.openxmlformats.org/officeDocument/2006/relationships/image" Target="../media/image106.png"/><Relationship Id="rId7" Type="http://schemas.openxmlformats.org/officeDocument/2006/relationships/image" Target="../media/image109.png"/><Relationship Id="rId12" Type="http://schemas.openxmlformats.org/officeDocument/2006/relationships/slide" Target="slide125.xml"/><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117.xml"/><Relationship Id="rId5" Type="http://schemas.openxmlformats.org/officeDocument/2006/relationships/image" Target="../media/image108.png"/><Relationship Id="rId10" Type="http://schemas.openxmlformats.org/officeDocument/2006/relationships/slide" Target="slide78.xml"/><Relationship Id="rId4" Type="http://schemas.openxmlformats.org/officeDocument/2006/relationships/image" Target="../media/image107.png"/><Relationship Id="rId9" Type="http://schemas.openxmlformats.org/officeDocument/2006/relationships/slide" Target="slide2.xml"/><Relationship Id="rId14" Type="http://schemas.openxmlformats.org/officeDocument/2006/relationships/slide" Target="slide159.xml"/></Relationships>
</file>

<file path=ppt/slides/_rels/slide16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slide" Target="slide148.xml"/><Relationship Id="rId3" Type="http://schemas.openxmlformats.org/officeDocument/2006/relationships/image" Target="../media/image111.png"/><Relationship Id="rId7" Type="http://schemas.openxmlformats.org/officeDocument/2006/relationships/image" Target="../media/image114.png"/><Relationship Id="rId12" Type="http://schemas.openxmlformats.org/officeDocument/2006/relationships/slide" Target="slide125.xml"/><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slide" Target="slide117.xml"/><Relationship Id="rId5" Type="http://schemas.openxmlformats.org/officeDocument/2006/relationships/image" Target="../media/image16.png"/><Relationship Id="rId10" Type="http://schemas.openxmlformats.org/officeDocument/2006/relationships/slide" Target="slide78.xml"/><Relationship Id="rId4" Type="http://schemas.openxmlformats.org/officeDocument/2006/relationships/image" Target="../media/image112.png"/><Relationship Id="rId9" Type="http://schemas.openxmlformats.org/officeDocument/2006/relationships/slide" Target="slide2.xml"/><Relationship Id="rId14" Type="http://schemas.openxmlformats.org/officeDocument/2006/relationships/slide" Target="slide159.xml"/></Relationships>
</file>

<file path=ppt/slides/_rels/slide16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slide" Target="slide148.xml"/><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slide" Target="slide125.xml"/><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slide" Target="slide117.xml"/><Relationship Id="rId5" Type="http://schemas.openxmlformats.org/officeDocument/2006/relationships/image" Target="../media/image118.png"/><Relationship Id="rId10" Type="http://schemas.openxmlformats.org/officeDocument/2006/relationships/slide" Target="slide78.xml"/><Relationship Id="rId4" Type="http://schemas.openxmlformats.org/officeDocument/2006/relationships/image" Target="../media/image117.png"/><Relationship Id="rId9" Type="http://schemas.openxmlformats.org/officeDocument/2006/relationships/slide" Target="slide2.xml"/><Relationship Id="rId14" Type="http://schemas.openxmlformats.org/officeDocument/2006/relationships/slide" Target="slide159.xml"/></Relationships>
</file>

<file path=ppt/slides/_rels/slide165.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66.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67.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68.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69.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7.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25.png"/><Relationship Id="rId7" Type="http://schemas.openxmlformats.org/officeDocument/2006/relationships/slide" Target="slide125.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70.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23.png"/><Relationship Id="rId7" Type="http://schemas.openxmlformats.org/officeDocument/2006/relationships/slide" Target="slide125.xml"/><Relationship Id="rId2" Type="http://schemas.openxmlformats.org/officeDocument/2006/relationships/image" Target="../media/image122.jpg"/><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71.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72.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73.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24.png"/><Relationship Id="rId7" Type="http://schemas.openxmlformats.org/officeDocument/2006/relationships/slide" Target="slide125.xml"/><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74.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25.png"/><Relationship Id="rId7" Type="http://schemas.openxmlformats.org/officeDocument/2006/relationships/slide" Target="slide125.xml"/><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75.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76.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126.png"/><Relationship Id="rId7" Type="http://schemas.openxmlformats.org/officeDocument/2006/relationships/slide" Target="slide117.xml"/><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127.png"/><Relationship Id="rId9" Type="http://schemas.openxmlformats.org/officeDocument/2006/relationships/slide" Target="slide148.xml"/></Relationships>
</file>

<file path=ppt/slides/_rels/slide177.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28.png"/><Relationship Id="rId7" Type="http://schemas.openxmlformats.org/officeDocument/2006/relationships/slide" Target="slide125.xml"/><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78.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29.png"/><Relationship Id="rId7" Type="http://schemas.openxmlformats.org/officeDocument/2006/relationships/slide" Target="slide125.xml"/><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79.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8.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25.png"/><Relationship Id="rId7" Type="http://schemas.openxmlformats.org/officeDocument/2006/relationships/slide" Target="slide125.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80.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81.xml.rels><?xml version="1.0" encoding="UTF-8" standalone="yes"?>
<Relationships xmlns="http://schemas.openxmlformats.org/package/2006/relationships"><Relationship Id="rId8" Type="http://schemas.openxmlformats.org/officeDocument/2006/relationships/slide" Target="slide194.xml"/><Relationship Id="rId13" Type="http://schemas.openxmlformats.org/officeDocument/2006/relationships/slide" Target="slide125.xml"/><Relationship Id="rId3" Type="http://schemas.openxmlformats.org/officeDocument/2006/relationships/slide" Target="slide186.xml"/><Relationship Id="rId7" Type="http://schemas.openxmlformats.org/officeDocument/2006/relationships/slide" Target="slide192.xml"/><Relationship Id="rId12" Type="http://schemas.openxmlformats.org/officeDocument/2006/relationships/slide" Target="slide117.xml"/><Relationship Id="rId2" Type="http://schemas.openxmlformats.org/officeDocument/2006/relationships/slide" Target="slide182.xml"/><Relationship Id="rId1" Type="http://schemas.openxmlformats.org/officeDocument/2006/relationships/slideLayout" Target="../slideLayouts/slideLayout7.xml"/><Relationship Id="rId6" Type="http://schemas.openxmlformats.org/officeDocument/2006/relationships/slide" Target="slide188.xml"/><Relationship Id="rId11" Type="http://schemas.openxmlformats.org/officeDocument/2006/relationships/slide" Target="slide78.xml"/><Relationship Id="rId5" Type="http://schemas.openxmlformats.org/officeDocument/2006/relationships/slide" Target="slide184.xml"/><Relationship Id="rId15" Type="http://schemas.openxmlformats.org/officeDocument/2006/relationships/slide" Target="slide159.xml"/><Relationship Id="rId10" Type="http://schemas.openxmlformats.org/officeDocument/2006/relationships/slide" Target="slide2.xml"/><Relationship Id="rId4" Type="http://schemas.openxmlformats.org/officeDocument/2006/relationships/slide" Target="slide190.xml"/><Relationship Id="rId9" Type="http://schemas.openxmlformats.org/officeDocument/2006/relationships/slide" Target="slide195.xml"/><Relationship Id="rId14" Type="http://schemas.openxmlformats.org/officeDocument/2006/relationships/slide" Target="slide148.xml"/></Relationships>
</file>

<file path=ppt/slides/_rels/slide182.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83.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30.jpeg"/><Relationship Id="rId7" Type="http://schemas.openxmlformats.org/officeDocument/2006/relationships/slide" Target="slide125.xm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84.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85.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131.png"/><Relationship Id="rId7" Type="http://schemas.openxmlformats.org/officeDocument/2006/relationships/slide" Target="slide117.xm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132.png"/><Relationship Id="rId9" Type="http://schemas.openxmlformats.org/officeDocument/2006/relationships/slide" Target="slide148.xml"/></Relationships>
</file>

<file path=ppt/slides/_rels/slide186.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33.png"/><Relationship Id="rId7" Type="http://schemas.openxmlformats.org/officeDocument/2006/relationships/slide" Target="slide125.xml"/><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87.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34.png"/><Relationship Id="rId7" Type="http://schemas.openxmlformats.org/officeDocument/2006/relationships/slide" Target="slide125.xm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88.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89.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35.png"/><Relationship Id="rId7" Type="http://schemas.openxmlformats.org/officeDocument/2006/relationships/slide" Target="slide125.xm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9.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26.png"/><Relationship Id="rId7" Type="http://schemas.openxmlformats.org/officeDocument/2006/relationships/slide" Target="slide125.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90.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91.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36.jpeg"/><Relationship Id="rId7" Type="http://schemas.openxmlformats.org/officeDocument/2006/relationships/slide" Target="slide125.xm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92.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93.xml.rels><?xml version="1.0" encoding="UTF-8" standalone="yes"?>
<Relationships xmlns="http://schemas.openxmlformats.org/package/2006/relationships"><Relationship Id="rId8" Type="http://schemas.openxmlformats.org/officeDocument/2006/relationships/slide" Target="slide117.xml"/><Relationship Id="rId3" Type="http://schemas.openxmlformats.org/officeDocument/2006/relationships/image" Target="../media/image137.png"/><Relationship Id="rId7" Type="http://schemas.openxmlformats.org/officeDocument/2006/relationships/slide" Target="slide78.xm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159.xml"/><Relationship Id="rId5" Type="http://schemas.openxmlformats.org/officeDocument/2006/relationships/image" Target="../media/image139.png"/><Relationship Id="rId10" Type="http://schemas.openxmlformats.org/officeDocument/2006/relationships/slide" Target="slide148.xml"/><Relationship Id="rId4" Type="http://schemas.openxmlformats.org/officeDocument/2006/relationships/image" Target="../media/image138.png"/><Relationship Id="rId9" Type="http://schemas.openxmlformats.org/officeDocument/2006/relationships/slide" Target="slide125.xml"/></Relationships>
</file>

<file path=ppt/slides/_rels/slide194.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40.jpeg"/><Relationship Id="rId7" Type="http://schemas.openxmlformats.org/officeDocument/2006/relationships/slide" Target="slide125.xml"/><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95.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96.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41.png"/><Relationship Id="rId7" Type="http://schemas.openxmlformats.org/officeDocument/2006/relationships/slide" Target="slide125.xml"/><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197.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198.xml.rels><?xml version="1.0" encoding="UTF-8" standalone="yes"?>
<Relationships xmlns="http://schemas.openxmlformats.org/package/2006/relationships"><Relationship Id="rId8" Type="http://schemas.openxmlformats.org/officeDocument/2006/relationships/slide" Target="slide117.xml"/><Relationship Id="rId3" Type="http://schemas.openxmlformats.org/officeDocument/2006/relationships/image" Target="../media/image142.png"/><Relationship Id="rId7" Type="http://schemas.openxmlformats.org/officeDocument/2006/relationships/slide" Target="slide78.xml"/><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159.xml"/><Relationship Id="rId5" Type="http://schemas.openxmlformats.org/officeDocument/2006/relationships/image" Target="../media/image144.png"/><Relationship Id="rId10" Type="http://schemas.openxmlformats.org/officeDocument/2006/relationships/slide" Target="slide148.xml"/><Relationship Id="rId4" Type="http://schemas.openxmlformats.org/officeDocument/2006/relationships/image" Target="../media/image143.png"/><Relationship Id="rId9" Type="http://schemas.openxmlformats.org/officeDocument/2006/relationships/slide" Target="slide125.xml"/></Relationships>
</file>

<file path=ppt/slides/_rels/slide199.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7.xml"/><Relationship Id="rId3" Type="http://schemas.openxmlformats.org/officeDocument/2006/relationships/slide" Target="slide78.xml"/><Relationship Id="rId7" Type="http://schemas.openxmlformats.org/officeDocument/2006/relationships/slide" Target="slide159.xml"/><Relationship Id="rId12" Type="http://schemas.openxmlformats.org/officeDocument/2006/relationships/slide" Target="slide74.xml"/><Relationship Id="rId2" Type="http://schemas.openxmlformats.org/officeDocument/2006/relationships/slide" Target="slide2.xml"/><Relationship Id="rId16" Type="http://schemas.openxmlformats.org/officeDocument/2006/relationships/slide" Target="slide65.xml"/><Relationship Id="rId1" Type="http://schemas.openxmlformats.org/officeDocument/2006/relationships/slideLayout" Target="../slideLayouts/slideLayout7.xml"/><Relationship Id="rId6" Type="http://schemas.openxmlformats.org/officeDocument/2006/relationships/slide" Target="slide148.xml"/><Relationship Id="rId11" Type="http://schemas.openxmlformats.org/officeDocument/2006/relationships/slide" Target="slide50.xml"/><Relationship Id="rId5" Type="http://schemas.openxmlformats.org/officeDocument/2006/relationships/slide" Target="slide125.xml"/><Relationship Id="rId15" Type="http://schemas.openxmlformats.org/officeDocument/2006/relationships/slide" Target="slide42.xml"/><Relationship Id="rId10" Type="http://schemas.openxmlformats.org/officeDocument/2006/relationships/slide" Target="slide29.xml"/><Relationship Id="rId4" Type="http://schemas.openxmlformats.org/officeDocument/2006/relationships/slide" Target="slide117.xml"/><Relationship Id="rId9" Type="http://schemas.openxmlformats.org/officeDocument/2006/relationships/slide" Target="slide11.xml"/><Relationship Id="rId14" Type="http://schemas.openxmlformats.org/officeDocument/2006/relationships/slide" Target="slide15.xml"/></Relationships>
</file>

<file path=ppt/slides/_rels/slide20.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26.png"/><Relationship Id="rId7" Type="http://schemas.openxmlformats.org/officeDocument/2006/relationships/slide" Target="slide125.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200.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45.png"/><Relationship Id="rId7" Type="http://schemas.openxmlformats.org/officeDocument/2006/relationships/slide" Target="slide125.xml"/><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201.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46.png"/><Relationship Id="rId7" Type="http://schemas.openxmlformats.org/officeDocument/2006/relationships/slide" Target="slide125.xml"/><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202.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47.jpeg"/><Relationship Id="rId7" Type="http://schemas.openxmlformats.org/officeDocument/2006/relationships/slide" Target="slide125.xml"/><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203.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48.png"/><Relationship Id="rId7" Type="http://schemas.openxmlformats.org/officeDocument/2006/relationships/slide" Target="slide125.xml"/><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204.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49.png"/><Relationship Id="rId7" Type="http://schemas.openxmlformats.org/officeDocument/2006/relationships/slide" Target="slide125.xml"/><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21.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26.png"/><Relationship Id="rId7" Type="http://schemas.openxmlformats.org/officeDocument/2006/relationships/slide" Target="slide12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22.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26.png"/><Relationship Id="rId7" Type="http://schemas.openxmlformats.org/officeDocument/2006/relationships/slide" Target="slide125.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23.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27.png"/><Relationship Id="rId7" Type="http://schemas.openxmlformats.org/officeDocument/2006/relationships/slide" Target="slide125.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24.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26.png"/><Relationship Id="rId7" Type="http://schemas.openxmlformats.org/officeDocument/2006/relationships/slide" Target="slide125.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25.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28.png"/><Relationship Id="rId7" Type="http://schemas.openxmlformats.org/officeDocument/2006/relationships/slide" Target="slide125.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3.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30.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31.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30.png"/><Relationship Id="rId7" Type="http://schemas.openxmlformats.org/officeDocument/2006/relationships/slide" Target="slide11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31.png"/><Relationship Id="rId9" Type="http://schemas.openxmlformats.org/officeDocument/2006/relationships/slide" Target="slide148.xml"/></Relationships>
</file>

<file path=ppt/slides/_rels/slide32.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32.png"/><Relationship Id="rId7" Type="http://schemas.openxmlformats.org/officeDocument/2006/relationships/slide" Target="slide12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33.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34.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35.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33.emf"/><Relationship Id="rId7" Type="http://schemas.openxmlformats.org/officeDocument/2006/relationships/slide" Target="slide125.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36.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34.emf"/><Relationship Id="rId7" Type="http://schemas.openxmlformats.org/officeDocument/2006/relationships/slide" Target="slide125.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159.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slide" Target="slide14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slide" Target="slide125.xml"/><Relationship Id="rId5" Type="http://schemas.openxmlformats.org/officeDocument/2006/relationships/diagramQuickStyle" Target="../diagrams/quickStyle1.xml"/><Relationship Id="rId10" Type="http://schemas.openxmlformats.org/officeDocument/2006/relationships/slide" Target="slide117.xml"/><Relationship Id="rId4" Type="http://schemas.openxmlformats.org/officeDocument/2006/relationships/diagramLayout" Target="../diagrams/layout1.xml"/><Relationship Id="rId9" Type="http://schemas.openxmlformats.org/officeDocument/2006/relationships/slide" Target="slide78.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35.jpg"/><Relationship Id="rId7" Type="http://schemas.openxmlformats.org/officeDocument/2006/relationships/slide" Target="slide12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42.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43.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44.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32.png"/><Relationship Id="rId7" Type="http://schemas.openxmlformats.org/officeDocument/2006/relationships/slide" Target="slide12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45.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46.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47.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36.png"/><Relationship Id="rId7" Type="http://schemas.openxmlformats.org/officeDocument/2006/relationships/slide" Target="slide125.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50.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 Id="rId9" Type="http://schemas.openxmlformats.org/officeDocument/2006/relationships/image" Target="../media/image37.png"/></Relationships>
</file>

<file path=ppt/slides/_rels/slide51.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38.png"/><Relationship Id="rId7" Type="http://schemas.openxmlformats.org/officeDocument/2006/relationships/slide" Target="slide117.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39.png"/><Relationship Id="rId9" Type="http://schemas.openxmlformats.org/officeDocument/2006/relationships/slide" Target="slide148.xml"/></Relationships>
</file>

<file path=ppt/slides/_rels/slide52.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53.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40.png"/><Relationship Id="rId7" Type="http://schemas.openxmlformats.org/officeDocument/2006/relationships/slide" Target="slide117.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41.png"/><Relationship Id="rId9" Type="http://schemas.openxmlformats.org/officeDocument/2006/relationships/slide" Target="slide148.xml"/></Relationships>
</file>

<file path=ppt/slides/_rels/slide54.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42.png"/><Relationship Id="rId7" Type="http://schemas.openxmlformats.org/officeDocument/2006/relationships/slide" Target="slide117.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43.png"/><Relationship Id="rId9" Type="http://schemas.openxmlformats.org/officeDocument/2006/relationships/slide" Target="slide148.xml"/></Relationships>
</file>

<file path=ppt/slides/_rels/slide55.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56.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44.png"/><Relationship Id="rId7" Type="http://schemas.openxmlformats.org/officeDocument/2006/relationships/slide" Target="slide12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slide" Target="slide117.xml"/><Relationship Id="rId11" Type="http://schemas.openxmlformats.org/officeDocument/2006/relationships/image" Target="../media/image45.png"/><Relationship Id="rId5" Type="http://schemas.openxmlformats.org/officeDocument/2006/relationships/slide" Target="slide78.xml"/><Relationship Id="rId10" Type="http://schemas.openxmlformats.org/officeDocument/2006/relationships/hyperlink" Target="https://www.youtube.com/watch?v=wteUW2sL7bc" TargetMode="External"/><Relationship Id="rId4" Type="http://schemas.openxmlformats.org/officeDocument/2006/relationships/slide" Target="slide2.xml"/><Relationship Id="rId9" Type="http://schemas.openxmlformats.org/officeDocument/2006/relationships/slide" Target="slide159.xml"/></Relationships>
</file>

<file path=ppt/slides/_rels/slide57.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46.png"/><Relationship Id="rId7" Type="http://schemas.openxmlformats.org/officeDocument/2006/relationships/slide" Target="slide117.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47.png"/><Relationship Id="rId9" Type="http://schemas.openxmlformats.org/officeDocument/2006/relationships/slide" Target="slide148.xml"/></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8.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62.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63.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64.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48.png"/><Relationship Id="rId7" Type="http://schemas.openxmlformats.org/officeDocument/2006/relationships/slide" Target="slide125.xm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65.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66.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49.png"/><Relationship Id="rId7" Type="http://schemas.openxmlformats.org/officeDocument/2006/relationships/slide" Target="slide117.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50.png"/><Relationship Id="rId9" Type="http://schemas.openxmlformats.org/officeDocument/2006/relationships/slide" Target="slide148.xml"/></Relationships>
</file>

<file path=ppt/slides/_rels/slide67.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68.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69.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7.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7.png"/><Relationship Id="rId7" Type="http://schemas.openxmlformats.org/officeDocument/2006/relationships/slide" Target="slide12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70.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52.png"/><Relationship Id="rId7" Type="http://schemas.openxmlformats.org/officeDocument/2006/relationships/slide" Target="slide125.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53.png"/><Relationship Id="rId7" Type="http://schemas.openxmlformats.org/officeDocument/2006/relationships/slide" Target="slide117.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54.png"/><Relationship Id="rId9" Type="http://schemas.openxmlformats.org/officeDocument/2006/relationships/slide" Target="slide148.xml"/></Relationships>
</file>

<file path=ppt/slides/_rels/slide75.xml.rels><?xml version="1.0" encoding="UTF-8" standalone="yes"?>
<Relationships xmlns="http://schemas.openxmlformats.org/package/2006/relationships"><Relationship Id="rId8" Type="http://schemas.openxmlformats.org/officeDocument/2006/relationships/slide" Target="slide117.xml"/><Relationship Id="rId3" Type="http://schemas.openxmlformats.org/officeDocument/2006/relationships/image" Target="../media/image55.png"/><Relationship Id="rId7" Type="http://schemas.openxmlformats.org/officeDocument/2006/relationships/slide" Target="slide78.xml"/><Relationship Id="rId2" Type="http://schemas.openxmlformats.org/officeDocument/2006/relationships/notesSlide" Target="../notesSlides/notesSlide72.xml"/><Relationship Id="rId1" Type="http://schemas.openxmlformats.org/officeDocument/2006/relationships/slideLayout" Target="../slideLayouts/slideLayout9.xml"/><Relationship Id="rId6" Type="http://schemas.openxmlformats.org/officeDocument/2006/relationships/slide" Target="slide2.xml"/><Relationship Id="rId11" Type="http://schemas.openxmlformats.org/officeDocument/2006/relationships/slide" Target="slide159.xml"/><Relationship Id="rId5" Type="http://schemas.openxmlformats.org/officeDocument/2006/relationships/image" Target="../media/image57.png"/><Relationship Id="rId10" Type="http://schemas.openxmlformats.org/officeDocument/2006/relationships/slide" Target="slide148.xml"/><Relationship Id="rId4" Type="http://schemas.openxmlformats.org/officeDocument/2006/relationships/image" Target="../media/image56.png"/><Relationship Id="rId9" Type="http://schemas.openxmlformats.org/officeDocument/2006/relationships/slide" Target="slide125.xml"/></Relationships>
</file>

<file path=ppt/slides/_rels/slide76.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59.png"/><Relationship Id="rId7" Type="http://schemas.openxmlformats.org/officeDocument/2006/relationships/slide" Target="slide117.xml"/><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60.png"/><Relationship Id="rId9" Type="http://schemas.openxmlformats.org/officeDocument/2006/relationships/slide" Target="slide148.xml"/></Relationships>
</file>

<file path=ppt/slides/_rels/slide7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8" Type="http://schemas.openxmlformats.org/officeDocument/2006/relationships/slide" Target="slide79.xml"/><Relationship Id="rId3" Type="http://schemas.openxmlformats.org/officeDocument/2006/relationships/slide" Target="slide78.xml"/><Relationship Id="rId7" Type="http://schemas.openxmlformats.org/officeDocument/2006/relationships/slide" Target="slide159.xml"/><Relationship Id="rId12" Type="http://schemas.openxmlformats.org/officeDocument/2006/relationships/slide" Target="slide100.xml"/><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slide" Target="slide148.xml"/><Relationship Id="rId11" Type="http://schemas.openxmlformats.org/officeDocument/2006/relationships/slide" Target="slide82.xml"/><Relationship Id="rId5" Type="http://schemas.openxmlformats.org/officeDocument/2006/relationships/slide" Target="slide125.xml"/><Relationship Id="rId10" Type="http://schemas.openxmlformats.org/officeDocument/2006/relationships/slide" Target="slide110.xml"/><Relationship Id="rId4" Type="http://schemas.openxmlformats.org/officeDocument/2006/relationships/slide" Target="slide117.xml"/><Relationship Id="rId9" Type="http://schemas.openxmlformats.org/officeDocument/2006/relationships/slide" Target="slide85.xml"/></Relationships>
</file>

<file path=ppt/slides/_rels/slide79.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61.png"/><Relationship Id="rId7" Type="http://schemas.openxmlformats.org/officeDocument/2006/relationships/slide" Target="slide117.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62.png"/><Relationship Id="rId9" Type="http://schemas.openxmlformats.org/officeDocument/2006/relationships/slide" Target="slide148.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5.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63.png"/><Relationship Id="rId7" Type="http://schemas.openxmlformats.org/officeDocument/2006/relationships/slide" Target="slide125.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82.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64.png"/><Relationship Id="rId7" Type="http://schemas.openxmlformats.org/officeDocument/2006/relationships/slide" Target="slide117.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65.png"/><Relationship Id="rId9" Type="http://schemas.openxmlformats.org/officeDocument/2006/relationships/slide" Target="slide148.xml"/></Relationships>
</file>

<file path=ppt/slides/_rels/slide83.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66.png"/><Relationship Id="rId7" Type="http://schemas.openxmlformats.org/officeDocument/2006/relationships/slide" Target="slide117.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67.png"/><Relationship Id="rId9" Type="http://schemas.openxmlformats.org/officeDocument/2006/relationships/slide" Target="slide148.xml"/></Relationships>
</file>

<file path=ppt/slides/_rels/slide8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9.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68.png"/><Relationship Id="rId7" Type="http://schemas.openxmlformats.org/officeDocument/2006/relationships/slide" Target="slide125.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86.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87.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88.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89.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9.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11.png"/><Relationship Id="rId7" Type="http://schemas.openxmlformats.org/officeDocument/2006/relationships/slide" Target="slide125.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90.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91.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image" Target="../media/image45.png"/><Relationship Id="rId3" Type="http://schemas.openxmlformats.org/officeDocument/2006/relationships/image" Target="../media/image70.png"/><Relationship Id="rId7" Type="http://schemas.openxmlformats.org/officeDocument/2006/relationships/slide" Target="slide78.xml"/><Relationship Id="rId12" Type="http://schemas.openxmlformats.org/officeDocument/2006/relationships/hyperlink" Target="https://www.youtube.com/watch?v=BylsnCTatUo"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slide" Target="slide159.xml"/><Relationship Id="rId5" Type="http://schemas.openxmlformats.org/officeDocument/2006/relationships/image" Target="../media/image72.png"/><Relationship Id="rId10" Type="http://schemas.openxmlformats.org/officeDocument/2006/relationships/slide" Target="slide148.xml"/><Relationship Id="rId4" Type="http://schemas.openxmlformats.org/officeDocument/2006/relationships/image" Target="../media/image71.png"/><Relationship Id="rId9" Type="http://schemas.openxmlformats.org/officeDocument/2006/relationships/slide" Target="slide125.xml"/></Relationships>
</file>

<file path=ppt/slides/_rels/slide92.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93.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74.png"/><Relationship Id="rId7" Type="http://schemas.openxmlformats.org/officeDocument/2006/relationships/slide" Target="slide125.xml"/><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slide" Target="slide117.xml"/><Relationship Id="rId5" Type="http://schemas.openxmlformats.org/officeDocument/2006/relationships/slide" Target="slide78.xml"/><Relationship Id="rId4" Type="http://schemas.openxmlformats.org/officeDocument/2006/relationships/slide" Target="slide2.xml"/><Relationship Id="rId9" Type="http://schemas.openxmlformats.org/officeDocument/2006/relationships/slide" Target="slide159.xml"/></Relationships>
</file>

<file path=ppt/slides/_rels/slide94.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2.xml"/><Relationship Id="rId7" Type="http://schemas.openxmlformats.org/officeDocument/2006/relationships/slide" Target="slide148.xml"/><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slide" Target="slide125.xml"/><Relationship Id="rId5" Type="http://schemas.openxmlformats.org/officeDocument/2006/relationships/slide" Target="slide117.xml"/><Relationship Id="rId4" Type="http://schemas.openxmlformats.org/officeDocument/2006/relationships/slide" Target="slide78.xml"/></Relationships>
</file>

<file path=ppt/slides/_rels/slide95.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77.png"/><Relationship Id="rId7" Type="http://schemas.openxmlformats.org/officeDocument/2006/relationships/slide" Target="slide117.xml"/><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78.png"/><Relationship Id="rId9" Type="http://schemas.openxmlformats.org/officeDocument/2006/relationships/slide" Target="slide148.xml"/></Relationships>
</file>

<file path=ppt/slides/_rels/slide96.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79.png"/><Relationship Id="rId7" Type="http://schemas.openxmlformats.org/officeDocument/2006/relationships/slide" Target="slide117.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2.xml"/><Relationship Id="rId10" Type="http://schemas.openxmlformats.org/officeDocument/2006/relationships/slide" Target="slide159.xml"/><Relationship Id="rId4" Type="http://schemas.openxmlformats.org/officeDocument/2006/relationships/image" Target="../media/image80.png"/><Relationship Id="rId9" Type="http://schemas.openxmlformats.org/officeDocument/2006/relationships/slide" Target="slide148.xml"/></Relationships>
</file>

<file path=ppt/slides/_rels/slide9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5.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9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9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7.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2259105" y="3577196"/>
            <a:ext cx="6869435" cy="2931181"/>
          </a:xfrm>
        </p:spPr>
        <p:txBody>
          <a:bodyPr>
            <a:normAutofit/>
          </a:bodyPr>
          <a:lstStyle/>
          <a:p>
            <a:pPr algn="l"/>
            <a:r>
              <a:rPr lang="en-US" altLang="zh-TW" sz="3200" b="1" dirty="0">
                <a:solidFill>
                  <a:srgbClr val="FF0066"/>
                </a:solidFill>
              </a:rPr>
              <a:t>CH</a:t>
            </a:r>
            <a:r>
              <a:rPr lang="zh-TW" altLang="en-US" sz="3200" b="1" dirty="0">
                <a:solidFill>
                  <a:srgbClr val="FF0066"/>
                </a:solidFill>
              </a:rPr>
              <a:t>２ 電腦硬體與軟體</a:t>
            </a:r>
            <a:endParaRPr lang="en-US" altLang="zh-TW" sz="3200" b="1" dirty="0">
              <a:solidFill>
                <a:srgbClr val="FF0066"/>
              </a:solidFill>
            </a:endParaRPr>
          </a:p>
          <a:p>
            <a:pPr algn="l"/>
            <a:r>
              <a:rPr lang="en-US" altLang="zh-TW" sz="2800" dirty="0"/>
              <a:t>2-1 </a:t>
            </a:r>
            <a:r>
              <a:rPr lang="zh-TW" altLang="en-US" sz="2800" dirty="0"/>
              <a:t>電腦硬體架構　</a:t>
            </a:r>
            <a:r>
              <a:rPr lang="en-US" altLang="zh-TW" sz="2800" dirty="0"/>
              <a:t>2-2 </a:t>
            </a:r>
            <a:r>
              <a:rPr lang="zh-TW" altLang="en-US" sz="2800" dirty="0"/>
              <a:t>電腦周邊設備</a:t>
            </a:r>
            <a:endParaRPr lang="en-US" altLang="zh-TW" sz="2800" dirty="0"/>
          </a:p>
          <a:p>
            <a:pPr algn="l"/>
            <a:r>
              <a:rPr lang="en-US" altLang="zh-TW" sz="2800" dirty="0"/>
              <a:t>2-3 </a:t>
            </a:r>
            <a:r>
              <a:rPr lang="zh-TW" altLang="en-US" sz="2800" dirty="0"/>
              <a:t>作業系統簡介　</a:t>
            </a:r>
            <a:r>
              <a:rPr lang="en-US" altLang="zh-TW" sz="2800" dirty="0"/>
              <a:t>2-4 </a:t>
            </a:r>
            <a:r>
              <a:rPr lang="zh-TW" altLang="en-US" sz="2800" dirty="0"/>
              <a:t>作業系統操作實例</a:t>
            </a:r>
            <a:endParaRPr lang="en-US" altLang="zh-TW" sz="2800" dirty="0"/>
          </a:p>
          <a:p>
            <a:pPr algn="l"/>
            <a:r>
              <a:rPr lang="en-US" altLang="zh-TW" sz="2800" dirty="0"/>
              <a:t>2-5 </a:t>
            </a:r>
            <a:r>
              <a:rPr lang="zh-TW" altLang="en-US" sz="2800" dirty="0"/>
              <a:t>常用工具軟體簡介</a:t>
            </a:r>
            <a:endParaRPr lang="en-US" altLang="zh-TW" sz="2800" dirty="0"/>
          </a:p>
        </p:txBody>
      </p:sp>
      <p:sp>
        <p:nvSpPr>
          <p:cNvPr id="2" name="標題 1"/>
          <p:cNvSpPr>
            <a:spLocks noGrp="1"/>
          </p:cNvSpPr>
          <p:nvPr>
            <p:ph type="ctrTitle"/>
          </p:nvPr>
        </p:nvSpPr>
        <p:spPr>
          <a:xfrm>
            <a:off x="2595282" y="1522771"/>
            <a:ext cx="6517799" cy="1987190"/>
          </a:xfrm>
        </p:spPr>
        <p:txBody>
          <a:bodyPr anchor="ctr">
            <a:normAutofit/>
          </a:bodyPr>
          <a:lstStyle/>
          <a:p>
            <a:r>
              <a:rPr lang="zh-TW" altLang="en-US" sz="8000" dirty="0"/>
              <a:t>計算機概論 </a:t>
            </a:r>
            <a:r>
              <a:rPr lang="en-US" altLang="zh-TW" sz="8000" dirty="0"/>
              <a:t>A</a:t>
            </a:r>
            <a:endParaRPr lang="zh-TW" altLang="en-US" sz="8000" dirty="0"/>
          </a:p>
        </p:txBody>
      </p:sp>
      <p:sp>
        <p:nvSpPr>
          <p:cNvPr id="6" name="矩形 5"/>
          <p:cNvSpPr/>
          <p:nvPr/>
        </p:nvSpPr>
        <p:spPr>
          <a:xfrm>
            <a:off x="6359766" y="6127234"/>
            <a:ext cx="2659702" cy="338554"/>
          </a:xfrm>
          <a:prstGeom prst="rect">
            <a:avLst/>
          </a:prstGeom>
        </p:spPr>
        <p:txBody>
          <a:bodyPr wrap="none">
            <a:spAutoFit/>
          </a:bodyPr>
          <a:lstStyle/>
          <a:p>
            <a:r>
              <a:rPr lang="zh-TW" altLang="en-US" sz="1600" b="1" dirty="0">
                <a:solidFill>
                  <a:schemeClr val="bg1"/>
                </a:solidFill>
                <a:latin typeface="Arial Black" panose="020B0A04020102020204" pitchFamily="34" charset="0"/>
                <a:ea typeface="微軟正黑體" panose="020B0604030504040204" pitchFamily="34" charset="-120"/>
              </a:rPr>
              <a:t>計算機概論 </a:t>
            </a:r>
            <a:r>
              <a:rPr lang="en-US" altLang="zh-TW" sz="1600" b="1" dirty="0">
                <a:solidFill>
                  <a:schemeClr val="bg1"/>
                </a:solidFill>
                <a:latin typeface="Arial Black" panose="020B0A04020102020204" pitchFamily="34" charset="0"/>
                <a:ea typeface="微軟正黑體" panose="020B0604030504040204" pitchFamily="34" charset="-120"/>
              </a:rPr>
              <a:t>A (PC05123)</a:t>
            </a:r>
            <a:endParaRPr lang="zh-TW" altLang="en-US" sz="1600" b="1" dirty="0">
              <a:solidFill>
                <a:schemeClr val="bg1"/>
              </a:solidFill>
              <a:latin typeface="Arial Black" panose="020B0A04020102020204" pitchFamily="34" charset="0"/>
              <a:ea typeface="微軟正黑體" panose="020B0604030504040204" pitchFamily="34" charset="-120"/>
            </a:endParaRPr>
          </a:p>
        </p:txBody>
      </p:sp>
    </p:spTree>
    <p:extLst>
      <p:ext uri="{BB962C8B-B14F-4D97-AF65-F5344CB8AC3E}">
        <p14:creationId xmlns:p14="http://schemas.microsoft.com/office/powerpoint/2010/main" val="2321479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9</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在電腦周邊設備中，下列何者不屬於「輸入單元」？</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鍵盤</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436952" cy="400110"/>
            </a:xfrm>
            <a:prstGeom prst="rect">
              <a:avLst/>
            </a:prstGeom>
            <a:noFill/>
          </p:spPr>
          <p:txBody>
            <a:bodyPr wrap="squar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滑鼠</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觸控式顯示器</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印表機</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4467236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顯示器</a:t>
            </a:r>
            <a:r>
              <a:rPr lang="en-US" altLang="zh-TW" dirty="0"/>
              <a:t>(Monitor)</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4" name="內容版面配置區 3"/>
          <p:cNvSpPr>
            <a:spLocks noGrp="1"/>
          </p:cNvSpPr>
          <p:nvPr>
            <p:ph idx="1"/>
          </p:nvPr>
        </p:nvSpPr>
        <p:spPr>
          <a:xfrm>
            <a:off x="1328802" y="1371086"/>
            <a:ext cx="7234519" cy="5131671"/>
          </a:xfrm>
        </p:spPr>
        <p:txBody>
          <a:bodyPr>
            <a:normAutofit/>
          </a:bodyPr>
          <a:lstStyle/>
          <a:p>
            <a:pPr>
              <a:lnSpc>
                <a:spcPts val="3800"/>
              </a:lnSpc>
              <a:spcBef>
                <a:spcPts val="1800"/>
              </a:spcBef>
            </a:pPr>
            <a:r>
              <a:rPr lang="zh-TW" altLang="en-US" sz="2600" b="1" dirty="0">
                <a:solidFill>
                  <a:srgbClr val="0070C0"/>
                </a:solidFill>
              </a:rPr>
              <a:t>顯示器</a:t>
            </a:r>
            <a:r>
              <a:rPr lang="en-US" altLang="zh-TW" sz="2600" b="1" dirty="0"/>
              <a:t>(monitor)</a:t>
            </a:r>
            <a:r>
              <a:rPr lang="zh-TW" altLang="en-US" sz="2600" b="1" dirty="0"/>
              <a:t>又稱監視器或螢幕，可接收來自電腦顯示卡的畫面訊號並呈現影像，是電腦的標準</a:t>
            </a:r>
            <a:r>
              <a:rPr lang="zh-TW" altLang="en-US" sz="2600" b="1" dirty="0">
                <a:solidFill>
                  <a:srgbClr val="0070C0"/>
                </a:solidFill>
              </a:rPr>
              <a:t>輸出設備</a:t>
            </a:r>
            <a:r>
              <a:rPr lang="zh-TW" altLang="en-US" sz="2600" b="1" dirty="0"/>
              <a:t>之一。 </a:t>
            </a:r>
          </a:p>
        </p:txBody>
      </p:sp>
      <p:pic>
        <p:nvPicPr>
          <p:cNvPr id="21" name="圖片 20"/>
          <p:cNvPicPr/>
          <p:nvPr/>
        </p:nvPicPr>
        <p:blipFill>
          <a:blip r:embed="rId3" cstate="print">
            <a:extLst>
              <a:ext uri="{28A0092B-C50C-407E-A947-70E740481C1C}">
                <a14:useLocalDpi xmlns:a14="http://schemas.microsoft.com/office/drawing/2010/main"/>
              </a:ext>
            </a:extLst>
          </a:blip>
          <a:stretch>
            <a:fillRect/>
          </a:stretch>
        </p:blipFill>
        <p:spPr>
          <a:xfrm>
            <a:off x="5290457" y="2635234"/>
            <a:ext cx="3584603" cy="3802158"/>
          </a:xfrm>
          <a:prstGeom prst="rect">
            <a:avLst/>
          </a:prstGeom>
        </p:spPr>
      </p:pic>
      <p:pic>
        <p:nvPicPr>
          <p:cNvPr id="22" name="圖片 21"/>
          <p:cNvPicPr/>
          <p:nvPr/>
        </p:nvPicPr>
        <p:blipFill>
          <a:blip r:embed="rId4" cstate="print">
            <a:extLst>
              <a:ext uri="{28A0092B-C50C-407E-A947-70E740481C1C}">
                <a14:useLocalDpi xmlns:a14="http://schemas.microsoft.com/office/drawing/2010/main"/>
              </a:ext>
            </a:extLst>
          </a:blip>
          <a:stretch>
            <a:fillRect/>
          </a:stretch>
        </p:blipFill>
        <p:spPr>
          <a:xfrm>
            <a:off x="1659721" y="3478245"/>
            <a:ext cx="3375241" cy="2805952"/>
          </a:xfrm>
          <a:prstGeom prst="rect">
            <a:avLst/>
          </a:prstGeom>
        </p:spPr>
      </p:pic>
      <p:sp>
        <p:nvSpPr>
          <p:cNvPr id="20" name="矩形 19">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9"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10"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62947040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a:t>CRT</a:t>
            </a:r>
            <a:r>
              <a:rPr lang="zh-TW" altLang="en-US" dirty="0"/>
              <a:t>顯示器</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100</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a:picLocks noChangeAspect="1"/>
          </p:cNvPicPr>
          <p:nvPr/>
        </p:nvPicPr>
        <p:blipFill>
          <a:blip r:embed="rId2">
            <a:clrChange>
              <a:clrFrom>
                <a:srgbClr val="FFFFFF"/>
              </a:clrFrom>
              <a:clrTo>
                <a:srgbClr val="FFFFFF">
                  <a:alpha val="0"/>
                </a:srgbClr>
              </a:clrTo>
            </a:clrChange>
          </a:blip>
          <a:stretch>
            <a:fillRect/>
          </a:stretch>
        </p:blipFill>
        <p:spPr>
          <a:xfrm>
            <a:off x="1501980" y="1257206"/>
            <a:ext cx="7532432" cy="5139046"/>
          </a:xfrm>
          <a:prstGeom prst="rect">
            <a:avLst/>
          </a:prstGeom>
        </p:spPr>
      </p:pic>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185195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LCD</a:t>
            </a:r>
            <a:r>
              <a:rPr lang="zh-TW" altLang="en-US" dirty="0"/>
              <a:t>規格</a:t>
            </a:r>
            <a:endParaRPr lang="zh-TW" altLang="en-US" dirty="0">
              <a:latin typeface="Arial" panose="020B0604020202020204" pitchFamily="34" charset="0"/>
            </a:endParaRP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79335303"/>
              </p:ext>
            </p:extLst>
          </p:nvPr>
        </p:nvGraphicFramePr>
        <p:xfrm>
          <a:off x="1163690" y="1216025"/>
          <a:ext cx="7553222" cy="5074920"/>
        </p:xfrm>
        <a:graphic>
          <a:graphicData uri="http://schemas.openxmlformats.org/drawingml/2006/table">
            <a:tbl>
              <a:tblPr firstRow="1" bandRow="1">
                <a:tableStyleId>{5C22544A-7EE6-4342-B048-85BDC9FD1C3A}</a:tableStyleId>
              </a:tblPr>
              <a:tblGrid>
                <a:gridCol w="1436822">
                  <a:extLst>
                    <a:ext uri="{9D8B030D-6E8A-4147-A177-3AD203B41FA5}">
                      <a16:colId xmlns:a16="http://schemas.microsoft.com/office/drawing/2014/main" xmlns="" val="20000"/>
                    </a:ext>
                  </a:extLst>
                </a:gridCol>
                <a:gridCol w="4034117">
                  <a:extLst>
                    <a:ext uri="{9D8B030D-6E8A-4147-A177-3AD203B41FA5}">
                      <a16:colId xmlns:a16="http://schemas.microsoft.com/office/drawing/2014/main" xmlns="" val="20001"/>
                    </a:ext>
                  </a:extLst>
                </a:gridCol>
                <a:gridCol w="2082283">
                  <a:extLst>
                    <a:ext uri="{9D8B030D-6E8A-4147-A177-3AD203B41FA5}">
                      <a16:colId xmlns:a16="http://schemas.microsoft.com/office/drawing/2014/main" xmlns="" val="20002"/>
                    </a:ext>
                  </a:extLst>
                </a:gridCol>
              </a:tblGrid>
              <a:tr h="370840">
                <a:tc>
                  <a:txBody>
                    <a:bodyPr/>
                    <a:lstStyle/>
                    <a:p>
                      <a:pPr algn="ctr"/>
                      <a:r>
                        <a:rPr lang="zh-TW" altLang="en-US" baseline="0" dirty="0">
                          <a:latin typeface="Arial" panose="020B0604020202020204" pitchFamily="34" charset="0"/>
                          <a:ea typeface="微軟正黑體" panose="020B0604030504040204" pitchFamily="34" charset="-120"/>
                        </a:rPr>
                        <a:t>詞彙</a:t>
                      </a:r>
                    </a:p>
                  </a:txBody>
                  <a:tcPr anchor="ctr"/>
                </a:tc>
                <a:tc>
                  <a:txBody>
                    <a:bodyPr/>
                    <a:lstStyle/>
                    <a:p>
                      <a:pPr algn="ctr"/>
                      <a:r>
                        <a:rPr lang="zh-TW" altLang="en-US" baseline="0" dirty="0">
                          <a:latin typeface="Arial" panose="020B0604020202020204" pitchFamily="34" charset="0"/>
                          <a:ea typeface="微軟正黑體" panose="020B0604030504040204" pitchFamily="34" charset="-120"/>
                        </a:rPr>
                        <a:t>說明</a:t>
                      </a:r>
                    </a:p>
                  </a:txBody>
                  <a:tcPr anchor="ctr"/>
                </a:tc>
                <a:tc>
                  <a:txBody>
                    <a:bodyPr/>
                    <a:lstStyle/>
                    <a:p>
                      <a:pPr algn="ctr"/>
                      <a:r>
                        <a:rPr lang="zh-TW" altLang="en-US" baseline="0" dirty="0">
                          <a:latin typeface="Arial" panose="020B0604020202020204" pitchFamily="34" charset="0"/>
                          <a:ea typeface="微軟正黑體" panose="020B0604030504040204" pitchFamily="34" charset="-120"/>
                        </a:rPr>
                        <a:t>實例</a:t>
                      </a:r>
                    </a:p>
                  </a:txBody>
                  <a:tcPr anchor="ctr"/>
                </a:tc>
                <a:extLst>
                  <a:ext uri="{0D108BD9-81ED-4DB2-BD59-A6C34878D82A}">
                    <a16:rowId xmlns:a16="http://schemas.microsoft.com/office/drawing/2014/main" xmlns="" val="10000"/>
                  </a:ext>
                </a:extLst>
              </a:tr>
              <a:tr h="370840">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可視區域</a:t>
                      </a: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畫面實際顯示區域的對角線長度</a:t>
                      </a:r>
                    </a:p>
                  </a:txBody>
                  <a:tcPr anchor="ctr"/>
                </a:tc>
                <a:tc>
                  <a:txBody>
                    <a:bodyPr/>
                    <a:lstStyle/>
                    <a:p>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17”</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19”</a:t>
                      </a:r>
                      <a:endPar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1"/>
                  </a:ext>
                </a:extLst>
              </a:tr>
              <a:tr h="370840">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最佳解析度</a:t>
                      </a: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水平與垂直方向的像點數，會影響畫面細緻度。</a:t>
                      </a:r>
                    </a:p>
                  </a:txBody>
                  <a:tcPr anchor="ctr"/>
                </a:tc>
                <a:tc>
                  <a:txBody>
                    <a:bodyPr/>
                    <a:lstStyle/>
                    <a:p>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1920 x 1080 Full HD</a:t>
                      </a:r>
                      <a:endPar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2"/>
                  </a:ext>
                </a:extLst>
              </a:tr>
              <a:tr h="370840">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點距</a:t>
                      </a: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二相鄰液晶點間的距離，點距愈小能顯示的畫面便愈細緻。</a:t>
                      </a:r>
                    </a:p>
                  </a:txBody>
                  <a:tcPr anchor="ctr"/>
                </a:tc>
                <a:tc>
                  <a:txBody>
                    <a:bodyPr/>
                    <a:lstStyle/>
                    <a:p>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0.23 mm</a:t>
                      </a:r>
                      <a:endPar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3"/>
                  </a:ext>
                </a:extLst>
              </a:tr>
              <a:tr h="370840">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對比</a:t>
                      </a: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全白與全黑畫面時的亮度比，對比值愈高，色階區別便愈鮮明，立體與層</a:t>
                      </a:r>
                    </a:p>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次感也愈好。</a:t>
                      </a:r>
                    </a:p>
                  </a:txBody>
                  <a:tcPr anchor="ctr"/>
                </a:tc>
                <a:tc>
                  <a:txBody>
                    <a:bodyPr/>
                    <a:lstStyle/>
                    <a:p>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1000</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1</a:t>
                      </a:r>
                      <a:endPar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4"/>
                  </a:ext>
                </a:extLst>
              </a:tr>
              <a:tr h="370840">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亮度</a:t>
                      </a: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以</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cd / m</a:t>
                      </a:r>
                      <a:r>
                        <a:rPr lang="en-US" altLang="zh-TW" sz="1600" baseline="30000" dirty="0">
                          <a:solidFill>
                            <a:schemeClr val="tx1">
                              <a:lumMod val="75000"/>
                              <a:lumOff val="25000"/>
                            </a:schemeClr>
                          </a:solidFill>
                          <a:latin typeface="Arial" panose="020B0604020202020204" pitchFamily="34" charset="0"/>
                          <a:ea typeface="微軟正黑體" panose="020B0604030504040204" pitchFamily="34" charset="-120"/>
                        </a:rPr>
                        <a:t>2</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（燭光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平方公尺）為單位，高亮度的顯示器才能在明亮環境下</a:t>
                      </a:r>
                    </a:p>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依然保持影像清晰亮麗。</a:t>
                      </a:r>
                    </a:p>
                  </a:txBody>
                  <a:tcPr anchor="ctr"/>
                </a:tc>
                <a:tc>
                  <a:txBody>
                    <a:bodyPr/>
                    <a:lstStyle/>
                    <a:p>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330 cd/m</a:t>
                      </a:r>
                      <a:r>
                        <a:rPr lang="en-US" altLang="zh-TW" sz="1600" baseline="30000" dirty="0">
                          <a:solidFill>
                            <a:schemeClr val="tx1">
                              <a:lumMod val="75000"/>
                              <a:lumOff val="25000"/>
                            </a:schemeClr>
                          </a:solidFill>
                          <a:latin typeface="Arial" panose="020B0604020202020204" pitchFamily="34" charset="0"/>
                          <a:ea typeface="微軟正黑體" panose="020B0604030504040204" pitchFamily="34" charset="-120"/>
                        </a:rPr>
                        <a:t>2</a:t>
                      </a:r>
                      <a:endParaRPr lang="zh-TW" altLang="en-US" sz="1600" baseline="3000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5"/>
                  </a:ext>
                </a:extLst>
              </a:tr>
              <a:tr h="370840">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反應時間</a:t>
                      </a: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液晶點由亮到暗（</a:t>
                      </a:r>
                      <a:r>
                        <a:rPr lang="en-US" altLang="zh-TW" sz="1600" baseline="0" dirty="0" err="1">
                          <a:solidFill>
                            <a:schemeClr val="tx1">
                              <a:lumMod val="75000"/>
                              <a:lumOff val="25000"/>
                            </a:schemeClr>
                          </a:solidFill>
                          <a:latin typeface="Arial" panose="020B0604020202020204" pitchFamily="34" charset="0"/>
                          <a:ea typeface="微軟正黑體" panose="020B0604030504040204" pitchFamily="34" charset="-120"/>
                        </a:rPr>
                        <a:t>Tf</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）再至亮（</a:t>
                      </a:r>
                      <a:r>
                        <a:rPr lang="en-US" altLang="zh-TW" sz="1600" baseline="0" dirty="0" err="1">
                          <a:solidFill>
                            <a:schemeClr val="tx1">
                              <a:lumMod val="75000"/>
                              <a:lumOff val="25000"/>
                            </a:schemeClr>
                          </a:solidFill>
                          <a:latin typeface="Arial" panose="020B0604020202020204" pitchFamily="34" charset="0"/>
                          <a:ea typeface="微軟正黑體" panose="020B0604030504040204" pitchFamily="34" charset="-120"/>
                        </a:rPr>
                        <a:t>Tr</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）的時間總和，愈短愈不會產生殘影。</a:t>
                      </a:r>
                    </a:p>
                  </a:txBody>
                  <a:tcPr anchor="ctr"/>
                </a:tc>
                <a:tc>
                  <a:txBody>
                    <a:bodyPr/>
                    <a:lstStyle/>
                    <a:p>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5 </a:t>
                      </a:r>
                      <a:r>
                        <a:rPr lang="en-US" altLang="zh-TW" sz="1600" baseline="0" dirty="0" err="1">
                          <a:solidFill>
                            <a:schemeClr val="tx1">
                              <a:lumMod val="75000"/>
                              <a:lumOff val="25000"/>
                            </a:schemeClr>
                          </a:solidFill>
                          <a:latin typeface="Arial" panose="020B0604020202020204" pitchFamily="34" charset="0"/>
                          <a:ea typeface="微軟正黑體" panose="020B0604030504040204" pitchFamily="34" charset="-120"/>
                        </a:rPr>
                        <a:t>ms</a:t>
                      </a:r>
                      <a:endPar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6"/>
                  </a:ext>
                </a:extLst>
              </a:tr>
              <a:tr h="370840">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最大可視角度</a:t>
                      </a: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使用者能看清楚顯示器畫面的最大角度。</a:t>
                      </a: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水平</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160°/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垂直</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140°</a:t>
                      </a:r>
                      <a:endPar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7"/>
                  </a:ext>
                </a:extLst>
              </a:tr>
              <a:tr h="370840">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訊號接頭</a:t>
                      </a:r>
                    </a:p>
                  </a:txBody>
                  <a:tcPr anchor="ctr"/>
                </a:tc>
                <a:tc>
                  <a:txBody>
                    <a:bodyPr/>
                    <a:lstStyle/>
                    <a:p>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D-Sub</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（類比訊號）、</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DVI</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（數位信號）、</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HDMI</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（數位信號） 。</a:t>
                      </a: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多組序號接頭</a:t>
                      </a:r>
                    </a:p>
                  </a:txBody>
                  <a:tcPr anchor="ctr"/>
                </a:tc>
                <a:extLst>
                  <a:ext uri="{0D108BD9-81ED-4DB2-BD59-A6C34878D82A}">
                    <a16:rowId xmlns:a16="http://schemas.microsoft.com/office/drawing/2014/main" xmlns="" val="10008"/>
                  </a:ext>
                </a:extLst>
              </a:tr>
            </a:tbl>
          </a:graphicData>
        </a:graphic>
      </p:graphicFrame>
      <p:sp>
        <p:nvSpPr>
          <p:cNvPr id="13" name="投影片編號版面配置區 12"/>
          <p:cNvSpPr>
            <a:spLocks noGrp="1"/>
          </p:cNvSpPr>
          <p:nvPr>
            <p:ph type="sldNum" sz="quarter" idx="12"/>
          </p:nvPr>
        </p:nvSpPr>
        <p:spPr/>
        <p:txBody>
          <a:bodyPr/>
          <a:lstStyle/>
          <a:p>
            <a:fld id="{C45D8186-99EE-4364-AA57-C9F4FAA33639}" type="slidenum">
              <a:rPr lang="zh-TW" altLang="en-US" smtClean="0"/>
              <a:t>101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7133593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102</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r="5545"/>
          <a:stretch/>
        </p:blipFill>
        <p:spPr>
          <a:xfrm>
            <a:off x="1307556" y="1567543"/>
            <a:ext cx="7798319" cy="4707783"/>
          </a:xfrm>
          <a:prstGeom prst="rect">
            <a:avLst/>
          </a:prstGeom>
        </p:spPr>
      </p:pic>
      <p:grpSp>
        <p:nvGrpSpPr>
          <p:cNvPr id="9" name="群組 8"/>
          <p:cNvGrpSpPr/>
          <p:nvPr/>
        </p:nvGrpSpPr>
        <p:grpSpPr>
          <a:xfrm>
            <a:off x="4015710" y="5016346"/>
            <a:ext cx="4315491" cy="1245653"/>
            <a:chOff x="2865240" y="1904016"/>
            <a:chExt cx="4315491" cy="1245653"/>
          </a:xfrm>
        </p:grpSpPr>
        <p:sp>
          <p:nvSpPr>
            <p:cNvPr id="10" name="摺角紙張 9"/>
            <p:cNvSpPr/>
            <p:nvPr/>
          </p:nvSpPr>
          <p:spPr>
            <a:xfrm>
              <a:off x="2943340" y="2033255"/>
              <a:ext cx="4237391" cy="1116414"/>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rgbClr val="FF0066"/>
                  </a:solidFill>
                  <a:latin typeface="微軟正黑體" panose="020B0604030504040204" pitchFamily="34" charset="-120"/>
                  <a:ea typeface="微軟正黑體" panose="020B0604030504040204" pitchFamily="34" charset="-120"/>
                </a:rPr>
                <a:t> </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LCD</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背板上的燈管發出光源。</a:t>
              </a:r>
            </a:p>
          </p:txBody>
        </p:sp>
        <p:sp>
          <p:nvSpPr>
            <p:cNvPr id="11" name="橢圓 10"/>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1</a:t>
              </a:r>
              <a:endParaRPr lang="zh-TW" altLang="en-US" sz="2800" dirty="0">
                <a:latin typeface="Arial" panose="020B0604020202020204" pitchFamily="34" charset="0"/>
                <a:cs typeface="Arial" panose="020B0604020202020204" pitchFamily="34" charset="0"/>
              </a:endParaRPr>
            </a:p>
          </p:txBody>
        </p:sp>
      </p:grpSp>
      <p:sp>
        <p:nvSpPr>
          <p:cNvPr id="18" name="矩形 17">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1886002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103</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r="5545"/>
          <a:stretch/>
        </p:blipFill>
        <p:spPr>
          <a:xfrm>
            <a:off x="1307556" y="1567543"/>
            <a:ext cx="7798319" cy="4707783"/>
          </a:xfrm>
          <a:prstGeom prst="rect">
            <a:avLst/>
          </a:prstGeom>
        </p:spPr>
      </p:pic>
      <p:grpSp>
        <p:nvGrpSpPr>
          <p:cNvPr id="9" name="群組 8"/>
          <p:cNvGrpSpPr/>
          <p:nvPr/>
        </p:nvGrpSpPr>
        <p:grpSpPr>
          <a:xfrm>
            <a:off x="3739939" y="5059889"/>
            <a:ext cx="5018702" cy="1087709"/>
            <a:chOff x="2865240" y="1904016"/>
            <a:chExt cx="5018702" cy="1087709"/>
          </a:xfrm>
        </p:grpSpPr>
        <p:sp>
          <p:nvSpPr>
            <p:cNvPr id="10" name="摺角紙張 9"/>
            <p:cNvSpPr/>
            <p:nvPr/>
          </p:nvSpPr>
          <p:spPr>
            <a:xfrm>
              <a:off x="2943340" y="2098299"/>
              <a:ext cx="4940602" cy="893426"/>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水平偏光板過濾掉垂直方向的光線。</a:t>
              </a:r>
            </a:p>
          </p:txBody>
        </p:sp>
        <p:sp>
          <p:nvSpPr>
            <p:cNvPr id="11" name="橢圓 10"/>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2</a:t>
              </a:r>
              <a:endParaRPr lang="zh-TW" altLang="en-US" sz="2800" dirty="0">
                <a:latin typeface="Arial" panose="020B0604020202020204" pitchFamily="34" charset="0"/>
                <a:cs typeface="Arial" panose="020B0604020202020204" pitchFamily="34" charset="0"/>
              </a:endParaRPr>
            </a:p>
          </p:txBody>
        </p:sp>
      </p:grpSp>
      <p:sp>
        <p:nvSpPr>
          <p:cNvPr id="18" name="矩形 17">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75381588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104</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r="5545"/>
          <a:stretch/>
        </p:blipFill>
        <p:spPr>
          <a:xfrm>
            <a:off x="1307556" y="1567543"/>
            <a:ext cx="7798319" cy="4707783"/>
          </a:xfrm>
          <a:prstGeom prst="rect">
            <a:avLst/>
          </a:prstGeom>
        </p:spPr>
      </p:pic>
      <p:grpSp>
        <p:nvGrpSpPr>
          <p:cNvPr id="9" name="群組 8"/>
          <p:cNvGrpSpPr/>
          <p:nvPr/>
        </p:nvGrpSpPr>
        <p:grpSpPr>
          <a:xfrm>
            <a:off x="4015710" y="1036168"/>
            <a:ext cx="5018702" cy="1567639"/>
            <a:chOff x="2865240" y="1904016"/>
            <a:chExt cx="5018702" cy="1567639"/>
          </a:xfrm>
        </p:grpSpPr>
        <p:sp>
          <p:nvSpPr>
            <p:cNvPr id="10" name="摺角紙張 9"/>
            <p:cNvSpPr/>
            <p:nvPr/>
          </p:nvSpPr>
          <p:spPr>
            <a:xfrm>
              <a:off x="2943340" y="2098298"/>
              <a:ext cx="4940602" cy="1373357"/>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根據顯示卡傳來的</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R(</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紅</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G(</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綠</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B(</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藍</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訊號對液晶層充電，使三道光源產生不同程度扭轉。</a:t>
              </a:r>
            </a:p>
          </p:txBody>
        </p:sp>
        <p:sp>
          <p:nvSpPr>
            <p:cNvPr id="11" name="橢圓 10"/>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3</a:t>
              </a:r>
              <a:endParaRPr lang="zh-TW" altLang="en-US" sz="2800" dirty="0">
                <a:latin typeface="Arial" panose="020B0604020202020204" pitchFamily="34" charset="0"/>
                <a:cs typeface="Arial" panose="020B0604020202020204" pitchFamily="34" charset="0"/>
              </a:endParaRPr>
            </a:p>
          </p:txBody>
        </p:sp>
      </p:grpSp>
      <p:sp>
        <p:nvSpPr>
          <p:cNvPr id="18" name="矩形 17">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5624863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105</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r="5545"/>
          <a:stretch/>
        </p:blipFill>
        <p:spPr>
          <a:xfrm>
            <a:off x="1307556" y="1567543"/>
            <a:ext cx="7798319" cy="4707783"/>
          </a:xfrm>
          <a:prstGeom prst="rect">
            <a:avLst/>
          </a:prstGeom>
        </p:spPr>
      </p:pic>
      <p:grpSp>
        <p:nvGrpSpPr>
          <p:cNvPr id="9" name="群組 8"/>
          <p:cNvGrpSpPr/>
          <p:nvPr/>
        </p:nvGrpSpPr>
        <p:grpSpPr>
          <a:xfrm>
            <a:off x="3739939" y="5059889"/>
            <a:ext cx="5018702" cy="1355425"/>
            <a:chOff x="2865240" y="1904016"/>
            <a:chExt cx="5018702" cy="1355425"/>
          </a:xfrm>
        </p:grpSpPr>
        <p:sp>
          <p:nvSpPr>
            <p:cNvPr id="10" name="摺角紙張 9"/>
            <p:cNvSpPr/>
            <p:nvPr/>
          </p:nvSpPr>
          <p:spPr>
            <a:xfrm>
              <a:off x="2943340" y="2098299"/>
              <a:ext cx="4940602" cy="1161142"/>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光線穿過三色濾光片分別產生</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R</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G</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B</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色光。</a:t>
              </a:r>
            </a:p>
          </p:txBody>
        </p:sp>
        <p:sp>
          <p:nvSpPr>
            <p:cNvPr id="11" name="橢圓 10"/>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4</a:t>
              </a:r>
              <a:endParaRPr lang="zh-TW" altLang="en-US" sz="2800" dirty="0">
                <a:latin typeface="Arial" panose="020B0604020202020204" pitchFamily="34" charset="0"/>
                <a:cs typeface="Arial" panose="020B0604020202020204" pitchFamily="34" charset="0"/>
              </a:endParaRPr>
            </a:p>
          </p:txBody>
        </p:sp>
      </p:grpSp>
      <p:sp>
        <p:nvSpPr>
          <p:cNvPr id="18" name="矩形 17">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91973459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106</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r="5545"/>
          <a:stretch/>
        </p:blipFill>
        <p:spPr>
          <a:xfrm>
            <a:off x="1307556" y="1567543"/>
            <a:ext cx="7798319" cy="4707783"/>
          </a:xfrm>
          <a:prstGeom prst="rect">
            <a:avLst/>
          </a:prstGeom>
        </p:spPr>
      </p:pic>
      <p:grpSp>
        <p:nvGrpSpPr>
          <p:cNvPr id="9" name="群組 8"/>
          <p:cNvGrpSpPr/>
          <p:nvPr/>
        </p:nvGrpSpPr>
        <p:grpSpPr>
          <a:xfrm>
            <a:off x="1307556" y="4853032"/>
            <a:ext cx="5018702" cy="1674739"/>
            <a:chOff x="2865240" y="1904016"/>
            <a:chExt cx="5018702" cy="1674739"/>
          </a:xfrm>
        </p:grpSpPr>
        <p:sp>
          <p:nvSpPr>
            <p:cNvPr id="10" name="摺角紙張 9"/>
            <p:cNvSpPr/>
            <p:nvPr/>
          </p:nvSpPr>
          <p:spPr>
            <a:xfrm>
              <a:off x="2943340" y="2098298"/>
              <a:ext cx="4940602" cy="1480457"/>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垂直偏光板只讓垂直方向的光線通過，使其產生不同亮度的</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R</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G</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B</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色光。</a:t>
              </a:r>
            </a:p>
          </p:txBody>
        </p:sp>
        <p:sp>
          <p:nvSpPr>
            <p:cNvPr id="11" name="橢圓 10"/>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5</a:t>
              </a:r>
              <a:endParaRPr lang="zh-TW" altLang="en-US" sz="2800" dirty="0">
                <a:latin typeface="Arial" panose="020B0604020202020204" pitchFamily="34" charset="0"/>
                <a:cs typeface="Arial" panose="020B0604020202020204" pitchFamily="34" charset="0"/>
              </a:endParaRPr>
            </a:p>
          </p:txBody>
        </p:sp>
      </p:grpSp>
      <p:sp>
        <p:nvSpPr>
          <p:cNvPr id="18" name="矩形 17">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1409205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107</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r="5545"/>
          <a:stretch/>
        </p:blipFill>
        <p:spPr>
          <a:xfrm>
            <a:off x="1307556" y="1567543"/>
            <a:ext cx="7798319" cy="4707783"/>
          </a:xfrm>
          <a:prstGeom prst="rect">
            <a:avLst/>
          </a:prstGeom>
        </p:spPr>
      </p:pic>
      <p:grpSp>
        <p:nvGrpSpPr>
          <p:cNvPr id="9" name="群組 8"/>
          <p:cNvGrpSpPr/>
          <p:nvPr/>
        </p:nvGrpSpPr>
        <p:grpSpPr>
          <a:xfrm>
            <a:off x="1423670" y="4600587"/>
            <a:ext cx="5018702" cy="1674739"/>
            <a:chOff x="2865240" y="1904016"/>
            <a:chExt cx="5018702" cy="1674739"/>
          </a:xfrm>
        </p:grpSpPr>
        <p:sp>
          <p:nvSpPr>
            <p:cNvPr id="10" name="摺角紙張 9"/>
            <p:cNvSpPr/>
            <p:nvPr/>
          </p:nvSpPr>
          <p:spPr>
            <a:xfrm>
              <a:off x="2943340" y="2098298"/>
              <a:ext cx="4940602" cy="1480457"/>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不同亮度的</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R</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G</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B</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色光混和在一起，在</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LCD</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面板上顯示出特定顏色。</a:t>
              </a:r>
            </a:p>
          </p:txBody>
        </p:sp>
        <p:sp>
          <p:nvSpPr>
            <p:cNvPr id="11" name="橢圓 10"/>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6</a:t>
              </a:r>
              <a:endParaRPr lang="zh-TW" altLang="en-US" sz="2800" dirty="0">
                <a:latin typeface="Arial" panose="020B0604020202020204" pitchFamily="34" charset="0"/>
                <a:cs typeface="Arial" panose="020B0604020202020204" pitchFamily="34" charset="0"/>
              </a:endParaRPr>
            </a:p>
          </p:txBody>
        </p:sp>
      </p:grpSp>
      <p:sp>
        <p:nvSpPr>
          <p:cNvPr id="18" name="矩形 17">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89724384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108</a:t>
            </a:fld>
            <a:endParaRPr lang="zh-TW" altLang="en-US"/>
          </a:p>
        </p:txBody>
      </p:sp>
      <p:sp>
        <p:nvSpPr>
          <p:cNvPr id="31" name="文字版面配置區 30"/>
          <p:cNvSpPr>
            <a:spLocks noGrp="1"/>
          </p:cNvSpPr>
          <p:nvPr>
            <p:ph type="body" sz="quarter" idx="13"/>
          </p:nvPr>
        </p:nvSpPr>
        <p:spPr/>
        <p:txBody>
          <a:bodyPr>
            <a:normAutofit fontScale="85000" lnSpcReduction="20000"/>
          </a:bodyPr>
          <a:lstStyle/>
          <a:p>
            <a:r>
              <a:rPr lang="zh-TW" altLang="en-US" sz="2800" dirty="0"/>
              <a:t>下列有關顯示器的相關敘述中，何者正確？</a:t>
            </a:r>
            <a:endParaRPr lang="en-US" altLang="zh-TW" sz="2800" dirty="0"/>
          </a:p>
          <a:p>
            <a:pPr marL="365125" indent="-365125"/>
            <a:r>
              <a:rPr lang="en-US" altLang="zh-TW" sz="2800" dirty="0"/>
              <a:t>(A)</a:t>
            </a:r>
            <a:r>
              <a:rPr lang="zh-TW" altLang="en-US" sz="2800" dirty="0"/>
              <a:t>影像的形成是透過</a:t>
            </a:r>
            <a:r>
              <a:rPr lang="en-US" altLang="zh-TW" sz="2800" dirty="0"/>
              <a:t>R</a:t>
            </a:r>
            <a:r>
              <a:rPr lang="zh-TW" altLang="en-US" sz="2800" dirty="0"/>
              <a:t>、</a:t>
            </a:r>
            <a:r>
              <a:rPr lang="en-US" altLang="zh-TW" sz="2800" dirty="0"/>
              <a:t>G</a:t>
            </a:r>
            <a:r>
              <a:rPr lang="zh-TW" altLang="en-US" sz="2800" dirty="0"/>
              <a:t>、</a:t>
            </a:r>
            <a:r>
              <a:rPr lang="en-US" altLang="zh-TW" sz="2800" dirty="0"/>
              <a:t>B</a:t>
            </a:r>
            <a:r>
              <a:rPr lang="zh-TW" altLang="en-US" sz="2800" dirty="0"/>
              <a:t>三種光點組合而成</a:t>
            </a:r>
            <a:endParaRPr lang="en-US" altLang="zh-TW" sz="2800" dirty="0"/>
          </a:p>
          <a:p>
            <a:pPr marL="365125" indent="-365125"/>
            <a:r>
              <a:rPr lang="en-US" altLang="zh-TW" sz="2800" dirty="0"/>
              <a:t>(B)</a:t>
            </a:r>
            <a:r>
              <a:rPr lang="zh-TW" altLang="en-US" sz="2800" dirty="0"/>
              <a:t>一般而言，</a:t>
            </a:r>
            <a:r>
              <a:rPr lang="en-US" altLang="zh-TW" sz="2800" dirty="0"/>
              <a:t>17</a:t>
            </a:r>
            <a:r>
              <a:rPr lang="zh-TW" altLang="en-US" sz="2800" dirty="0"/>
              <a:t>吋的</a:t>
            </a:r>
            <a:r>
              <a:rPr lang="en-US" altLang="zh-TW" sz="2800" dirty="0"/>
              <a:t>CRT</a:t>
            </a:r>
            <a:r>
              <a:rPr lang="zh-TW" altLang="en-US" sz="2800" dirty="0"/>
              <a:t>會比</a:t>
            </a:r>
            <a:r>
              <a:rPr lang="en-US" altLang="zh-TW" sz="2800" dirty="0"/>
              <a:t>LCD</a:t>
            </a:r>
            <a:r>
              <a:rPr lang="zh-TW" altLang="en-US" sz="2800" dirty="0"/>
              <a:t>節省空間</a:t>
            </a:r>
            <a:endParaRPr lang="en-US" altLang="zh-TW" sz="2800" dirty="0"/>
          </a:p>
          <a:p>
            <a:pPr marL="365125" indent="-365125"/>
            <a:r>
              <a:rPr lang="en-US" altLang="zh-TW" sz="2800" dirty="0"/>
              <a:t>(C)DVI </a:t>
            </a:r>
            <a:r>
              <a:rPr lang="zh-TW" altLang="en-US" sz="2800" dirty="0"/>
              <a:t>接頭可將輸入的類比訊號轉換</a:t>
            </a:r>
          </a:p>
          <a:p>
            <a:pPr marL="365125" indent="-365125"/>
            <a:r>
              <a:rPr lang="zh-TW" altLang="en-US" sz="2800" dirty="0"/>
              <a:t>為數位信號</a:t>
            </a:r>
            <a:endParaRPr lang="en-US" altLang="zh-TW" sz="2800" dirty="0"/>
          </a:p>
          <a:p>
            <a:pPr marL="365125" indent="-365125"/>
            <a:r>
              <a:rPr lang="en-US" altLang="zh-TW" sz="2800" dirty="0"/>
              <a:t>(D)</a:t>
            </a:r>
            <a:r>
              <a:rPr lang="zh-TW" altLang="en-US" sz="2800" dirty="0"/>
              <a:t>一般所稱的點距</a:t>
            </a:r>
            <a:r>
              <a:rPr lang="en-US" altLang="zh-TW" sz="2800" dirty="0"/>
              <a:t>0.27</a:t>
            </a:r>
            <a:r>
              <a:rPr lang="zh-TW" altLang="en-US" sz="2800" dirty="0"/>
              <a:t>，其單位為</a:t>
            </a:r>
            <a:r>
              <a:rPr lang="en-US" altLang="zh-TW" sz="2800" dirty="0"/>
              <a:t>cm</a:t>
            </a:r>
            <a:r>
              <a:rPr lang="zh-TW" altLang="en-US" sz="2800" dirty="0"/>
              <a:t>。</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981872"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A </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939681"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4078779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主機前的各種裝置</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9" name="圖片 18"/>
          <p:cNvPicPr/>
          <p:nvPr/>
        </p:nvPicPr>
        <p:blipFill rotWithShape="1">
          <a:blip r:embed="rId3" cstate="screen">
            <a:extLst>
              <a:ext uri="{28A0092B-C50C-407E-A947-70E740481C1C}">
                <a14:useLocalDpi xmlns:a14="http://schemas.microsoft.com/office/drawing/2010/main"/>
              </a:ext>
            </a:extLst>
          </a:blip>
          <a:srcRect/>
          <a:stretch/>
        </p:blipFill>
        <p:spPr>
          <a:xfrm>
            <a:off x="2592411" y="1237586"/>
            <a:ext cx="4993978" cy="5290185"/>
          </a:xfrm>
          <a:prstGeom prst="rect">
            <a:avLst/>
          </a:prstGeom>
        </p:spPr>
      </p:pic>
      <p:sp>
        <p:nvSpPr>
          <p:cNvPr id="20" name="橢圓 19"/>
          <p:cNvSpPr/>
          <p:nvPr/>
        </p:nvSpPr>
        <p:spPr>
          <a:xfrm>
            <a:off x="5367201" y="5734632"/>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dirty="0">
                <a:effectLst/>
                <a:latin typeface="Arial Black" panose="020B0A04020102020204" pitchFamily="34" charset="0"/>
                <a:ea typeface="新細明體" panose="02020500000000000000" pitchFamily="18" charset="-120"/>
                <a:cs typeface="新細明體" panose="02020500000000000000" pitchFamily="18" charset="-120"/>
              </a:rPr>
              <a:t>1</a:t>
            </a:r>
            <a:endParaRPr lang="zh-TW" sz="2800" kern="100" dirty="0">
              <a:effectLst/>
              <a:ea typeface="新細明體" panose="02020500000000000000" pitchFamily="18" charset="-120"/>
              <a:cs typeface="新細明體" panose="02020500000000000000" pitchFamily="18" charset="-120"/>
            </a:endParaRPr>
          </a:p>
        </p:txBody>
      </p:sp>
      <p:sp>
        <p:nvSpPr>
          <p:cNvPr id="21" name="橢圓 20"/>
          <p:cNvSpPr/>
          <p:nvPr/>
        </p:nvSpPr>
        <p:spPr>
          <a:xfrm>
            <a:off x="3410493" y="4093120"/>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a:effectLst/>
                <a:latin typeface="Arial Black" panose="020B0A04020102020204" pitchFamily="34" charset="0"/>
                <a:ea typeface="新細明體" panose="02020500000000000000" pitchFamily="18" charset="-120"/>
                <a:cs typeface="新細明體" panose="02020500000000000000" pitchFamily="18" charset="-120"/>
              </a:rPr>
              <a:t>3</a:t>
            </a:r>
            <a:endParaRPr lang="zh-TW" sz="2800" kern="100">
              <a:effectLst/>
              <a:ea typeface="新細明體" panose="02020500000000000000" pitchFamily="18" charset="-120"/>
              <a:cs typeface="新細明體" panose="02020500000000000000" pitchFamily="18" charset="-120"/>
            </a:endParaRPr>
          </a:p>
        </p:txBody>
      </p:sp>
      <p:sp>
        <p:nvSpPr>
          <p:cNvPr id="22" name="橢圓 21"/>
          <p:cNvSpPr/>
          <p:nvPr/>
        </p:nvSpPr>
        <p:spPr>
          <a:xfrm>
            <a:off x="6490970" y="4205845"/>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a:effectLst/>
                <a:latin typeface="Arial Black" panose="020B0A04020102020204" pitchFamily="34" charset="0"/>
                <a:ea typeface="新細明體" panose="02020500000000000000" pitchFamily="18" charset="-120"/>
                <a:cs typeface="新細明體" panose="02020500000000000000" pitchFamily="18" charset="-120"/>
              </a:rPr>
              <a:t>2</a:t>
            </a:r>
            <a:endParaRPr lang="zh-TW" sz="2800" kern="100">
              <a:effectLst/>
              <a:ea typeface="新細明體" panose="02020500000000000000" pitchFamily="18" charset="-120"/>
              <a:cs typeface="新細明體" panose="02020500000000000000" pitchFamily="18" charset="-120"/>
            </a:endParaRPr>
          </a:p>
        </p:txBody>
      </p:sp>
      <p:sp>
        <p:nvSpPr>
          <p:cNvPr id="23" name="橢圓 22"/>
          <p:cNvSpPr/>
          <p:nvPr/>
        </p:nvSpPr>
        <p:spPr>
          <a:xfrm>
            <a:off x="4879850" y="4056953"/>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a:effectLst/>
                <a:latin typeface="Arial Black" panose="020B0A04020102020204" pitchFamily="34" charset="0"/>
                <a:ea typeface="新細明體" panose="02020500000000000000" pitchFamily="18" charset="-120"/>
                <a:cs typeface="新細明體" panose="02020500000000000000" pitchFamily="18" charset="-120"/>
              </a:rPr>
              <a:t>4</a:t>
            </a:r>
            <a:endParaRPr lang="zh-TW" sz="2800" kern="100">
              <a:effectLst/>
              <a:ea typeface="新細明體" panose="02020500000000000000" pitchFamily="18" charset="-120"/>
              <a:cs typeface="新細明體" panose="02020500000000000000" pitchFamily="18" charset="-120"/>
            </a:endParaRPr>
          </a:p>
        </p:txBody>
      </p:sp>
      <p:sp>
        <p:nvSpPr>
          <p:cNvPr id="24" name="橢圓 23"/>
          <p:cNvSpPr/>
          <p:nvPr/>
        </p:nvSpPr>
        <p:spPr>
          <a:xfrm>
            <a:off x="6490970" y="2239958"/>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a:effectLst/>
                <a:latin typeface="Arial Black" panose="020B0A04020102020204" pitchFamily="34" charset="0"/>
                <a:ea typeface="新細明體" panose="02020500000000000000" pitchFamily="18" charset="-120"/>
                <a:cs typeface="新細明體" panose="02020500000000000000" pitchFamily="18" charset="-120"/>
              </a:rPr>
              <a:t>5</a:t>
            </a:r>
            <a:endParaRPr lang="zh-TW" sz="2800" kern="100">
              <a:effectLst/>
              <a:ea typeface="新細明體" panose="02020500000000000000" pitchFamily="18" charset="-120"/>
              <a:cs typeface="新細明體" panose="02020500000000000000" pitchFamily="18" charset="-120"/>
            </a:endParaRPr>
          </a:p>
        </p:txBody>
      </p:sp>
      <p:sp>
        <p:nvSpPr>
          <p:cNvPr id="25" name="平行四邊形 24"/>
          <p:cNvSpPr/>
          <p:nvPr/>
        </p:nvSpPr>
        <p:spPr>
          <a:xfrm>
            <a:off x="5968775" y="5685732"/>
            <a:ext cx="1739917"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電源開關</a:t>
            </a:r>
          </a:p>
        </p:txBody>
      </p:sp>
      <p:sp>
        <p:nvSpPr>
          <p:cNvPr id="26" name="平行四邊形 25"/>
          <p:cNvSpPr/>
          <p:nvPr/>
        </p:nvSpPr>
        <p:spPr>
          <a:xfrm>
            <a:off x="7032463" y="4044220"/>
            <a:ext cx="1651088"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USB 2.0</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27" name="平行四邊形 26"/>
          <p:cNvSpPr/>
          <p:nvPr/>
        </p:nvSpPr>
        <p:spPr>
          <a:xfrm>
            <a:off x="1972491" y="4575564"/>
            <a:ext cx="1647552"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USB 3.0</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28" name="平行四邊形 27"/>
          <p:cNvSpPr/>
          <p:nvPr/>
        </p:nvSpPr>
        <p:spPr>
          <a:xfrm>
            <a:off x="5205906" y="3521569"/>
            <a:ext cx="206508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記憶卡插槽</a:t>
            </a:r>
          </a:p>
        </p:txBody>
      </p:sp>
      <p:sp>
        <p:nvSpPr>
          <p:cNvPr id="29" name="平行四邊形 28"/>
          <p:cNvSpPr/>
          <p:nvPr/>
        </p:nvSpPr>
        <p:spPr>
          <a:xfrm>
            <a:off x="6933482" y="2121996"/>
            <a:ext cx="1478998"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光碟機</a:t>
            </a:r>
          </a:p>
        </p:txBody>
      </p:sp>
      <p:sp>
        <p:nvSpPr>
          <p:cNvPr id="32" name="矩形 31">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37" name="矩形 36">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38" name="矩形 37">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39" name="矩形 38">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40" name="矩形 39">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41" name="矩形 40">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62281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25"/>
                                        </p:tgtEl>
                                      </p:cBhvr>
                                    </p:animEffect>
                                    <p:set>
                                      <p:cBhvr>
                                        <p:cTn id="12" dur="1" fill="hold">
                                          <p:stCondLst>
                                            <p:cond delay="249"/>
                                          </p:stCondLst>
                                        </p:cTn>
                                        <p:tgtEl>
                                          <p:spTgt spid="2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250"/>
                                        <p:tgtEl>
                                          <p:spTgt spid="26"/>
                                        </p:tgtEl>
                                      </p:cBhvr>
                                    </p:animEffect>
                                    <p:set>
                                      <p:cBhvr>
                                        <p:cTn id="20" dur="1" fill="hold">
                                          <p:stCondLst>
                                            <p:cond delay="249"/>
                                          </p:stCondLst>
                                        </p:cTn>
                                        <p:tgtEl>
                                          <p:spTgt spid="2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250"/>
                                        <p:tgtEl>
                                          <p:spTgt spid="27"/>
                                        </p:tgtEl>
                                      </p:cBhvr>
                                    </p:animEffect>
                                    <p:set>
                                      <p:cBhvr>
                                        <p:cTn id="28" dur="1" fill="hold">
                                          <p:stCondLst>
                                            <p:cond delay="249"/>
                                          </p:stCondLst>
                                        </p:cTn>
                                        <p:tgtEl>
                                          <p:spTgt spid="2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25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250"/>
                                        <p:tgtEl>
                                          <p:spTgt spid="28"/>
                                        </p:tgtEl>
                                      </p:cBhvr>
                                    </p:animEffect>
                                    <p:set>
                                      <p:cBhvr>
                                        <p:cTn id="36" dur="1" fill="hold">
                                          <p:stCondLst>
                                            <p:cond delay="249"/>
                                          </p:stCondLst>
                                        </p:cTn>
                                        <p:tgtEl>
                                          <p:spTgt spid="28"/>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250"/>
                                        <p:tgtEl>
                                          <p:spTgt spid="29"/>
                                        </p:tgtEl>
                                      </p:cBhvr>
                                    </p:animEffect>
                                    <p:set>
                                      <p:cBhvr>
                                        <p:cTn id="44"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印表機</a:t>
            </a:r>
            <a:r>
              <a:rPr lang="en-US" altLang="zh-TW" dirty="0"/>
              <a:t>(Printer)</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109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4" name="內容版面配置區 3"/>
          <p:cNvSpPr>
            <a:spLocks noGrp="1"/>
          </p:cNvSpPr>
          <p:nvPr>
            <p:ph idx="1"/>
          </p:nvPr>
        </p:nvSpPr>
        <p:spPr>
          <a:xfrm>
            <a:off x="1399241" y="1482040"/>
            <a:ext cx="7071659" cy="5131671"/>
          </a:xfrm>
        </p:spPr>
        <p:txBody>
          <a:bodyPr>
            <a:normAutofit/>
          </a:bodyPr>
          <a:lstStyle/>
          <a:p>
            <a:pPr>
              <a:lnSpc>
                <a:spcPts val="3800"/>
              </a:lnSpc>
              <a:spcBef>
                <a:spcPts val="1800"/>
              </a:spcBef>
            </a:pPr>
            <a:r>
              <a:rPr lang="zh-TW" altLang="en-US" sz="2600" b="1" dirty="0">
                <a:solidFill>
                  <a:srgbClr val="0070C0"/>
                </a:solidFill>
              </a:rPr>
              <a:t>印表機</a:t>
            </a:r>
            <a:r>
              <a:rPr lang="en-US" altLang="zh-TW" sz="2600" b="1" dirty="0"/>
              <a:t>(printer)</a:t>
            </a:r>
            <a:r>
              <a:rPr lang="zh-TW" altLang="en-US" sz="2600" b="1" dirty="0"/>
              <a:t>可用來印出電腦中的文件、圖像</a:t>
            </a:r>
            <a:r>
              <a:rPr lang="en-US" altLang="zh-TW" sz="2600" b="1" dirty="0"/>
              <a:t>...</a:t>
            </a:r>
            <a:r>
              <a:rPr lang="zh-TW" altLang="en-US" sz="2600" b="1" dirty="0"/>
              <a:t>等，目前較常見的包括</a:t>
            </a:r>
            <a:r>
              <a:rPr lang="zh-TW" altLang="en-US" sz="2600" b="1" dirty="0">
                <a:solidFill>
                  <a:srgbClr val="0070C0"/>
                </a:solidFill>
              </a:rPr>
              <a:t>撞擊式的點矩陣印表機</a:t>
            </a:r>
            <a:r>
              <a:rPr lang="zh-TW" altLang="en-US" sz="2600" b="1" dirty="0"/>
              <a:t>，以及</a:t>
            </a:r>
            <a:r>
              <a:rPr lang="zh-TW" altLang="en-US" sz="2600" b="1" dirty="0">
                <a:solidFill>
                  <a:srgbClr val="0070C0"/>
                </a:solidFill>
              </a:rPr>
              <a:t>非撞擊式的噴墨</a:t>
            </a:r>
            <a:r>
              <a:rPr lang="zh-TW" altLang="en-US" sz="2600" b="1" dirty="0"/>
              <a:t>、</a:t>
            </a:r>
            <a:r>
              <a:rPr lang="zh-TW" altLang="en-US" sz="2600" b="1" dirty="0">
                <a:solidFill>
                  <a:srgbClr val="0070C0"/>
                </a:solidFill>
              </a:rPr>
              <a:t>雷射印表機</a:t>
            </a:r>
            <a:r>
              <a:rPr lang="zh-TW" altLang="en-US" sz="2600" b="1" dirty="0"/>
              <a:t>等。</a:t>
            </a:r>
          </a:p>
        </p:txBody>
      </p:sp>
      <p:sp>
        <p:nvSpPr>
          <p:cNvPr id="20" name="矩形 1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pic>
        <p:nvPicPr>
          <p:cNvPr id="5" name="圖片 4">
            <a:extLst>
              <a:ext uri="{FF2B5EF4-FFF2-40B4-BE49-F238E27FC236}">
                <a16:creationId xmlns:a16="http://schemas.microsoft.com/office/drawing/2014/main" xmlns="" id="{3E3FD637-9578-400B-96DD-2392B14AFCED}"/>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ackgroundRemoval t="0" b="98765" l="1176" r="95294"/>
                    </a14:imgEffect>
                  </a14:imgLayer>
                </a14:imgProps>
              </a:ext>
              <a:ext uri="{28A0092B-C50C-407E-A947-70E740481C1C}">
                <a14:useLocalDpi xmlns:a14="http://schemas.microsoft.com/office/drawing/2010/main"/>
              </a:ext>
            </a:extLst>
          </a:blip>
          <a:srcRect/>
          <a:stretch/>
        </p:blipFill>
        <p:spPr>
          <a:xfrm>
            <a:off x="6634535" y="3421032"/>
            <a:ext cx="2494108" cy="2382373"/>
          </a:xfrm>
          <a:prstGeom prst="rect">
            <a:avLst/>
          </a:prstGeom>
        </p:spPr>
      </p:pic>
      <p:pic>
        <p:nvPicPr>
          <p:cNvPr id="7" name="圖片 6">
            <a:extLst>
              <a:ext uri="{FF2B5EF4-FFF2-40B4-BE49-F238E27FC236}">
                <a16:creationId xmlns:a16="http://schemas.microsoft.com/office/drawing/2014/main" xmlns="" id="{46A348A4-48A0-4E1B-B108-C477620D37B6}"/>
              </a:ext>
            </a:extLst>
          </p:cNvPr>
          <p:cNvPicPr>
            <a:picLocks noChangeAspect="1"/>
          </p:cNvPicPr>
          <p:nvPr/>
        </p:nvPicPr>
        <p:blipFill>
          <a:blip r:embed="rId11" cstate="screen">
            <a:extLst>
              <a:ext uri="{BEBA8EAE-BF5A-486C-A8C5-ECC9F3942E4B}">
                <a14:imgProps xmlns:a14="http://schemas.microsoft.com/office/drawing/2010/main">
                  <a14:imgLayer r:embed="rId12">
                    <a14:imgEffect>
                      <a14:backgroundRemoval t="0" b="89836" l="4500" r="97833">
                        <a14:foregroundMark x1="48417" y1="53972" x2="74667" y2="48014"/>
                        <a14:foregroundMark x1="91667" y1="58294" x2="81083" y2="64252"/>
                        <a14:foregroundMark x1="93833" y1="56308" x2="87917" y2="73131"/>
                      </a14:backgroundRemoval>
                    </a14:imgEffect>
                  </a14:imgLayer>
                </a14:imgProps>
              </a:ext>
              <a:ext uri="{28A0092B-C50C-407E-A947-70E740481C1C}">
                <a14:useLocalDpi xmlns:a14="http://schemas.microsoft.com/office/drawing/2010/main"/>
              </a:ext>
            </a:extLst>
          </a:blip>
          <a:stretch>
            <a:fillRect/>
          </a:stretch>
        </p:blipFill>
        <p:spPr>
          <a:xfrm>
            <a:off x="3393476" y="3490423"/>
            <a:ext cx="3145221" cy="2243591"/>
          </a:xfrm>
          <a:prstGeom prst="rect">
            <a:avLst/>
          </a:prstGeom>
        </p:spPr>
      </p:pic>
      <p:pic>
        <p:nvPicPr>
          <p:cNvPr id="9" name="圖片 8">
            <a:extLst>
              <a:ext uri="{FF2B5EF4-FFF2-40B4-BE49-F238E27FC236}">
                <a16:creationId xmlns:a16="http://schemas.microsoft.com/office/drawing/2014/main" xmlns="" id="{595C3889-708B-4ACF-BE6B-A805BAFAF24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3100" y="3735304"/>
            <a:ext cx="2697571" cy="1753828"/>
          </a:xfrm>
          <a:prstGeom prst="rect">
            <a:avLst/>
          </a:prstGeom>
        </p:spPr>
      </p:pic>
    </p:spTree>
    <p:extLst>
      <p:ext uri="{BB962C8B-B14F-4D97-AF65-F5344CB8AC3E}">
        <p14:creationId xmlns:p14="http://schemas.microsoft.com/office/powerpoint/2010/main" val="3191065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點矩陣印表機 </a:t>
            </a:r>
            <a:r>
              <a:rPr lang="en-US" altLang="zh-TW" dirty="0"/>
              <a:t>(</a:t>
            </a:r>
            <a:r>
              <a:rPr lang="zh-TW" altLang="en-US" dirty="0"/>
              <a:t>撞擊式</a:t>
            </a:r>
            <a:r>
              <a:rPr lang="en-US" altLang="zh-TW" dirty="0"/>
              <a:t>)</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4" name="內容版面配置區 3"/>
          <p:cNvSpPr>
            <a:spLocks noGrp="1"/>
          </p:cNvSpPr>
          <p:nvPr>
            <p:ph idx="1"/>
          </p:nvPr>
        </p:nvSpPr>
        <p:spPr>
          <a:xfrm>
            <a:off x="1371601" y="1215340"/>
            <a:ext cx="7234519" cy="5131671"/>
          </a:xfrm>
        </p:spPr>
        <p:txBody>
          <a:bodyPr>
            <a:normAutofit/>
          </a:bodyPr>
          <a:lstStyle/>
          <a:p>
            <a:pPr>
              <a:lnSpc>
                <a:spcPts val="3800"/>
              </a:lnSpc>
              <a:spcBef>
                <a:spcPts val="1800"/>
              </a:spcBef>
            </a:pPr>
            <a:r>
              <a:rPr lang="zh-TW" altLang="en-US" sz="2600" b="1" dirty="0">
                <a:solidFill>
                  <a:srgbClr val="0070C0"/>
                </a:solidFill>
              </a:rPr>
              <a:t>點矩陣印表機</a:t>
            </a:r>
            <a:r>
              <a:rPr lang="zh-TW" altLang="en-US" sz="2600" b="1" dirty="0"/>
              <a:t>在列印時會利用印字頭上的撞針撞擊色帶並在紙張上印出色點，因此列印</a:t>
            </a:r>
            <a:r>
              <a:rPr lang="zh-TW" altLang="en-US" sz="2600" b="1" dirty="0">
                <a:solidFill>
                  <a:srgbClr val="0070C0"/>
                </a:solidFill>
              </a:rPr>
              <a:t>速度並不快而且會產生噪音</a:t>
            </a:r>
            <a:r>
              <a:rPr lang="zh-TW" altLang="en-US" sz="2600" b="1" dirty="0"/>
              <a:t>，但也由於撞擊的特性</a:t>
            </a:r>
            <a:r>
              <a:rPr lang="zh-TW" altLang="en-US" sz="2600" b="1" dirty="0">
                <a:solidFill>
                  <a:srgbClr val="0070C0"/>
                </a:solidFill>
              </a:rPr>
              <a:t>可用來列印複寫紙張</a:t>
            </a:r>
            <a:r>
              <a:rPr lang="zh-TW" altLang="en-US" sz="2600" b="1" dirty="0"/>
              <a:t>且</a:t>
            </a:r>
            <a:r>
              <a:rPr lang="zh-TW" altLang="en-US" sz="2600" b="1" dirty="0">
                <a:solidFill>
                  <a:srgbClr val="0070C0"/>
                </a:solidFill>
              </a:rPr>
              <a:t>列印成本低</a:t>
            </a:r>
            <a:r>
              <a:rPr lang="zh-TW" altLang="en-US" sz="2600" b="1" dirty="0"/>
              <a:t>，因此仍普遍用於醫院、賣場</a:t>
            </a:r>
            <a:r>
              <a:rPr lang="en-US" altLang="zh-TW" sz="2600" b="1" dirty="0"/>
              <a:t>...</a:t>
            </a:r>
            <a:r>
              <a:rPr lang="zh-TW" altLang="en-US" sz="2600" b="1" dirty="0"/>
              <a:t>等需要列印大量單據的場所。</a:t>
            </a:r>
          </a:p>
        </p:txBody>
      </p:sp>
      <p:pic>
        <p:nvPicPr>
          <p:cNvPr id="3" name="圖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42414" y="4274764"/>
            <a:ext cx="2916532" cy="2490316"/>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71601" y="4412276"/>
            <a:ext cx="4356877" cy="2115495"/>
          </a:xfrm>
          <a:prstGeom prst="rect">
            <a:avLst/>
          </a:prstGeom>
        </p:spPr>
      </p:pic>
      <p:sp>
        <p:nvSpPr>
          <p:cNvPr id="14" name="矩形 13">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9"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10"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07153593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噴墨印表機 </a:t>
            </a:r>
            <a:r>
              <a:rPr lang="en-US" altLang="zh-TW" dirty="0"/>
              <a:t>(</a:t>
            </a:r>
            <a:r>
              <a:rPr lang="zh-TW" altLang="en-US" dirty="0"/>
              <a:t>非撞擊式</a:t>
            </a:r>
            <a:r>
              <a:rPr lang="en-US" altLang="zh-TW" dirty="0"/>
              <a:t>)</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4" name="內容版面配置區 3"/>
          <p:cNvSpPr>
            <a:spLocks noGrp="1"/>
          </p:cNvSpPr>
          <p:nvPr>
            <p:ph idx="1"/>
          </p:nvPr>
        </p:nvSpPr>
        <p:spPr>
          <a:xfrm>
            <a:off x="1310341" y="1351491"/>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solidFill>
                  <a:srgbClr val="0070C0"/>
                </a:solidFill>
              </a:rPr>
              <a:t>噴墨印表機</a:t>
            </a:r>
            <a:r>
              <a:rPr lang="zh-TW" altLang="en-US" sz="2600" b="1" dirty="0"/>
              <a:t>是目前使用最普遍的印表機，其工作原理是利用極細的噴嘴將</a:t>
            </a:r>
            <a:r>
              <a:rPr lang="zh-TW" altLang="en-US" sz="2600" b="1" dirty="0">
                <a:solidFill>
                  <a:srgbClr val="0070C0"/>
                </a:solidFill>
              </a:rPr>
              <a:t>青</a:t>
            </a:r>
            <a:r>
              <a:rPr lang="en-US" altLang="zh-TW" sz="2600" b="1" dirty="0">
                <a:solidFill>
                  <a:srgbClr val="0070C0"/>
                </a:solidFill>
              </a:rPr>
              <a:t>(cyan)</a:t>
            </a:r>
            <a:r>
              <a:rPr lang="zh-TW" altLang="en-US" sz="2600" b="1" dirty="0"/>
              <a:t>、</a:t>
            </a:r>
            <a:r>
              <a:rPr lang="zh-TW" altLang="en-US" sz="2600" b="1" dirty="0">
                <a:solidFill>
                  <a:srgbClr val="0070C0"/>
                </a:solidFill>
              </a:rPr>
              <a:t>洋紅</a:t>
            </a:r>
            <a:r>
              <a:rPr lang="en-US" altLang="zh-TW" sz="2600" b="1" dirty="0">
                <a:solidFill>
                  <a:srgbClr val="0070C0"/>
                </a:solidFill>
              </a:rPr>
              <a:t>(magenta)</a:t>
            </a:r>
            <a:r>
              <a:rPr lang="zh-TW" altLang="en-US" sz="2600" b="1" dirty="0"/>
              <a:t>、</a:t>
            </a:r>
            <a:r>
              <a:rPr lang="zh-TW" altLang="en-US" sz="2600" b="1" dirty="0">
                <a:solidFill>
                  <a:srgbClr val="0070C0"/>
                </a:solidFill>
              </a:rPr>
              <a:t>黃</a:t>
            </a:r>
            <a:r>
              <a:rPr lang="en-US" altLang="zh-TW" sz="2600" b="1" dirty="0">
                <a:solidFill>
                  <a:srgbClr val="0070C0"/>
                </a:solidFill>
              </a:rPr>
              <a:t>(yellow)</a:t>
            </a:r>
            <a:r>
              <a:rPr lang="zh-TW" altLang="en-US" sz="2600" b="1" dirty="0"/>
              <a:t>、</a:t>
            </a:r>
            <a:r>
              <a:rPr lang="zh-TW" altLang="en-US" sz="2600" b="1" dirty="0">
                <a:solidFill>
                  <a:srgbClr val="0070C0"/>
                </a:solidFill>
              </a:rPr>
              <a:t>黑</a:t>
            </a:r>
            <a:r>
              <a:rPr lang="en-US" altLang="zh-TW" sz="2600" b="1" dirty="0">
                <a:solidFill>
                  <a:srgbClr val="0070C0"/>
                </a:solidFill>
              </a:rPr>
              <a:t>(black)</a:t>
            </a:r>
            <a:r>
              <a:rPr lang="zh-TW" altLang="en-US" sz="2600" b="1" dirty="0"/>
              <a:t>等四色墨滴噴在紙上而達成列印效果。四種顏色的墨水會依不同比例組合疊印出各種所需的顏色。</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噴墨印表機的主要耗材是</a:t>
            </a:r>
            <a:r>
              <a:rPr lang="zh-TW" altLang="en-US" sz="2600" b="1" dirty="0">
                <a:solidFill>
                  <a:srgbClr val="0070C0"/>
                </a:solidFill>
              </a:rPr>
              <a:t>墨水匣</a:t>
            </a:r>
            <a:r>
              <a:rPr lang="zh-TW" altLang="en-US" sz="2600" b="1" dirty="0"/>
              <a:t>與</a:t>
            </a:r>
            <a:r>
              <a:rPr lang="zh-TW" altLang="en-US" sz="2600" b="1" dirty="0">
                <a:solidFill>
                  <a:srgbClr val="0070C0"/>
                </a:solidFill>
              </a:rPr>
              <a:t>噴嘴</a:t>
            </a:r>
            <a:r>
              <a:rPr lang="zh-TW" altLang="en-US" sz="2600" b="1" dirty="0"/>
              <a:t>，列印速度與品質則分別以</a:t>
            </a:r>
            <a:r>
              <a:rPr lang="en-US" altLang="zh-TW" sz="2600" b="1" dirty="0">
                <a:solidFill>
                  <a:srgbClr val="0070C0"/>
                </a:solidFill>
              </a:rPr>
              <a:t>PPM</a:t>
            </a:r>
            <a:r>
              <a:rPr lang="en-US" altLang="zh-TW" sz="2600" b="1" dirty="0"/>
              <a:t>(pages per minute</a:t>
            </a:r>
            <a:r>
              <a:rPr lang="zh-TW" altLang="en-US" sz="2600" b="1" dirty="0"/>
              <a:t>，每分鐘頁數</a:t>
            </a:r>
            <a:r>
              <a:rPr lang="en-US" altLang="zh-TW" sz="2600" b="1" dirty="0"/>
              <a:t>)</a:t>
            </a:r>
            <a:r>
              <a:rPr lang="zh-TW" altLang="en-US" sz="2600" b="1" dirty="0"/>
              <a:t>與</a:t>
            </a:r>
            <a:r>
              <a:rPr lang="en-US" altLang="zh-TW" sz="2600" b="1" dirty="0">
                <a:solidFill>
                  <a:srgbClr val="0070C0"/>
                </a:solidFill>
              </a:rPr>
              <a:t>DPI</a:t>
            </a:r>
            <a:r>
              <a:rPr lang="zh-TW" altLang="en-US" sz="2600" b="1" dirty="0"/>
              <a:t>為單位</a:t>
            </a:r>
            <a:r>
              <a:rPr lang="zh-TW" altLang="en-US" dirty="0"/>
              <a:t>。</a:t>
            </a:r>
          </a:p>
        </p:txBody>
      </p:sp>
      <p:sp>
        <p:nvSpPr>
          <p:cNvPr id="20" name="矩形 1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4104180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噴墨印表機 </a:t>
            </a:r>
            <a:r>
              <a:rPr lang="en-US" altLang="zh-TW" dirty="0"/>
              <a:t>(</a:t>
            </a:r>
            <a:r>
              <a:rPr lang="zh-TW" altLang="en-US" dirty="0"/>
              <a:t>非撞擊式</a:t>
            </a:r>
            <a:r>
              <a:rPr lang="en-US" altLang="zh-TW" dirty="0"/>
              <a:t>)</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39770" y="1259165"/>
            <a:ext cx="3294642" cy="2705000"/>
          </a:xfrm>
          <a:prstGeom prst="rect">
            <a:avLst/>
          </a:prstGeom>
        </p:spPr>
      </p:pic>
      <p:sp>
        <p:nvSpPr>
          <p:cNvPr id="18" name="平行四邊形 17"/>
          <p:cNvSpPr/>
          <p:nvPr/>
        </p:nvSpPr>
        <p:spPr>
          <a:xfrm>
            <a:off x="5512554" y="4894668"/>
            <a:ext cx="2109532"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大圖輸出機</a:t>
            </a:r>
          </a:p>
        </p:txBody>
      </p:sp>
      <p:sp>
        <p:nvSpPr>
          <p:cNvPr id="19" name="平行四邊形 18"/>
          <p:cNvSpPr/>
          <p:nvPr/>
        </p:nvSpPr>
        <p:spPr>
          <a:xfrm>
            <a:off x="2873829" y="1684943"/>
            <a:ext cx="2865941"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連續供墨印表機</a:t>
            </a:r>
          </a:p>
        </p:txBody>
      </p:sp>
      <p:pic>
        <p:nvPicPr>
          <p:cNvPr id="24" name="圖片 23"/>
          <p:cNvPicPr/>
          <p:nvPr/>
        </p:nvPicPr>
        <p:blipFill>
          <a:blip r:embed="rId4" cstate="print">
            <a:extLst>
              <a:ext uri="{28A0092B-C50C-407E-A947-70E740481C1C}">
                <a14:useLocalDpi xmlns:a14="http://schemas.microsoft.com/office/drawing/2010/main"/>
              </a:ext>
            </a:extLst>
          </a:blip>
          <a:stretch>
            <a:fillRect/>
          </a:stretch>
        </p:blipFill>
        <p:spPr>
          <a:xfrm>
            <a:off x="1316504" y="2874991"/>
            <a:ext cx="4366761" cy="3650267"/>
          </a:xfrm>
          <a:prstGeom prst="rect">
            <a:avLst/>
          </a:prstGeom>
        </p:spPr>
      </p:pic>
      <p:sp>
        <p:nvSpPr>
          <p:cNvPr id="15" name="矩形 14">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6"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6" name="矩形 25">
            <a:hlinkClick r:id="rId7"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9"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10"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42537471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雷射印表機</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4" name="內容版面配置區 3"/>
          <p:cNvSpPr>
            <a:spLocks noGrp="1"/>
          </p:cNvSpPr>
          <p:nvPr>
            <p:ph idx="1"/>
          </p:nvPr>
        </p:nvSpPr>
        <p:spPr>
          <a:xfrm>
            <a:off x="1284941" y="1273730"/>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solidFill>
                  <a:srgbClr val="0070C0"/>
                </a:solidFill>
              </a:rPr>
              <a:t>雷射印表機</a:t>
            </a:r>
            <a:r>
              <a:rPr lang="zh-TW" altLang="en-US" sz="2600" b="1" dirty="0"/>
              <a:t>主要應用在需要</a:t>
            </a:r>
            <a:r>
              <a:rPr lang="zh-TW" altLang="en-US" sz="2600" b="1" dirty="0">
                <a:solidFill>
                  <a:srgbClr val="0070C0"/>
                </a:solidFill>
              </a:rPr>
              <a:t>高品質列印</a:t>
            </a:r>
            <a:r>
              <a:rPr lang="zh-TW" altLang="en-US" sz="2600" b="1" dirty="0"/>
              <a:t>的商業用途，其</a:t>
            </a:r>
            <a:r>
              <a:rPr lang="zh-TW" altLang="en-US" sz="2600" b="1" dirty="0">
                <a:solidFill>
                  <a:srgbClr val="0070C0"/>
                </a:solidFill>
              </a:rPr>
              <a:t>列印原理類似影印機</a:t>
            </a:r>
            <a:r>
              <a:rPr lang="zh-TW" altLang="en-US" sz="2600" b="1" dirty="0"/>
              <a:t>，藉由控制雷射光束的開啟和關閉，在感光鼓上產生帶有電荷的圖像區，然後再吸附碳粉並藉由加熱加壓的方式使其附著在紙張上。</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雷射印表機的主要耗材是</a:t>
            </a:r>
            <a:r>
              <a:rPr lang="zh-TW" altLang="en-US" sz="2600" b="1" dirty="0">
                <a:solidFill>
                  <a:srgbClr val="0070C0"/>
                </a:solidFill>
              </a:rPr>
              <a:t>碳粉匣</a:t>
            </a:r>
            <a:r>
              <a:rPr lang="zh-TW" altLang="en-US" sz="2600" b="1" dirty="0"/>
              <a:t>與</a:t>
            </a:r>
            <a:r>
              <a:rPr lang="zh-TW" altLang="en-US" sz="2600" b="1" dirty="0">
                <a:solidFill>
                  <a:srgbClr val="0070C0"/>
                </a:solidFill>
              </a:rPr>
              <a:t>感光鼓</a:t>
            </a:r>
            <a:r>
              <a:rPr lang="zh-TW" altLang="en-US" sz="2600" b="1" dirty="0"/>
              <a:t>，彩色雷射印表機則具備四色碳粉匣</a:t>
            </a:r>
            <a:r>
              <a:rPr lang="en-US" altLang="zh-TW" sz="2600" b="1" dirty="0">
                <a:solidFill>
                  <a:srgbClr val="0070C0"/>
                </a:solidFill>
              </a:rPr>
              <a:t>(CMYK)</a:t>
            </a:r>
            <a:r>
              <a:rPr lang="zh-TW" altLang="en-US" sz="2600" b="1" dirty="0"/>
              <a:t>，而列印速度與品質則分別以</a:t>
            </a:r>
            <a:r>
              <a:rPr lang="en-US" altLang="zh-TW" sz="2600" b="1" dirty="0">
                <a:solidFill>
                  <a:srgbClr val="0070C0"/>
                </a:solidFill>
              </a:rPr>
              <a:t>PPM</a:t>
            </a:r>
            <a:r>
              <a:rPr lang="zh-TW" altLang="en-US" sz="2600" b="1" dirty="0"/>
              <a:t>與</a:t>
            </a:r>
            <a:r>
              <a:rPr lang="en-US" altLang="zh-TW" sz="2600" b="1" dirty="0">
                <a:solidFill>
                  <a:srgbClr val="0070C0"/>
                </a:solidFill>
              </a:rPr>
              <a:t>DPI</a:t>
            </a:r>
            <a:r>
              <a:rPr lang="zh-TW" altLang="en-US" sz="2600" b="1" dirty="0"/>
              <a:t>為單位，一般產品多在</a:t>
            </a:r>
            <a:r>
              <a:rPr lang="en-US" altLang="zh-TW" sz="2600" b="1" dirty="0"/>
              <a:t>18 PPM</a:t>
            </a:r>
            <a:r>
              <a:rPr lang="zh-TW" altLang="en-US" sz="2600" b="1" dirty="0"/>
              <a:t>、</a:t>
            </a:r>
            <a:r>
              <a:rPr lang="en-US" altLang="zh-TW" sz="2600" b="1" dirty="0"/>
              <a:t>1200 DPI</a:t>
            </a:r>
            <a:r>
              <a:rPr lang="zh-TW" altLang="en-US" sz="2600" b="1" dirty="0"/>
              <a:t>以上。</a:t>
            </a:r>
          </a:p>
        </p:txBody>
      </p:sp>
      <p:sp>
        <p:nvSpPr>
          <p:cNvPr id="20" name="矩形 1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846026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雷射印表機</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72628" y="1234619"/>
            <a:ext cx="4771372" cy="4843936"/>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12164" y="2202920"/>
            <a:ext cx="3261436" cy="2755470"/>
          </a:xfrm>
          <a:prstGeom prst="rect">
            <a:avLst/>
          </a:prstGeom>
        </p:spPr>
      </p:pic>
      <p:sp>
        <p:nvSpPr>
          <p:cNvPr id="18" name="平行四邊形 17"/>
          <p:cNvSpPr/>
          <p:nvPr/>
        </p:nvSpPr>
        <p:spPr>
          <a:xfrm>
            <a:off x="1811082" y="1659396"/>
            <a:ext cx="2162628"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雷射印表機</a:t>
            </a:r>
          </a:p>
        </p:txBody>
      </p:sp>
      <p:sp>
        <p:nvSpPr>
          <p:cNvPr id="19" name="平行四邊形 18"/>
          <p:cNvSpPr/>
          <p:nvPr/>
        </p:nvSpPr>
        <p:spPr>
          <a:xfrm>
            <a:off x="3541486" y="5888891"/>
            <a:ext cx="2518769"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多功能事務機</a:t>
            </a:r>
          </a:p>
        </p:txBody>
      </p:sp>
      <p:sp>
        <p:nvSpPr>
          <p:cNvPr id="15" name="矩形 14">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6"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5" name="矩形 24">
            <a:hlinkClick r:id="rId7"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9"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10"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49667516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115</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張伯伯的診所委託阿華幫他買一台可以列印複寫單據的印表機，則哪一種印表機是比較好的選擇？</a:t>
            </a:r>
            <a:endParaRPr lang="zh-TW" altLang="en-US" sz="2800" b="1" dirty="0"/>
          </a:p>
        </p:txBody>
      </p:sp>
      <p:grpSp>
        <p:nvGrpSpPr>
          <p:cNvPr id="43" name="A"/>
          <p:cNvGrpSpPr/>
          <p:nvPr/>
        </p:nvGrpSpPr>
        <p:grpSpPr>
          <a:xfrm>
            <a:off x="2107855" y="5070876"/>
            <a:ext cx="3259530" cy="707886"/>
            <a:chOff x="2631154" y="4788102"/>
            <a:chExt cx="325953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788102"/>
              <a:ext cx="1980029" cy="707886"/>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18 PPM</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黑白雷射印表機</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226536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24</a:t>
              </a:r>
              <a:r>
                <a:rPr lang="zh-TW" altLang="en-US" sz="2000" dirty="0">
                  <a:solidFill>
                    <a:prstClr val="white"/>
                  </a:solidFill>
                  <a:latin typeface="Arial" panose="020B0604020202020204" pitchFamily="34" charset="0"/>
                  <a:ea typeface="微軟正黑體" panose="020B0604030504040204" pitchFamily="34" charset="-120"/>
                </a:rPr>
                <a:t>針點矩陣印表機</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86621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6</a:t>
              </a:r>
              <a:r>
                <a:rPr lang="zh-TW" altLang="en-US" sz="2000" dirty="0">
                  <a:solidFill>
                    <a:prstClr val="white"/>
                  </a:solidFill>
                  <a:latin typeface="Arial" panose="020B0604020202020204" pitchFamily="34" charset="0"/>
                  <a:ea typeface="微軟正黑體" panose="020B0604030504040204" pitchFamily="34" charset="-120"/>
                </a:rPr>
                <a:t>色相片印表機</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0014"/>
            <a:ext cx="3259530" cy="707886"/>
            <a:chOff x="2631154" y="4788102"/>
            <a:chExt cx="3259530"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788102"/>
              <a:ext cx="1980029" cy="707886"/>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A3</a:t>
              </a:r>
              <a:r>
                <a:rPr lang="zh-TW" altLang="en-US" sz="2000" dirty="0">
                  <a:solidFill>
                    <a:prstClr val="white"/>
                  </a:solidFill>
                  <a:latin typeface="Arial" panose="020B0604020202020204" pitchFamily="34" charset="0"/>
                  <a:ea typeface="微軟正黑體" panose="020B0604030504040204" pitchFamily="34" charset="-120"/>
                </a:rPr>
                <a:t>大尺寸</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彩色雷射印表機</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394197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2-3 </a:t>
            </a:r>
            <a:r>
              <a:rPr lang="zh-TW" altLang="en-US" dirty="0"/>
              <a:t>作業系統簡介</a:t>
            </a:r>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116</a:t>
            </a:fld>
            <a:endParaRPr lang="zh-TW" altLang="en-US"/>
          </a:p>
        </p:txBody>
      </p:sp>
      <p:sp>
        <p:nvSpPr>
          <p:cNvPr id="9" name="頁尾版面配置區 8"/>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5" name="矩形 14">
            <a:hlinkClick r:id="rId2" action="ppaction://hlinksldjump" highlightClick="1"/>
          </p:cNvPr>
          <p:cNvSpPr/>
          <p:nvPr/>
        </p:nvSpPr>
        <p:spPr>
          <a:xfrm>
            <a:off x="1546413" y="1557736"/>
            <a:ext cx="3519810" cy="938305"/>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作業系統的組成與功能</a:t>
            </a:r>
          </a:p>
        </p:txBody>
      </p:sp>
      <p:sp>
        <p:nvSpPr>
          <p:cNvPr id="17" name="矩形 16">
            <a:hlinkClick r:id="rId3" action="ppaction://hlinksldjump" highlightClick="1"/>
          </p:cNvPr>
          <p:cNvSpPr/>
          <p:nvPr/>
        </p:nvSpPr>
        <p:spPr>
          <a:xfrm>
            <a:off x="1546413" y="2630510"/>
            <a:ext cx="3519810" cy="938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3. </a:t>
            </a:r>
            <a:r>
              <a:rPr lang="zh-TW" altLang="en-US" sz="2300" dirty="0">
                <a:latin typeface="Arial" panose="020B0604020202020204" pitchFamily="34" charset="0"/>
                <a:ea typeface="微軟正黑體" panose="020B0604030504040204" pitchFamily="34" charset="-120"/>
              </a:rPr>
              <a:t>常見的作業系統</a:t>
            </a:r>
          </a:p>
        </p:txBody>
      </p:sp>
      <p:sp>
        <p:nvSpPr>
          <p:cNvPr id="28" name="矩形 27">
            <a:hlinkClick r:id="rId4" action="ppaction://hlinksldjump" highlightClick="1"/>
          </p:cNvPr>
          <p:cNvSpPr/>
          <p:nvPr/>
        </p:nvSpPr>
        <p:spPr>
          <a:xfrm>
            <a:off x="5352636" y="1557736"/>
            <a:ext cx="3519810" cy="9383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2. </a:t>
            </a:r>
            <a:r>
              <a:rPr lang="zh-TW" altLang="en-US" sz="2300" dirty="0">
                <a:latin typeface="Arial" panose="020B0604020202020204" pitchFamily="34" charset="0"/>
                <a:ea typeface="微軟正黑體" panose="020B0604030504040204" pitchFamily="34" charset="-120"/>
              </a:rPr>
              <a:t>作業系統的類型</a:t>
            </a:r>
          </a:p>
        </p:txBody>
      </p:sp>
      <p:sp>
        <p:nvSpPr>
          <p:cNvPr id="18" name="矩形 17">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7" action="ppaction://hlinksldjump" highlightClick="1"/>
          </p:cNvPr>
          <p:cNvSpPr/>
          <p:nvPr/>
        </p:nvSpPr>
        <p:spPr>
          <a:xfrm>
            <a:off x="-12702" y="22555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2-3</a:t>
            </a:r>
            <a:endParaRPr lang="zh-TW" altLang="en-US" sz="2400" dirty="0">
              <a:latin typeface="Arial" panose="020B0604020202020204" pitchFamily="34" charset="0"/>
              <a:ea typeface="微軟正黑體" panose="020B0604030504040204" pitchFamily="34" charset="-120"/>
            </a:endParaRPr>
          </a:p>
        </p:txBody>
      </p:sp>
      <p:sp>
        <p:nvSpPr>
          <p:cNvPr id="26" name="矩形 25">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9"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10"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7261770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作業系統的組成與功能</a:t>
            </a:r>
          </a:p>
        </p:txBody>
      </p:sp>
      <p:sp>
        <p:nvSpPr>
          <p:cNvPr id="4" name="內容版面配置區 3"/>
          <p:cNvSpPr>
            <a:spLocks noGrp="1"/>
          </p:cNvSpPr>
          <p:nvPr>
            <p:ph idx="1"/>
          </p:nvPr>
        </p:nvSpPr>
        <p:spPr>
          <a:xfrm>
            <a:off x="1297641" y="1456640"/>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電腦</a:t>
            </a:r>
            <a:r>
              <a:rPr lang="zh-TW" altLang="en-US" sz="2600" b="1" dirty="0">
                <a:solidFill>
                  <a:srgbClr val="0070C0"/>
                </a:solidFill>
              </a:rPr>
              <a:t>作業系統</a:t>
            </a:r>
            <a:r>
              <a:rPr lang="en-US" altLang="zh-TW" sz="2600" b="1" dirty="0"/>
              <a:t>(operating system</a:t>
            </a:r>
            <a:r>
              <a:rPr lang="zh-TW" altLang="en-US" sz="2600" b="1" dirty="0"/>
              <a:t>，</a:t>
            </a:r>
            <a:r>
              <a:rPr lang="en-US" altLang="zh-TW" sz="2600" b="1" dirty="0"/>
              <a:t>OS)</a:t>
            </a:r>
            <a:r>
              <a:rPr lang="zh-TW" altLang="en-US" sz="2600" b="1" dirty="0"/>
              <a:t>是</a:t>
            </a:r>
            <a:r>
              <a:rPr lang="zh-TW" altLang="en-US" sz="2600" b="1" dirty="0">
                <a:solidFill>
                  <a:srgbClr val="0070C0"/>
                </a:solidFill>
              </a:rPr>
              <a:t>電腦和使用者、應用軟體或是其他設備間的溝通介面</a:t>
            </a:r>
            <a:r>
              <a:rPr lang="zh-TW" altLang="en-US" sz="2600" b="1" dirty="0"/>
              <a:t>，其內包含多個資源管理程式。</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當電腦啟動時會透過一定程序載入作業系統，如此使用者方能執行各種應用軟體完成所需工作，應用軟體也可藉此簡化使用各種電腦周邊的程序。</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117</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2-3</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96141043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118</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下列哪一個不是</a:t>
            </a:r>
            <a:r>
              <a:rPr lang="en-US" altLang="zh-TW" sz="2800" dirty="0"/>
              <a:t>PC</a:t>
            </a:r>
            <a:r>
              <a:rPr lang="zh-TW" altLang="en-US" sz="2800" dirty="0"/>
              <a:t>作業系統的必要功能？</a:t>
            </a:r>
            <a:endParaRPr lang="zh-TW" altLang="en-US" sz="2800" b="1" dirty="0"/>
          </a:p>
        </p:txBody>
      </p:sp>
      <p:grpSp>
        <p:nvGrpSpPr>
          <p:cNvPr id="43" name="A"/>
          <p:cNvGrpSpPr/>
          <p:nvPr/>
        </p:nvGrpSpPr>
        <p:grpSpPr>
          <a:xfrm>
            <a:off x="2107855" y="5076374"/>
            <a:ext cx="3385950" cy="672412"/>
            <a:chOff x="2631154" y="4793600"/>
            <a:chExt cx="338595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2749471"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提供應用程式執行環境</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2307042"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負責輸入</a:t>
              </a:r>
              <a:r>
                <a:rPr lang="en-US" altLang="zh-TW" sz="2000" dirty="0">
                  <a:solidFill>
                    <a:prstClr val="white"/>
                  </a:solidFill>
                  <a:latin typeface="Arial" panose="020B0604020202020204" pitchFamily="34" charset="0"/>
                  <a:ea typeface="微軟正黑體" panose="020B0604030504040204" pitchFamily="34" charset="-120"/>
                </a:rPr>
                <a:t>/</a:t>
              </a:r>
              <a:r>
                <a:rPr lang="zh-TW" altLang="en-US" sz="2000" dirty="0">
                  <a:solidFill>
                    <a:prstClr val="white"/>
                  </a:solidFill>
                  <a:latin typeface="Arial" panose="020B0604020202020204" pitchFamily="34" charset="0"/>
                  <a:ea typeface="微軟正黑體" panose="020B0604030504040204" pitchFamily="34" charset="-120"/>
                </a:rPr>
                <a:t>輸出管理</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223651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檔案和磁碟的管理</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385950" cy="672412"/>
            <a:chOff x="2631154" y="4793600"/>
            <a:chExt cx="338595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2749471"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提供圖形化使用者介面</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5986446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主機後方的各種連接埠</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24" name="圖片 23"/>
          <p:cNvPicPr/>
          <p:nvPr/>
        </p:nvPicPr>
        <p:blipFill rotWithShape="1">
          <a:blip r:embed="rId4" cstate="screen">
            <a:extLst>
              <a:ext uri="{28A0092B-C50C-407E-A947-70E740481C1C}">
                <a14:useLocalDpi xmlns:a14="http://schemas.microsoft.com/office/drawing/2010/main"/>
              </a:ext>
            </a:extLst>
          </a:blip>
          <a:srcRect b="11148"/>
          <a:stretch/>
        </p:blipFill>
        <p:spPr>
          <a:xfrm>
            <a:off x="1668224" y="951988"/>
            <a:ext cx="2781849" cy="5575783"/>
          </a:xfrm>
          <a:prstGeom prst="rect">
            <a:avLst/>
          </a:prstGeom>
        </p:spPr>
      </p:pic>
      <p:sp>
        <p:nvSpPr>
          <p:cNvPr id="25" name="橢圓 24"/>
          <p:cNvSpPr/>
          <p:nvPr/>
        </p:nvSpPr>
        <p:spPr>
          <a:xfrm>
            <a:off x="2640048" y="1595778"/>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dirty="0">
                <a:effectLst/>
                <a:latin typeface="Arial Black" panose="020B0A04020102020204" pitchFamily="34" charset="0"/>
                <a:ea typeface="新細明體" panose="02020500000000000000" pitchFamily="18" charset="-120"/>
                <a:cs typeface="新細明體" panose="02020500000000000000" pitchFamily="18" charset="-120"/>
              </a:rPr>
              <a:t>1</a:t>
            </a:r>
            <a:endParaRPr lang="zh-TW" sz="2800" kern="100" dirty="0">
              <a:effectLst/>
              <a:ea typeface="新細明體" panose="02020500000000000000" pitchFamily="18" charset="-120"/>
              <a:cs typeface="新細明體" panose="02020500000000000000" pitchFamily="18" charset="-120"/>
            </a:endParaRPr>
          </a:p>
        </p:txBody>
      </p:sp>
      <p:sp>
        <p:nvSpPr>
          <p:cNvPr id="26" name="橢圓 25"/>
          <p:cNvSpPr/>
          <p:nvPr/>
        </p:nvSpPr>
        <p:spPr>
          <a:xfrm>
            <a:off x="2361708" y="3066297"/>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dirty="0">
                <a:effectLst/>
                <a:latin typeface="Arial Black" panose="020B0A04020102020204" pitchFamily="34" charset="0"/>
                <a:ea typeface="新細明體" panose="02020500000000000000" pitchFamily="18" charset="-120"/>
                <a:cs typeface="新細明體" panose="02020500000000000000" pitchFamily="18" charset="-120"/>
              </a:rPr>
              <a:t>2</a:t>
            </a:r>
            <a:endParaRPr lang="zh-TW" sz="2800" kern="100" dirty="0">
              <a:effectLst/>
              <a:ea typeface="新細明體" panose="02020500000000000000" pitchFamily="18" charset="-120"/>
              <a:cs typeface="新細明體" panose="02020500000000000000" pitchFamily="18" charset="-120"/>
            </a:endParaRPr>
          </a:p>
        </p:txBody>
      </p:sp>
      <p:sp>
        <p:nvSpPr>
          <p:cNvPr id="32" name="橢圓 31"/>
          <p:cNvSpPr/>
          <p:nvPr/>
        </p:nvSpPr>
        <p:spPr>
          <a:xfrm>
            <a:off x="2220948" y="3688727"/>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dirty="0">
                <a:effectLst/>
                <a:latin typeface="Arial Black" panose="020B0A04020102020204" pitchFamily="34" charset="0"/>
                <a:ea typeface="新細明體" panose="02020500000000000000" pitchFamily="18" charset="-120"/>
                <a:cs typeface="新細明體" panose="02020500000000000000" pitchFamily="18" charset="-120"/>
              </a:rPr>
              <a:t>3</a:t>
            </a:r>
            <a:endParaRPr lang="zh-TW" sz="2800" kern="100" dirty="0">
              <a:effectLst/>
              <a:ea typeface="新細明體" panose="02020500000000000000" pitchFamily="18" charset="-120"/>
              <a:cs typeface="新細明體" panose="02020500000000000000" pitchFamily="18" charset="-120"/>
            </a:endParaRPr>
          </a:p>
        </p:txBody>
      </p:sp>
      <p:sp>
        <p:nvSpPr>
          <p:cNvPr id="34" name="橢圓 33"/>
          <p:cNvSpPr/>
          <p:nvPr/>
        </p:nvSpPr>
        <p:spPr>
          <a:xfrm>
            <a:off x="2430498" y="4138955"/>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dirty="0">
                <a:effectLst/>
                <a:latin typeface="Arial Black" panose="020B0A04020102020204" pitchFamily="34" charset="0"/>
                <a:ea typeface="新細明體" panose="02020500000000000000" pitchFamily="18" charset="-120"/>
                <a:cs typeface="新細明體" panose="02020500000000000000" pitchFamily="18" charset="-120"/>
              </a:rPr>
              <a:t>4</a:t>
            </a:r>
            <a:endParaRPr lang="zh-TW" sz="2800" kern="100" dirty="0">
              <a:effectLst/>
              <a:ea typeface="新細明體" panose="02020500000000000000" pitchFamily="18" charset="-120"/>
              <a:cs typeface="新細明體" panose="02020500000000000000" pitchFamily="18" charset="-120"/>
            </a:endParaRPr>
          </a:p>
        </p:txBody>
      </p:sp>
      <p:sp>
        <p:nvSpPr>
          <p:cNvPr id="35" name="橢圓 34"/>
          <p:cNvSpPr/>
          <p:nvPr/>
        </p:nvSpPr>
        <p:spPr>
          <a:xfrm>
            <a:off x="1529960" y="4560195"/>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dirty="0">
                <a:effectLst/>
                <a:latin typeface="Arial Black" panose="020B0A04020102020204" pitchFamily="34" charset="0"/>
                <a:ea typeface="新細明體" panose="02020500000000000000" pitchFamily="18" charset="-120"/>
                <a:cs typeface="新細明體" panose="02020500000000000000" pitchFamily="18" charset="-120"/>
              </a:rPr>
              <a:t>5</a:t>
            </a:r>
            <a:endParaRPr lang="zh-TW" sz="2800" kern="100" dirty="0">
              <a:effectLst/>
              <a:ea typeface="新細明體" panose="02020500000000000000" pitchFamily="18" charset="-120"/>
              <a:cs typeface="新細明體" panose="02020500000000000000" pitchFamily="18" charset="-120"/>
            </a:endParaRPr>
          </a:p>
        </p:txBody>
      </p:sp>
      <p:sp>
        <p:nvSpPr>
          <p:cNvPr id="36" name="橢圓 35"/>
          <p:cNvSpPr/>
          <p:nvPr/>
        </p:nvSpPr>
        <p:spPr>
          <a:xfrm>
            <a:off x="1529960" y="5008283"/>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dirty="0">
                <a:effectLst/>
                <a:latin typeface="Arial Black" panose="020B0A04020102020204" pitchFamily="34" charset="0"/>
                <a:ea typeface="新細明體" panose="02020500000000000000" pitchFamily="18" charset="-120"/>
                <a:cs typeface="新細明體" panose="02020500000000000000" pitchFamily="18" charset="-120"/>
              </a:rPr>
              <a:t>6</a:t>
            </a:r>
            <a:endParaRPr lang="zh-TW" sz="2800" kern="100" dirty="0">
              <a:effectLst/>
              <a:ea typeface="新細明體" panose="02020500000000000000" pitchFamily="18" charset="-120"/>
              <a:cs typeface="新細明體" panose="02020500000000000000" pitchFamily="18" charset="-120"/>
            </a:endParaRPr>
          </a:p>
        </p:txBody>
      </p:sp>
      <p:sp>
        <p:nvSpPr>
          <p:cNvPr id="37" name="橢圓 36"/>
          <p:cNvSpPr/>
          <p:nvPr/>
        </p:nvSpPr>
        <p:spPr>
          <a:xfrm>
            <a:off x="2515929" y="4880283"/>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dirty="0">
                <a:effectLst/>
                <a:latin typeface="Arial Black" panose="020B0A04020102020204" pitchFamily="34" charset="0"/>
                <a:ea typeface="新細明體" panose="02020500000000000000" pitchFamily="18" charset="-120"/>
                <a:cs typeface="新細明體" panose="02020500000000000000" pitchFamily="18" charset="-120"/>
              </a:rPr>
              <a:t>7</a:t>
            </a:r>
            <a:endParaRPr lang="zh-TW" sz="2800" kern="100" dirty="0">
              <a:effectLst/>
              <a:ea typeface="新細明體" panose="02020500000000000000" pitchFamily="18" charset="-120"/>
              <a:cs typeface="新細明體" panose="02020500000000000000" pitchFamily="18" charset="-120"/>
            </a:endParaRPr>
          </a:p>
        </p:txBody>
      </p:sp>
      <p:sp>
        <p:nvSpPr>
          <p:cNvPr id="38" name="橢圓 37"/>
          <p:cNvSpPr/>
          <p:nvPr/>
        </p:nvSpPr>
        <p:spPr>
          <a:xfrm>
            <a:off x="2584567" y="5331259"/>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dirty="0">
                <a:effectLst/>
                <a:latin typeface="Arial Black" panose="020B0A04020102020204" pitchFamily="34" charset="0"/>
                <a:ea typeface="新細明體" panose="02020500000000000000" pitchFamily="18" charset="-120"/>
                <a:cs typeface="新細明體" panose="02020500000000000000" pitchFamily="18" charset="-120"/>
              </a:rPr>
              <a:t>8</a:t>
            </a:r>
            <a:endParaRPr lang="zh-TW" sz="2800" kern="100" dirty="0">
              <a:effectLst/>
              <a:ea typeface="新細明體" panose="02020500000000000000" pitchFamily="18" charset="-120"/>
              <a:cs typeface="新細明體" panose="02020500000000000000" pitchFamily="18" charset="-120"/>
            </a:endParaRPr>
          </a:p>
        </p:txBody>
      </p:sp>
      <p:sp>
        <p:nvSpPr>
          <p:cNvPr id="39" name="橢圓 38"/>
          <p:cNvSpPr/>
          <p:nvPr/>
        </p:nvSpPr>
        <p:spPr>
          <a:xfrm>
            <a:off x="1788628" y="5730531"/>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dirty="0">
                <a:effectLst/>
                <a:latin typeface="Arial Black" panose="020B0A04020102020204" pitchFamily="34" charset="0"/>
                <a:ea typeface="新細明體" panose="02020500000000000000" pitchFamily="18" charset="-120"/>
                <a:cs typeface="新細明體" panose="02020500000000000000" pitchFamily="18" charset="-120"/>
              </a:rPr>
              <a:t>9</a:t>
            </a:r>
            <a:endParaRPr lang="zh-TW" sz="2800" kern="100" dirty="0">
              <a:effectLst/>
              <a:ea typeface="新細明體" panose="02020500000000000000" pitchFamily="18" charset="-120"/>
              <a:cs typeface="新細明體" panose="02020500000000000000" pitchFamily="18" charset="-120"/>
            </a:endParaRPr>
          </a:p>
        </p:txBody>
      </p:sp>
      <p:sp>
        <p:nvSpPr>
          <p:cNvPr id="40" name="橢圓 39"/>
          <p:cNvSpPr/>
          <p:nvPr/>
        </p:nvSpPr>
        <p:spPr>
          <a:xfrm>
            <a:off x="2931942" y="6014926"/>
            <a:ext cx="419100" cy="4191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600"/>
              </a:lnSpc>
              <a:spcAft>
                <a:spcPts val="0"/>
              </a:spcAft>
            </a:pPr>
            <a:r>
              <a:rPr lang="en-US" sz="1600" kern="100" dirty="0">
                <a:effectLst/>
                <a:latin typeface="Arial Black" panose="020B0A04020102020204" pitchFamily="34" charset="0"/>
                <a:ea typeface="新細明體" panose="02020500000000000000" pitchFamily="18" charset="-120"/>
                <a:cs typeface="新細明體" panose="02020500000000000000" pitchFamily="18" charset="-120"/>
              </a:rPr>
              <a:t>10</a:t>
            </a:r>
            <a:endParaRPr lang="zh-TW" sz="2800" kern="100" dirty="0">
              <a:effectLst/>
              <a:ea typeface="新細明體" panose="02020500000000000000" pitchFamily="18" charset="-120"/>
              <a:cs typeface="新細明體" panose="02020500000000000000" pitchFamily="18" charset="-120"/>
            </a:endParaRPr>
          </a:p>
        </p:txBody>
      </p:sp>
      <p:sp>
        <p:nvSpPr>
          <p:cNvPr id="41" name="平行四邊形 40"/>
          <p:cNvSpPr/>
          <p:nvPr/>
        </p:nvSpPr>
        <p:spPr>
          <a:xfrm>
            <a:off x="3179642" y="1558522"/>
            <a:ext cx="2354650"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主機電源插座</a:t>
            </a:r>
          </a:p>
        </p:txBody>
      </p:sp>
      <p:grpSp>
        <p:nvGrpSpPr>
          <p:cNvPr id="6" name="群組 5"/>
          <p:cNvGrpSpPr/>
          <p:nvPr/>
        </p:nvGrpSpPr>
        <p:grpSpPr>
          <a:xfrm>
            <a:off x="2761432" y="3610244"/>
            <a:ext cx="4796495" cy="1479589"/>
            <a:chOff x="2761432" y="3610244"/>
            <a:chExt cx="4796495" cy="1479589"/>
          </a:xfrm>
        </p:grpSpPr>
        <p:sp>
          <p:nvSpPr>
            <p:cNvPr id="43" name="平行四邊形 42"/>
            <p:cNvSpPr/>
            <p:nvPr/>
          </p:nvSpPr>
          <p:spPr>
            <a:xfrm>
              <a:off x="2761432" y="3610244"/>
              <a:ext cx="2354650"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HDMI</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連接埠</a:t>
              </a:r>
            </a:p>
          </p:txBody>
        </p:sp>
        <p:pic>
          <p:nvPicPr>
            <p:cNvPr id="4" name="圖片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71927" y="3642033"/>
              <a:ext cx="2286000" cy="1447800"/>
            </a:xfrm>
            <a:prstGeom prst="rect">
              <a:avLst/>
            </a:prstGeom>
          </p:spPr>
        </p:pic>
      </p:grpSp>
      <p:grpSp>
        <p:nvGrpSpPr>
          <p:cNvPr id="10" name="群組 9"/>
          <p:cNvGrpSpPr/>
          <p:nvPr/>
        </p:nvGrpSpPr>
        <p:grpSpPr>
          <a:xfrm>
            <a:off x="2930056" y="1741533"/>
            <a:ext cx="6104356" cy="1697535"/>
            <a:chOff x="2930056" y="1741533"/>
            <a:chExt cx="6104356" cy="1697535"/>
          </a:xfrm>
        </p:grpSpPr>
        <p:sp>
          <p:nvSpPr>
            <p:cNvPr id="42" name="平行四邊形 41"/>
            <p:cNvSpPr/>
            <p:nvPr/>
          </p:nvSpPr>
          <p:spPr>
            <a:xfrm>
              <a:off x="2930056" y="2971068"/>
              <a:ext cx="600612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USB</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連接埠</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主要連接鍵盤、滑鼠</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50046" y="1741533"/>
              <a:ext cx="3384366" cy="1160354"/>
            </a:xfrm>
            <a:prstGeom prst="rect">
              <a:avLst/>
            </a:prstGeom>
          </p:spPr>
        </p:pic>
      </p:grpSp>
      <p:grpSp>
        <p:nvGrpSpPr>
          <p:cNvPr id="46" name="群組 45"/>
          <p:cNvGrpSpPr/>
          <p:nvPr/>
        </p:nvGrpSpPr>
        <p:grpSpPr>
          <a:xfrm>
            <a:off x="2895660" y="3886544"/>
            <a:ext cx="5887100" cy="1247026"/>
            <a:chOff x="2895660" y="3886544"/>
            <a:chExt cx="5887100" cy="1247026"/>
          </a:xfrm>
        </p:grpSpPr>
        <p:sp>
          <p:nvSpPr>
            <p:cNvPr id="44" name="平行四邊形 43"/>
            <p:cNvSpPr/>
            <p:nvPr/>
          </p:nvSpPr>
          <p:spPr>
            <a:xfrm>
              <a:off x="2895660" y="4173409"/>
              <a:ext cx="2638631"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D-Sub</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連接埠</a:t>
              </a:r>
            </a:p>
          </p:txBody>
        </p:sp>
        <p:pic>
          <p:nvPicPr>
            <p:cNvPr id="45" name="圖片 4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690136" y="3886544"/>
              <a:ext cx="3092624" cy="1247026"/>
            </a:xfrm>
            <a:prstGeom prst="rect">
              <a:avLst/>
            </a:prstGeom>
          </p:spPr>
        </p:pic>
      </p:grpSp>
      <p:grpSp>
        <p:nvGrpSpPr>
          <p:cNvPr id="51" name="群組 50" hidden="1"/>
          <p:cNvGrpSpPr/>
          <p:nvPr/>
        </p:nvGrpSpPr>
        <p:grpSpPr>
          <a:xfrm>
            <a:off x="1844622" y="5194281"/>
            <a:ext cx="6714755" cy="1323975"/>
            <a:chOff x="2335873" y="4894999"/>
            <a:chExt cx="6714755" cy="1323975"/>
          </a:xfrm>
        </p:grpSpPr>
        <p:sp>
          <p:nvSpPr>
            <p:cNvPr id="48" name="平行四邊形 47"/>
            <p:cNvSpPr/>
            <p:nvPr/>
          </p:nvSpPr>
          <p:spPr>
            <a:xfrm>
              <a:off x="2335873" y="5058396"/>
              <a:ext cx="2898042"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USB 3.0</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連接埠</a:t>
              </a:r>
            </a:p>
          </p:txBody>
        </p:sp>
        <p:pic>
          <p:nvPicPr>
            <p:cNvPr id="50" name="圖片 4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297778" y="4894999"/>
              <a:ext cx="3752850" cy="1323975"/>
            </a:xfrm>
            <a:prstGeom prst="rect">
              <a:avLst/>
            </a:prstGeom>
          </p:spPr>
        </p:pic>
      </p:grpSp>
      <p:grpSp>
        <p:nvGrpSpPr>
          <p:cNvPr id="53" name="群組 52"/>
          <p:cNvGrpSpPr/>
          <p:nvPr/>
        </p:nvGrpSpPr>
        <p:grpSpPr>
          <a:xfrm>
            <a:off x="2373885" y="3949821"/>
            <a:ext cx="4337482" cy="1381438"/>
            <a:chOff x="2373885" y="3949821"/>
            <a:chExt cx="4337482" cy="1381438"/>
          </a:xfrm>
        </p:grpSpPr>
        <p:sp>
          <p:nvSpPr>
            <p:cNvPr id="47" name="平行四邊形 46"/>
            <p:cNvSpPr/>
            <p:nvPr/>
          </p:nvSpPr>
          <p:spPr>
            <a:xfrm>
              <a:off x="2373885" y="4536816"/>
              <a:ext cx="2898042"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USB 3.1</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連接埠</a:t>
              </a:r>
            </a:p>
          </p:txBody>
        </p:sp>
        <p:graphicFrame>
          <p:nvGraphicFramePr>
            <p:cNvPr id="52" name="物件 51"/>
            <p:cNvGraphicFramePr>
              <a:graphicFrameLocks noChangeAspect="1"/>
            </p:cNvGraphicFramePr>
            <p:nvPr>
              <p:extLst>
                <p:ext uri="{D42A27DB-BD31-4B8C-83A1-F6EECF244321}">
                  <p14:modId xmlns:p14="http://schemas.microsoft.com/office/powerpoint/2010/main" val="4236111995"/>
                </p:ext>
              </p:extLst>
            </p:nvPr>
          </p:nvGraphicFramePr>
          <p:xfrm>
            <a:off x="5400765" y="3949821"/>
            <a:ext cx="1310602" cy="1381438"/>
          </p:xfrm>
          <a:graphic>
            <a:graphicData uri="http://schemas.openxmlformats.org/presentationml/2006/ole">
              <mc:AlternateContent xmlns:mc="http://schemas.openxmlformats.org/markup-compatibility/2006">
                <mc:Choice xmlns:v="urn:schemas-microsoft-com:vml" Requires="v">
                  <p:oleObj spid="_x0000_s1356" name="Image" r:id="rId9" imgW="176760" imgH="185760" progId="Photoshop.Image.18">
                    <p:embed/>
                  </p:oleObj>
                </mc:Choice>
                <mc:Fallback>
                  <p:oleObj name="Image" r:id="rId9" imgW="176760" imgH="185760" progId="Photoshop.Image.18">
                    <p:embed/>
                    <p:pic>
                      <p:nvPicPr>
                        <p:cNvPr id="0" name=""/>
                        <p:cNvPicPr/>
                        <p:nvPr/>
                      </p:nvPicPr>
                      <p:blipFill>
                        <a:blip r:embed="rId10"/>
                        <a:stretch>
                          <a:fillRect/>
                        </a:stretch>
                      </p:blipFill>
                      <p:spPr>
                        <a:xfrm>
                          <a:off x="5400765" y="3949821"/>
                          <a:ext cx="1310602" cy="1381438"/>
                        </a:xfrm>
                        <a:prstGeom prst="rect">
                          <a:avLst/>
                        </a:prstGeom>
                      </p:spPr>
                    </p:pic>
                  </p:oleObj>
                </mc:Fallback>
              </mc:AlternateContent>
            </a:graphicData>
          </a:graphic>
        </p:graphicFrame>
      </p:grpSp>
      <p:grpSp>
        <p:nvGrpSpPr>
          <p:cNvPr id="56" name="群組 55"/>
          <p:cNvGrpSpPr/>
          <p:nvPr/>
        </p:nvGrpSpPr>
        <p:grpSpPr>
          <a:xfrm>
            <a:off x="2981696" y="4536816"/>
            <a:ext cx="3556698" cy="1028700"/>
            <a:chOff x="2981696" y="4536816"/>
            <a:chExt cx="3556698" cy="1028700"/>
          </a:xfrm>
        </p:grpSpPr>
        <p:sp>
          <p:nvSpPr>
            <p:cNvPr id="54" name="平行四邊形 53"/>
            <p:cNvSpPr/>
            <p:nvPr/>
          </p:nvSpPr>
          <p:spPr>
            <a:xfrm>
              <a:off x="2981696" y="4829111"/>
              <a:ext cx="216139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網路連接埠</a:t>
              </a:r>
            </a:p>
          </p:txBody>
        </p:sp>
        <p:graphicFrame>
          <p:nvGraphicFramePr>
            <p:cNvPr id="55" name="物件 54"/>
            <p:cNvGraphicFramePr>
              <a:graphicFrameLocks noChangeAspect="1"/>
            </p:cNvGraphicFramePr>
            <p:nvPr>
              <p:extLst>
                <p:ext uri="{D42A27DB-BD31-4B8C-83A1-F6EECF244321}">
                  <p14:modId xmlns:p14="http://schemas.microsoft.com/office/powerpoint/2010/main" val="160990641"/>
                </p:ext>
              </p:extLst>
            </p:nvPr>
          </p:nvGraphicFramePr>
          <p:xfrm>
            <a:off x="5230294" y="4536816"/>
            <a:ext cx="1308100" cy="1028700"/>
          </p:xfrm>
          <a:graphic>
            <a:graphicData uri="http://schemas.openxmlformats.org/presentationml/2006/ole">
              <mc:AlternateContent xmlns:mc="http://schemas.openxmlformats.org/markup-compatibility/2006">
                <mc:Choice xmlns:v="urn:schemas-microsoft-com:vml" Requires="v">
                  <p:oleObj spid="_x0000_s1357" name="Image" r:id="rId11" imgW="1307880" imgH="1028520" progId="Photoshop.Image.18">
                    <p:embed/>
                  </p:oleObj>
                </mc:Choice>
                <mc:Fallback>
                  <p:oleObj name="Image" r:id="rId11" imgW="1307880" imgH="1028520" progId="Photoshop.Image.18">
                    <p:embed/>
                    <p:pic>
                      <p:nvPicPr>
                        <p:cNvPr id="0" name=""/>
                        <p:cNvPicPr/>
                        <p:nvPr/>
                      </p:nvPicPr>
                      <p:blipFill>
                        <a:blip r:embed="rId12"/>
                        <a:stretch>
                          <a:fillRect/>
                        </a:stretch>
                      </p:blipFill>
                      <p:spPr>
                        <a:xfrm>
                          <a:off x="5230294" y="4536816"/>
                          <a:ext cx="1308100" cy="1028700"/>
                        </a:xfrm>
                        <a:prstGeom prst="rect">
                          <a:avLst/>
                        </a:prstGeom>
                      </p:spPr>
                    </p:pic>
                  </p:oleObj>
                </mc:Fallback>
              </mc:AlternateContent>
            </a:graphicData>
          </a:graphic>
        </p:graphicFrame>
      </p:grpSp>
      <p:sp>
        <p:nvSpPr>
          <p:cNvPr id="57" name="平行四邊形 56"/>
          <p:cNvSpPr/>
          <p:nvPr/>
        </p:nvSpPr>
        <p:spPr>
          <a:xfrm>
            <a:off x="3067529" y="5368708"/>
            <a:ext cx="4122979"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7.1</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聲道音訊輸出入埠</a:t>
            </a:r>
          </a:p>
        </p:txBody>
      </p:sp>
      <p:grpSp>
        <p:nvGrpSpPr>
          <p:cNvPr id="60" name="群組 59"/>
          <p:cNvGrpSpPr/>
          <p:nvPr/>
        </p:nvGrpSpPr>
        <p:grpSpPr>
          <a:xfrm>
            <a:off x="2116318" y="4973922"/>
            <a:ext cx="7027682" cy="1543230"/>
            <a:chOff x="2116318" y="4973922"/>
            <a:chExt cx="7027682" cy="1543230"/>
          </a:xfrm>
        </p:grpSpPr>
        <p:sp>
          <p:nvSpPr>
            <p:cNvPr id="58" name="平行四邊形 57"/>
            <p:cNvSpPr/>
            <p:nvPr/>
          </p:nvSpPr>
          <p:spPr>
            <a:xfrm>
              <a:off x="2116318" y="6049152"/>
              <a:ext cx="7027682"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3</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個</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DisplayPort</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連接埠與</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1</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個</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HDMI</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連接埠</a:t>
              </a:r>
            </a:p>
          </p:txBody>
        </p:sp>
        <p:pic>
          <p:nvPicPr>
            <p:cNvPr id="59" name="圖片 58"/>
            <p:cNvPicPr/>
            <p:nvPr/>
          </p:nvPicPr>
          <p:blipFill rotWithShape="1">
            <a:blip r:embed="rId13" cstate="screen">
              <a:extLst>
                <a:ext uri="{28A0092B-C50C-407E-A947-70E740481C1C}">
                  <a14:useLocalDpi xmlns:a14="http://schemas.microsoft.com/office/drawing/2010/main"/>
                </a:ext>
              </a:extLst>
            </a:blip>
            <a:srcRect/>
            <a:stretch/>
          </p:blipFill>
          <p:spPr bwMode="auto">
            <a:xfrm>
              <a:off x="2668387" y="4973922"/>
              <a:ext cx="6158830" cy="634200"/>
            </a:xfrm>
            <a:prstGeom prst="rect">
              <a:avLst/>
            </a:prstGeom>
            <a:ln>
              <a:noFill/>
            </a:ln>
            <a:extLst>
              <a:ext uri="{53640926-AAD7-44D8-BBD7-CCE9431645EC}">
                <a14:shadowObscured xmlns:a14="http://schemas.microsoft.com/office/drawing/2010/main"/>
              </a:ext>
            </a:extLst>
          </p:spPr>
        </p:pic>
      </p:grpSp>
      <p:grpSp>
        <p:nvGrpSpPr>
          <p:cNvPr id="66" name="群組 65"/>
          <p:cNvGrpSpPr/>
          <p:nvPr/>
        </p:nvGrpSpPr>
        <p:grpSpPr>
          <a:xfrm>
            <a:off x="3393152" y="4915003"/>
            <a:ext cx="4518466" cy="1575606"/>
            <a:chOff x="3393152" y="4915003"/>
            <a:chExt cx="4518466" cy="1575606"/>
          </a:xfrm>
        </p:grpSpPr>
        <p:sp>
          <p:nvSpPr>
            <p:cNvPr id="61" name="平行四邊形 60"/>
            <p:cNvSpPr/>
            <p:nvPr/>
          </p:nvSpPr>
          <p:spPr>
            <a:xfrm>
              <a:off x="3393152" y="6022609"/>
              <a:ext cx="2354650"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DVI-I</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連接埠</a:t>
              </a:r>
            </a:p>
          </p:txBody>
        </p:sp>
        <p:pic>
          <p:nvPicPr>
            <p:cNvPr id="65" name="圖片 6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98509" y="4915003"/>
              <a:ext cx="3013109" cy="1002471"/>
            </a:xfrm>
            <a:prstGeom prst="rect">
              <a:avLst/>
            </a:prstGeom>
          </p:spPr>
        </p:pic>
      </p:grpSp>
      <p:grpSp>
        <p:nvGrpSpPr>
          <p:cNvPr id="70" name="群組 69"/>
          <p:cNvGrpSpPr/>
          <p:nvPr/>
        </p:nvGrpSpPr>
        <p:grpSpPr>
          <a:xfrm>
            <a:off x="1989865" y="3051625"/>
            <a:ext cx="4569660" cy="2687685"/>
            <a:chOff x="1989865" y="3051625"/>
            <a:chExt cx="4569660" cy="2687685"/>
          </a:xfrm>
        </p:grpSpPr>
        <p:pic>
          <p:nvPicPr>
            <p:cNvPr id="68" name="圖片 67"/>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140175" y="3051625"/>
              <a:ext cx="2419350" cy="2114550"/>
            </a:xfrm>
            <a:prstGeom prst="rect">
              <a:avLst/>
            </a:prstGeom>
          </p:spPr>
        </p:pic>
        <p:sp>
          <p:nvSpPr>
            <p:cNvPr id="69" name="平行四邊形 68"/>
            <p:cNvSpPr/>
            <p:nvPr/>
          </p:nvSpPr>
          <p:spPr>
            <a:xfrm>
              <a:off x="1989865" y="5271310"/>
              <a:ext cx="2923269"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USB 3.0</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連接埠</a:t>
              </a:r>
            </a:p>
          </p:txBody>
        </p:sp>
      </p:grpSp>
      <p:sp>
        <p:nvSpPr>
          <p:cNvPr id="62" name="矩形 61">
            <a:hlinkClick r:id="rId16"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63" name="矩形 62">
            <a:hlinkClick r:id="rId17"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64" name="矩形 63">
            <a:hlinkClick r:id="rId18"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67" name="矩形 66">
            <a:hlinkClick r:id="rId19"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71" name="矩形 70">
            <a:hlinkClick r:id="rId20"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72" name="矩形 71">
            <a:hlinkClick r:id="rId21"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76547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41"/>
                                        </p:tgtEl>
                                      </p:cBhvr>
                                    </p:animEffect>
                                    <p:set>
                                      <p:cBhvr>
                                        <p:cTn id="12" dur="1" fill="hold">
                                          <p:stCondLst>
                                            <p:cond delay="249"/>
                                          </p:stCondLst>
                                        </p:cTn>
                                        <p:tgtEl>
                                          <p:spTgt spid="4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50"/>
                                        <p:tgtEl>
                                          <p:spTgt spid="10"/>
                                        </p:tgtEl>
                                      </p:cBhvr>
                                    </p:animEffect>
                                    <p:set>
                                      <p:cBhvr>
                                        <p:cTn id="20" dur="1" fill="hold">
                                          <p:stCondLst>
                                            <p:cond delay="249"/>
                                          </p:stCondLst>
                                        </p:cTn>
                                        <p:tgtEl>
                                          <p:spTgt spid="1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50"/>
                                        <p:tgtEl>
                                          <p:spTgt spid="6"/>
                                        </p:tgtEl>
                                      </p:cBhvr>
                                    </p:animEffect>
                                    <p:set>
                                      <p:cBhvr>
                                        <p:cTn id="28" dur="1" fill="hold">
                                          <p:stCondLst>
                                            <p:cond delay="249"/>
                                          </p:stCondLst>
                                        </p:cTn>
                                        <p:tgtEl>
                                          <p:spTgt spid="6"/>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250"/>
                                        <p:tgtEl>
                                          <p:spTgt spid="46"/>
                                        </p:tgtEl>
                                      </p:cBhvr>
                                    </p:animEffect>
                                    <p:set>
                                      <p:cBhvr>
                                        <p:cTn id="36" dur="1" fill="hold">
                                          <p:stCondLst>
                                            <p:cond delay="249"/>
                                          </p:stCondLst>
                                        </p:cTn>
                                        <p:tgtEl>
                                          <p:spTgt spid="46"/>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50"/>
                                        <p:tgtEl>
                                          <p:spTgt spid="53"/>
                                        </p:tgtEl>
                                      </p:cBhvr>
                                    </p:animEffect>
                                    <p:set>
                                      <p:cBhvr>
                                        <p:cTn id="44" dur="1" fill="hold">
                                          <p:stCondLst>
                                            <p:cond delay="249"/>
                                          </p:stCondLst>
                                        </p:cTn>
                                        <p:tgtEl>
                                          <p:spTgt spid="5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25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250"/>
                                        <p:tgtEl>
                                          <p:spTgt spid="70"/>
                                        </p:tgtEl>
                                      </p:cBhvr>
                                    </p:animEffect>
                                    <p:set>
                                      <p:cBhvr>
                                        <p:cTn id="52" dur="1" fill="hold">
                                          <p:stCondLst>
                                            <p:cond delay="249"/>
                                          </p:stCondLst>
                                        </p:cTn>
                                        <p:tgtEl>
                                          <p:spTgt spid="70"/>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250"/>
                                        <p:tgtEl>
                                          <p:spTgt spid="51"/>
                                        </p:tgtEl>
                                      </p:cBhvr>
                                    </p:animEffect>
                                    <p:set>
                                      <p:cBhvr>
                                        <p:cTn id="60" dur="1" fill="hold">
                                          <p:stCondLst>
                                            <p:cond delay="249"/>
                                          </p:stCondLst>
                                        </p:cTn>
                                        <p:tgtEl>
                                          <p:spTgt spid="51"/>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250"/>
                                        <p:tgtEl>
                                          <p:spTgt spid="5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250"/>
                                        <p:tgtEl>
                                          <p:spTgt spid="5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250"/>
                                        <p:tgtEl>
                                          <p:spTgt spid="57"/>
                                        </p:tgtEl>
                                      </p:cBhvr>
                                    </p:animEffect>
                                    <p:set>
                                      <p:cBhvr>
                                        <p:cTn id="76" dur="1" fill="hold">
                                          <p:stCondLst>
                                            <p:cond delay="249"/>
                                          </p:stCondLst>
                                        </p:cTn>
                                        <p:tgtEl>
                                          <p:spTgt spid="57"/>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250"/>
                                        <p:tgtEl>
                                          <p:spTgt spid="6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250"/>
                                        <p:tgtEl>
                                          <p:spTgt spid="60"/>
                                        </p:tgtEl>
                                      </p:cBhvr>
                                    </p:animEffect>
                                    <p:set>
                                      <p:cBhvr>
                                        <p:cTn id="84" dur="1" fill="hold">
                                          <p:stCondLst>
                                            <p:cond delay="249"/>
                                          </p:stCondLst>
                                        </p:cTn>
                                        <p:tgtEl>
                                          <p:spTgt spid="60"/>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250"/>
                                        <p:tgtEl>
                                          <p:spTgt spid="6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250"/>
                                        <p:tgtEl>
                                          <p:spTgt spid="66"/>
                                        </p:tgtEl>
                                      </p:cBhvr>
                                    </p:animEffect>
                                    <p:set>
                                      <p:cBhvr>
                                        <p:cTn id="92" dur="1" fill="hold">
                                          <p:stCondLst>
                                            <p:cond delay="24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57" grpId="0" animBg="1"/>
      <p:bldP spid="57" grpId="1"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作業系統的類型</a:t>
            </a:r>
          </a:p>
        </p:txBody>
      </p:sp>
      <p:sp>
        <p:nvSpPr>
          <p:cNvPr id="4" name="內容版面配置區 3"/>
          <p:cNvSpPr>
            <a:spLocks noGrp="1"/>
          </p:cNvSpPr>
          <p:nvPr>
            <p:ph idx="1"/>
          </p:nvPr>
        </p:nvSpPr>
        <p:spPr>
          <a:xfrm>
            <a:off x="1640541" y="1443940"/>
            <a:ext cx="7234519" cy="5131671"/>
          </a:xfrm>
        </p:spPr>
        <p:txBody>
          <a:bodyPr>
            <a:normAutofit/>
          </a:bodyPr>
          <a:lstStyle/>
          <a:p>
            <a:pPr marL="457200" indent="-457200">
              <a:buFont typeface="Wingdings" panose="05000000000000000000" pitchFamily="2" charset="2"/>
              <a:buChar char="n"/>
            </a:pPr>
            <a:r>
              <a:rPr lang="zh-TW" altLang="en-US" dirty="0"/>
              <a:t>單人單工作業系統</a:t>
            </a:r>
            <a:endParaRPr lang="en-US" altLang="zh-TW" dirty="0"/>
          </a:p>
          <a:p>
            <a:pPr marL="914400" lvl="1" indent="-457200">
              <a:buFont typeface="Arial" panose="020B0604020202020204" pitchFamily="34" charset="0"/>
              <a:buChar char="•"/>
            </a:pPr>
            <a:r>
              <a:rPr lang="en-US" altLang="zh-TW" dirty="0"/>
              <a:t>MS-DOS</a:t>
            </a:r>
          </a:p>
          <a:p>
            <a:pPr marL="457200" indent="-457200">
              <a:buFont typeface="Wingdings" panose="05000000000000000000" pitchFamily="2" charset="2"/>
              <a:buChar char="n"/>
            </a:pPr>
            <a:r>
              <a:rPr lang="zh-TW" altLang="en-US" dirty="0"/>
              <a:t>單人多工作業系統</a:t>
            </a:r>
            <a:endParaRPr lang="en-US" altLang="zh-TW" dirty="0"/>
          </a:p>
          <a:p>
            <a:pPr marL="914400" lvl="1" indent="-457200">
              <a:buFont typeface="Arial" panose="020B0604020202020204" pitchFamily="34" charset="0"/>
              <a:buChar char="•"/>
            </a:pPr>
            <a:r>
              <a:rPr lang="en-US" altLang="zh-TW" dirty="0"/>
              <a:t>Windows XP / 7 / 8.1</a:t>
            </a:r>
          </a:p>
          <a:p>
            <a:pPr marL="457200" indent="-457200">
              <a:buFont typeface="Wingdings" panose="05000000000000000000" pitchFamily="2" charset="2"/>
              <a:buChar char="n"/>
            </a:pPr>
            <a:r>
              <a:rPr lang="zh-TW" altLang="en-US" dirty="0"/>
              <a:t>多人多工作業系統</a:t>
            </a:r>
            <a:endParaRPr lang="en-US" altLang="zh-TW" dirty="0"/>
          </a:p>
          <a:p>
            <a:pPr marL="914400" lvl="1" indent="-457200">
              <a:buFont typeface="Arial" panose="020B0604020202020204" pitchFamily="34" charset="0"/>
              <a:buChar char="•"/>
            </a:pPr>
            <a:r>
              <a:rPr lang="en-US" altLang="zh-TW" dirty="0"/>
              <a:t>UNIX</a:t>
            </a:r>
            <a:r>
              <a:rPr lang="zh-TW" altLang="en-US" dirty="0"/>
              <a:t>、</a:t>
            </a:r>
            <a:r>
              <a:rPr lang="en-US" altLang="zh-TW" dirty="0"/>
              <a:t>Linux</a:t>
            </a:r>
            <a:r>
              <a:rPr lang="zh-TW" altLang="en-US" dirty="0"/>
              <a:t>、</a:t>
            </a:r>
            <a:r>
              <a:rPr lang="en-US" altLang="zh-TW" dirty="0"/>
              <a:t>Windows Server</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2-3</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05597544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120</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伺服器常使用的</a:t>
            </a:r>
            <a:r>
              <a:rPr lang="en-US" altLang="zh-TW" sz="2800" dirty="0"/>
              <a:t>UNIX</a:t>
            </a:r>
            <a:r>
              <a:rPr lang="zh-TW" altLang="en-US" sz="2800" dirty="0"/>
              <a:t>作業系統屬於下列何種類型？</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單人單工</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單人多工</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多人單工</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多人多工</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42691780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常見的作業系統</a:t>
            </a:r>
          </a:p>
        </p:txBody>
      </p:sp>
      <p:graphicFrame>
        <p:nvGraphicFramePr>
          <p:cNvPr id="8" name="內容版面配置區 7"/>
          <p:cNvGraphicFramePr>
            <a:graphicFrameLocks noGrp="1"/>
          </p:cNvGraphicFramePr>
          <p:nvPr>
            <p:ph idx="1"/>
            <p:extLst>
              <p:ext uri="{D42A27DB-BD31-4B8C-83A1-F6EECF244321}">
                <p14:modId xmlns:p14="http://schemas.microsoft.com/office/powerpoint/2010/main" val="1512707341"/>
              </p:ext>
            </p:extLst>
          </p:nvPr>
        </p:nvGraphicFramePr>
        <p:xfrm>
          <a:off x="1509259" y="1392990"/>
          <a:ext cx="7394524" cy="4337350"/>
        </p:xfrm>
        <a:graphic>
          <a:graphicData uri="http://schemas.openxmlformats.org/drawingml/2006/table">
            <a:tbl>
              <a:tblPr firstRow="1" bandRow="1">
                <a:tableStyleId>{5C22544A-7EE6-4342-B048-85BDC9FD1C3A}</a:tableStyleId>
              </a:tblPr>
              <a:tblGrid>
                <a:gridCol w="1848631">
                  <a:extLst>
                    <a:ext uri="{9D8B030D-6E8A-4147-A177-3AD203B41FA5}">
                      <a16:colId xmlns:a16="http://schemas.microsoft.com/office/drawing/2014/main" xmlns="" val="20000"/>
                    </a:ext>
                  </a:extLst>
                </a:gridCol>
                <a:gridCol w="1848631">
                  <a:extLst>
                    <a:ext uri="{9D8B030D-6E8A-4147-A177-3AD203B41FA5}">
                      <a16:colId xmlns:a16="http://schemas.microsoft.com/office/drawing/2014/main" xmlns="" val="20001"/>
                    </a:ext>
                  </a:extLst>
                </a:gridCol>
                <a:gridCol w="1848631">
                  <a:extLst>
                    <a:ext uri="{9D8B030D-6E8A-4147-A177-3AD203B41FA5}">
                      <a16:colId xmlns:a16="http://schemas.microsoft.com/office/drawing/2014/main" xmlns="" val="20002"/>
                    </a:ext>
                  </a:extLst>
                </a:gridCol>
                <a:gridCol w="1848631">
                  <a:extLst>
                    <a:ext uri="{9D8B030D-6E8A-4147-A177-3AD203B41FA5}">
                      <a16:colId xmlns:a16="http://schemas.microsoft.com/office/drawing/2014/main" xmlns="" val="20003"/>
                    </a:ext>
                  </a:extLst>
                </a:gridCol>
              </a:tblGrid>
              <a:tr h="751355">
                <a:tc rowSpan="2">
                  <a:txBody>
                    <a:bodyPr/>
                    <a:lstStyle/>
                    <a:p>
                      <a:pPr algn="ctr"/>
                      <a:r>
                        <a:rPr lang="zh-TW" altLang="en-US" sz="2800" baseline="0" dirty="0">
                          <a:latin typeface="Arial" panose="020B0604020202020204" pitchFamily="34" charset="0"/>
                          <a:ea typeface="微軟正黑體" panose="020B0604030504040204" pitchFamily="34" charset="-120"/>
                        </a:rPr>
                        <a:t>開發廠商</a:t>
                      </a:r>
                    </a:p>
                  </a:txBody>
                  <a:tcPr anchor="ctr"/>
                </a:tc>
                <a:tc gridSpan="3">
                  <a:txBody>
                    <a:bodyPr/>
                    <a:lstStyle/>
                    <a:p>
                      <a:pPr algn="ctr"/>
                      <a:r>
                        <a:rPr lang="zh-TW" altLang="en-US" sz="2800" baseline="0" dirty="0">
                          <a:latin typeface="Arial" panose="020B0604020202020204" pitchFamily="34" charset="0"/>
                          <a:ea typeface="微軟正黑體" panose="020B0604030504040204" pitchFamily="34" charset="-120"/>
                        </a:rPr>
                        <a:t>平台作業系統</a:t>
                      </a:r>
                    </a:p>
                  </a:txBody>
                  <a:tcPr anchor="ct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xmlns="" val="10000"/>
                  </a:ext>
                </a:extLst>
              </a:tr>
              <a:tr h="751355">
                <a:tc vMerge="1">
                  <a:txBody>
                    <a:bodyPr/>
                    <a:lstStyle/>
                    <a:p>
                      <a:endParaRPr lang="zh-TW" altLang="en-US" dirty="0"/>
                    </a:p>
                  </a:txBody>
                  <a:tcPr/>
                </a:tc>
                <a:tc>
                  <a:txBody>
                    <a:bodyPr/>
                    <a:lstStyle/>
                    <a:p>
                      <a:pPr algn="ctr"/>
                      <a:r>
                        <a:rPr lang="en-US" altLang="zh-TW" sz="2800" b="1" baseline="0" dirty="0">
                          <a:solidFill>
                            <a:srgbClr val="0070C0"/>
                          </a:solidFill>
                          <a:latin typeface="Arial" panose="020B0604020202020204" pitchFamily="34" charset="0"/>
                          <a:ea typeface="微軟正黑體" panose="020B0604030504040204" pitchFamily="34" charset="-120"/>
                        </a:rPr>
                        <a:t>PC</a:t>
                      </a:r>
                      <a:endParaRPr lang="zh-TW" altLang="en-US" sz="2800" b="1" baseline="0" dirty="0">
                        <a:solidFill>
                          <a:srgbClr val="0070C0"/>
                        </a:solidFill>
                        <a:latin typeface="Arial" panose="020B0604020202020204" pitchFamily="34" charset="0"/>
                        <a:ea typeface="微軟正黑體" panose="020B0604030504040204" pitchFamily="34" charset="-120"/>
                      </a:endParaRPr>
                    </a:p>
                  </a:txBody>
                  <a:tcPr anchor="ctr"/>
                </a:tc>
                <a:tc>
                  <a:txBody>
                    <a:bodyPr/>
                    <a:lstStyle/>
                    <a:p>
                      <a:pPr algn="ctr"/>
                      <a:r>
                        <a:rPr lang="zh-TW" altLang="en-US" sz="2800" b="1" baseline="0" dirty="0">
                          <a:solidFill>
                            <a:srgbClr val="0070C0"/>
                          </a:solidFill>
                          <a:latin typeface="Arial" panose="020B0604020202020204" pitchFamily="34" charset="0"/>
                          <a:ea typeface="微軟正黑體" panose="020B0604030504040204" pitchFamily="34" charset="-120"/>
                        </a:rPr>
                        <a:t>平板</a:t>
                      </a:r>
                    </a:p>
                  </a:txBody>
                  <a:tcPr anchor="ctr"/>
                </a:tc>
                <a:tc>
                  <a:txBody>
                    <a:bodyPr/>
                    <a:lstStyle/>
                    <a:p>
                      <a:pPr algn="ctr"/>
                      <a:r>
                        <a:rPr lang="zh-TW" altLang="en-US" sz="2800" b="1" baseline="0" dirty="0">
                          <a:solidFill>
                            <a:srgbClr val="0070C0"/>
                          </a:solidFill>
                          <a:latin typeface="Arial" panose="020B0604020202020204" pitchFamily="34" charset="0"/>
                          <a:ea typeface="微軟正黑體" panose="020B0604030504040204" pitchFamily="34" charset="-120"/>
                        </a:rPr>
                        <a:t>手機</a:t>
                      </a:r>
                    </a:p>
                  </a:txBody>
                  <a:tcPr anchor="ctr"/>
                </a:tc>
                <a:extLst>
                  <a:ext uri="{0D108BD9-81ED-4DB2-BD59-A6C34878D82A}">
                    <a16:rowId xmlns:a16="http://schemas.microsoft.com/office/drawing/2014/main" xmlns="" val="10001"/>
                  </a:ext>
                </a:extLst>
              </a:tr>
              <a:tr h="751355">
                <a:tc>
                  <a:txBody>
                    <a:bodyPr/>
                    <a:lstStyle/>
                    <a:p>
                      <a:pPr algn="ctr"/>
                      <a:r>
                        <a:rPr lang="zh-TW" altLang="en-US" sz="2800" baseline="0" dirty="0">
                          <a:solidFill>
                            <a:schemeClr val="tx1">
                              <a:lumMod val="75000"/>
                              <a:lumOff val="25000"/>
                            </a:schemeClr>
                          </a:solidFill>
                          <a:latin typeface="Arial" panose="020B0604020202020204" pitchFamily="34" charset="0"/>
                          <a:ea typeface="微軟正黑體" panose="020B0604030504040204" pitchFamily="34" charset="-120"/>
                        </a:rPr>
                        <a:t>微軟</a:t>
                      </a:r>
                      <a:endParaRPr lang="en-US" altLang="zh-TW" sz="2800" baseline="0" dirty="0">
                        <a:solidFill>
                          <a:schemeClr val="tx1">
                            <a:lumMod val="75000"/>
                            <a:lumOff val="25000"/>
                          </a:schemeClr>
                        </a:solidFill>
                        <a:latin typeface="Arial" panose="020B0604020202020204" pitchFamily="34" charset="0"/>
                        <a:ea typeface="微軟正黑體" panose="020B0604030504040204" pitchFamily="34" charset="-120"/>
                      </a:endParaRPr>
                    </a:p>
                    <a:p>
                      <a:pPr algn="ctr"/>
                      <a:r>
                        <a:rPr lang="en-US" altLang="zh-TW" sz="2800" baseline="0" dirty="0">
                          <a:solidFill>
                            <a:schemeClr val="tx1">
                              <a:lumMod val="75000"/>
                              <a:lumOff val="25000"/>
                            </a:schemeClr>
                          </a:solidFill>
                          <a:latin typeface="Arial" panose="020B0604020202020204" pitchFamily="34" charset="0"/>
                          <a:ea typeface="微軟正黑體" panose="020B0604030504040204" pitchFamily="34" charset="-120"/>
                        </a:rPr>
                        <a:t>Microsoft</a:t>
                      </a:r>
                      <a:endParaRPr lang="zh-TW" altLang="en-US" sz="28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pPr algn="ct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Windows 10</a:t>
                      </a:r>
                      <a:endPar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Windows 10</a:t>
                      </a:r>
                      <a:endPar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Windows 10</a:t>
                      </a:r>
                      <a:endPar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2"/>
                  </a:ext>
                </a:extLst>
              </a:tr>
              <a:tr h="751355">
                <a:tc>
                  <a:txBody>
                    <a:bodyPr/>
                    <a:lstStyle/>
                    <a:p>
                      <a:pPr algn="ctr"/>
                      <a:r>
                        <a:rPr lang="zh-TW" altLang="en-US" sz="2800" baseline="0" dirty="0">
                          <a:solidFill>
                            <a:schemeClr val="tx1">
                              <a:lumMod val="75000"/>
                              <a:lumOff val="25000"/>
                            </a:schemeClr>
                          </a:solidFill>
                          <a:latin typeface="Arial" panose="020B0604020202020204" pitchFamily="34" charset="0"/>
                          <a:ea typeface="微軟正黑體" panose="020B0604030504040204" pitchFamily="34" charset="-120"/>
                        </a:rPr>
                        <a:t>蘋果</a:t>
                      </a:r>
                      <a:endParaRPr lang="en-US" altLang="zh-TW" sz="2800" baseline="0" dirty="0">
                        <a:solidFill>
                          <a:schemeClr val="tx1">
                            <a:lumMod val="75000"/>
                            <a:lumOff val="25000"/>
                          </a:schemeClr>
                        </a:solidFill>
                        <a:latin typeface="Arial" panose="020B0604020202020204" pitchFamily="34" charset="0"/>
                        <a:ea typeface="微軟正黑體" panose="020B0604030504040204" pitchFamily="34" charset="-120"/>
                      </a:endParaRPr>
                    </a:p>
                    <a:p>
                      <a:pPr algn="ctr"/>
                      <a:r>
                        <a:rPr lang="en-US" altLang="zh-TW" sz="2800" baseline="0" dirty="0">
                          <a:solidFill>
                            <a:schemeClr val="tx1">
                              <a:lumMod val="75000"/>
                              <a:lumOff val="25000"/>
                            </a:schemeClr>
                          </a:solidFill>
                          <a:latin typeface="Arial" panose="020B0604020202020204" pitchFamily="34" charset="0"/>
                          <a:ea typeface="微軟正黑體" panose="020B0604030504040204" pitchFamily="34" charset="-120"/>
                        </a:rPr>
                        <a:t>Apple</a:t>
                      </a:r>
                      <a:endParaRPr lang="zh-TW" altLang="en-US" sz="28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pPr algn="ct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Mac OS X</a:t>
                      </a:r>
                      <a:endPar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pPr algn="ct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iOS</a:t>
                      </a:r>
                      <a:endPar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pPr algn="ct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iOS</a:t>
                      </a:r>
                      <a:endPar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3"/>
                  </a:ext>
                </a:extLst>
              </a:tr>
              <a:tr h="751355">
                <a:tc>
                  <a:txBody>
                    <a:bodyPr/>
                    <a:lstStyle/>
                    <a:p>
                      <a:pPr algn="ctr"/>
                      <a:r>
                        <a:rPr lang="zh-TW" altLang="en-US" sz="2800" baseline="0" dirty="0">
                          <a:solidFill>
                            <a:schemeClr val="tx1">
                              <a:lumMod val="75000"/>
                              <a:lumOff val="25000"/>
                            </a:schemeClr>
                          </a:solidFill>
                          <a:latin typeface="Arial" panose="020B0604020202020204" pitchFamily="34" charset="0"/>
                          <a:ea typeface="微軟正黑體" panose="020B0604030504040204" pitchFamily="34" charset="-120"/>
                        </a:rPr>
                        <a:t>谷歌</a:t>
                      </a:r>
                      <a:endParaRPr lang="en-US" altLang="zh-TW" sz="2800" baseline="0" dirty="0">
                        <a:solidFill>
                          <a:schemeClr val="tx1">
                            <a:lumMod val="75000"/>
                            <a:lumOff val="25000"/>
                          </a:schemeClr>
                        </a:solidFill>
                        <a:latin typeface="Arial" panose="020B0604020202020204" pitchFamily="34" charset="0"/>
                        <a:ea typeface="微軟正黑體" panose="020B0604030504040204" pitchFamily="34" charset="-120"/>
                      </a:endParaRPr>
                    </a:p>
                    <a:p>
                      <a:pPr algn="ctr"/>
                      <a:r>
                        <a:rPr lang="en-US" altLang="zh-TW" sz="2800" baseline="0" dirty="0">
                          <a:solidFill>
                            <a:schemeClr val="tx1">
                              <a:lumMod val="75000"/>
                              <a:lumOff val="25000"/>
                            </a:schemeClr>
                          </a:solidFill>
                          <a:latin typeface="Arial" panose="020B0604020202020204" pitchFamily="34" charset="0"/>
                          <a:ea typeface="微軟正黑體" panose="020B0604030504040204" pitchFamily="34" charset="-120"/>
                        </a:rPr>
                        <a:t>Google</a:t>
                      </a:r>
                      <a:endParaRPr lang="zh-TW" altLang="en-US" sz="28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pPr algn="ctr"/>
                      <a:r>
                        <a:rPr lang="en-US" altLang="zh-TW" sz="2400" dirty="0">
                          <a:solidFill>
                            <a:schemeClr val="tx1">
                              <a:lumMod val="75000"/>
                              <a:lumOff val="25000"/>
                            </a:schemeClr>
                          </a:solidFill>
                        </a:rPr>
                        <a:t>Chrome OS</a:t>
                      </a:r>
                      <a:endPar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pPr algn="ct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Android</a:t>
                      </a:r>
                      <a:endPar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pPr algn="ct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Android</a:t>
                      </a:r>
                      <a:endPar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4"/>
                  </a:ext>
                </a:extLst>
              </a:tr>
            </a:tbl>
          </a:graphicData>
        </a:graphic>
      </p:graphicFrame>
      <p:sp>
        <p:nvSpPr>
          <p:cNvPr id="13" name="投影片編號版面配置區 12"/>
          <p:cNvSpPr>
            <a:spLocks noGrp="1"/>
          </p:cNvSpPr>
          <p:nvPr>
            <p:ph type="sldNum" sz="quarter" idx="12"/>
          </p:nvPr>
        </p:nvSpPr>
        <p:spPr/>
        <p:txBody>
          <a:bodyPr/>
          <a:lstStyle/>
          <a:p>
            <a:fld id="{C45D8186-99EE-4364-AA57-C9F4FAA33639}" type="slidenum">
              <a:rPr lang="zh-TW" altLang="en-US" smtClean="0"/>
              <a:t>121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2-3</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08386085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122</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下列哪一種作業系統，因為原始程式碼完全公開可免費使用、系統穩定性高且對電腦硬體需求較低，因此經常用於架設伺服器與網站？</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79861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Linux</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351652"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mac OS X</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210588"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MS-DOS</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439818"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Windows 7</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5173733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123</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阿酷買了最新的</a:t>
            </a:r>
            <a:r>
              <a:rPr lang="en-US" altLang="zh-TW" sz="2800" dirty="0"/>
              <a:t>iPhone</a:t>
            </a:r>
            <a:r>
              <a:rPr lang="zh-TW" altLang="en-US" sz="2800" dirty="0"/>
              <a:t>手機，請問該手機最可能配備哪種作業系統？</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58248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Windows 10</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612668" cy="400110"/>
            </a:xfrm>
            <a:prstGeom prst="rect">
              <a:avLst/>
            </a:prstGeom>
            <a:noFill/>
          </p:spPr>
          <p:txBody>
            <a:bodyPr wrap="none" rtlCol="0">
              <a:spAutoFit/>
            </a:bodyPr>
            <a:lstStyle/>
            <a:p>
              <a:r>
                <a:rPr lang="en-US" altLang="zh-TW" sz="2000" dirty="0" err="1">
                  <a:solidFill>
                    <a:prstClr val="white"/>
                  </a:solidFill>
                  <a:latin typeface="Arial" panose="020B0604020202020204" pitchFamily="34" charset="0"/>
                  <a:ea typeface="微軟正黑體" panose="020B0604030504040204" pitchFamily="34" charset="-120"/>
                </a:rPr>
                <a:t>iOS</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06952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Android</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537600"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Chrome OS</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198005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2-4 </a:t>
            </a:r>
            <a:r>
              <a:rPr lang="zh-TW" altLang="en-US" dirty="0"/>
              <a:t>作業系統操作實例</a:t>
            </a:r>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124</a:t>
            </a:fld>
            <a:endParaRPr lang="zh-TW" altLang="en-US"/>
          </a:p>
        </p:txBody>
      </p:sp>
      <p:sp>
        <p:nvSpPr>
          <p:cNvPr id="9" name="頁尾版面配置區 8"/>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5" name="矩形 14">
            <a:hlinkClick r:id="" action="ppaction://noaction" highlightClick="1"/>
          </p:cNvPr>
          <p:cNvSpPr/>
          <p:nvPr/>
        </p:nvSpPr>
        <p:spPr>
          <a:xfrm>
            <a:off x="1546413" y="1166966"/>
            <a:ext cx="3519810" cy="93830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使用者登入與關機</a:t>
            </a:r>
          </a:p>
        </p:txBody>
      </p:sp>
      <p:sp>
        <p:nvSpPr>
          <p:cNvPr id="17" name="矩形 16">
            <a:hlinkClick r:id="" action="ppaction://noaction" highlightClick="1"/>
          </p:cNvPr>
          <p:cNvSpPr/>
          <p:nvPr/>
        </p:nvSpPr>
        <p:spPr>
          <a:xfrm>
            <a:off x="1546413" y="2239740"/>
            <a:ext cx="3519810" cy="93830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3. </a:t>
            </a:r>
            <a:r>
              <a:rPr lang="zh-TW" altLang="en-US" sz="2300" dirty="0">
                <a:latin typeface="Arial" panose="020B0604020202020204" pitchFamily="34" charset="0"/>
                <a:ea typeface="微軟正黑體" panose="020B0604030504040204" pitchFamily="34" charset="-120"/>
              </a:rPr>
              <a:t>控制台的相關操作</a:t>
            </a:r>
          </a:p>
        </p:txBody>
      </p:sp>
      <p:sp>
        <p:nvSpPr>
          <p:cNvPr id="25" name="矩形 24">
            <a:hlinkClick r:id="" action="ppaction://noaction" highlightClick="1"/>
          </p:cNvPr>
          <p:cNvSpPr/>
          <p:nvPr/>
        </p:nvSpPr>
        <p:spPr>
          <a:xfrm>
            <a:off x="1546413" y="3312514"/>
            <a:ext cx="3519810" cy="93830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5. </a:t>
            </a:r>
            <a:r>
              <a:rPr lang="zh-TW" altLang="en-US" sz="2300" dirty="0">
                <a:latin typeface="Arial" panose="020B0604020202020204" pitchFamily="34" charset="0"/>
                <a:ea typeface="微軟正黑體" panose="020B0604030504040204" pitchFamily="34" charset="-120"/>
              </a:rPr>
              <a:t>使用檔案總管管理檔案</a:t>
            </a:r>
          </a:p>
        </p:txBody>
      </p:sp>
      <p:sp>
        <p:nvSpPr>
          <p:cNvPr id="28" name="矩形 27">
            <a:hlinkClick r:id="" action="ppaction://noaction" highlightClick="1"/>
          </p:cNvPr>
          <p:cNvSpPr/>
          <p:nvPr/>
        </p:nvSpPr>
        <p:spPr>
          <a:xfrm>
            <a:off x="5352636" y="1166966"/>
            <a:ext cx="3519810" cy="93830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2. </a:t>
            </a:r>
            <a:r>
              <a:rPr lang="zh-TW" altLang="en-US" sz="2300" dirty="0">
                <a:latin typeface="Arial" panose="020B0604020202020204" pitchFamily="34" charset="0"/>
                <a:ea typeface="微軟正黑體" panose="020B0604030504040204" pitchFamily="34" charset="-120"/>
              </a:rPr>
              <a:t>桌面與工作列</a:t>
            </a:r>
          </a:p>
        </p:txBody>
      </p:sp>
      <p:sp>
        <p:nvSpPr>
          <p:cNvPr id="29" name="矩形 28">
            <a:hlinkClick r:id="" action="ppaction://noaction" highlightClick="1"/>
          </p:cNvPr>
          <p:cNvSpPr/>
          <p:nvPr/>
        </p:nvSpPr>
        <p:spPr>
          <a:xfrm>
            <a:off x="5352636" y="2239740"/>
            <a:ext cx="3519810" cy="93830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4. </a:t>
            </a:r>
            <a:r>
              <a:rPr lang="zh-TW" altLang="en-US" sz="2300" dirty="0">
                <a:latin typeface="Arial" panose="020B0604020202020204" pitchFamily="34" charset="0"/>
                <a:ea typeface="微軟正黑體" panose="020B0604030504040204" pitchFamily="34" charset="-120"/>
              </a:rPr>
              <a:t>附屬應用程式</a:t>
            </a:r>
          </a:p>
        </p:txBody>
      </p:sp>
      <p:sp>
        <p:nvSpPr>
          <p:cNvPr id="3" name="矩形 2"/>
          <p:cNvSpPr/>
          <p:nvPr/>
        </p:nvSpPr>
        <p:spPr>
          <a:xfrm>
            <a:off x="3186440" y="5130008"/>
            <a:ext cx="4801314" cy="1015663"/>
          </a:xfrm>
          <a:prstGeom prst="rect">
            <a:avLst/>
          </a:prstGeom>
          <a:noFill/>
        </p:spPr>
        <p:txBody>
          <a:bodyPr wrap="none" lIns="91440" tIns="45720" rIns="91440" bIns="45720">
            <a:spAutoFit/>
          </a:bodyPr>
          <a:lstStyle/>
          <a:p>
            <a:pPr algn="ctr"/>
            <a:r>
              <a:rPr lang="zh-TW" altLang="en-US" sz="6000" b="1" dirty="0">
                <a:ln w="9525">
                  <a:solidFill>
                    <a:schemeClr val="bg1"/>
                  </a:solidFill>
                  <a:prstDash val="solid"/>
                </a:ln>
                <a:solidFill>
                  <a:srgbClr val="FF0066"/>
                </a:solidFill>
                <a:effectLst>
                  <a:outerShdw blurRad="12700" dist="38100" dir="2700000" algn="tl" rotWithShape="0">
                    <a:srgbClr val="FF5D9F"/>
                  </a:outerShdw>
                </a:effectLst>
                <a:ea typeface="微軟正黑體" panose="020B0604030504040204" pitchFamily="34" charset="-120"/>
              </a:rPr>
              <a:t>實務操作章節</a:t>
            </a:r>
          </a:p>
        </p:txBody>
      </p:sp>
      <p:sp>
        <p:nvSpPr>
          <p:cNvPr id="18" name="矩形 17">
            <a:hlinkClick r:id="rId2"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3"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4"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5" action="ppaction://hlinksldjump" highlightClick="1"/>
          </p:cNvPr>
          <p:cNvSpPr/>
          <p:nvPr/>
        </p:nvSpPr>
        <p:spPr>
          <a:xfrm>
            <a:off x="-12703" y="29153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2-4</a:t>
            </a:r>
            <a:endParaRPr lang="zh-TW" altLang="en-US" sz="2400" dirty="0">
              <a:latin typeface="Arial" panose="020B0604020202020204" pitchFamily="34" charset="0"/>
              <a:ea typeface="微軟正黑體" panose="020B0604030504040204" pitchFamily="34" charset="-120"/>
            </a:endParaRPr>
          </a:p>
        </p:txBody>
      </p:sp>
      <p:sp>
        <p:nvSpPr>
          <p:cNvPr id="30" name="矩形 29">
            <a:hlinkClick r:id="rId6" action="ppaction://hlinksldjump" highlightClick="1"/>
          </p:cNvPr>
          <p:cNvSpPr/>
          <p:nvPr/>
        </p:nvSpPr>
        <p:spPr>
          <a:xfrm>
            <a:off x="-12701" y="3584637"/>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1" name="矩形 30">
            <a:hlinkClick r:id="rId7" action="ppaction://hlinksldjump" highlightClick="1"/>
          </p:cNvPr>
          <p:cNvSpPr/>
          <p:nvPr/>
        </p:nvSpPr>
        <p:spPr>
          <a:xfrm>
            <a:off x="-12702" y="4244415"/>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4" name="弧形箭號 (下彎) 3">
            <a:hlinkClick r:id="" action="ppaction://hlinkshowjump?jump=nextslide" highlightClick="1"/>
          </p:cNvPr>
          <p:cNvSpPr/>
          <p:nvPr/>
        </p:nvSpPr>
        <p:spPr>
          <a:xfrm rot="1960690">
            <a:off x="8238892" y="5701318"/>
            <a:ext cx="881392" cy="530161"/>
          </a:xfrm>
          <a:prstGeom prst="curvedDownArrow">
            <a:avLst>
              <a:gd name="adj1" fmla="val 35439"/>
              <a:gd name="adj2" fmla="val 75376"/>
              <a:gd name="adj3" fmla="val 3978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885671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125</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若在登入</a:t>
            </a:r>
            <a:r>
              <a:rPr lang="en-US" altLang="zh-TW" sz="2800" dirty="0"/>
              <a:t>Windows 7</a:t>
            </a:r>
            <a:r>
              <a:rPr lang="zh-TW" altLang="en-US" sz="2800" dirty="0"/>
              <a:t>系統鍵入密碼時，其大小寫不正確會導致什麼結果？</a:t>
            </a:r>
            <a:endParaRPr lang="zh-TW" altLang="en-US" sz="2800" b="1" dirty="0"/>
          </a:p>
        </p:txBody>
      </p:sp>
      <p:grpSp>
        <p:nvGrpSpPr>
          <p:cNvPr id="43" name="A"/>
          <p:cNvGrpSpPr/>
          <p:nvPr/>
        </p:nvGrpSpPr>
        <p:grpSpPr>
          <a:xfrm>
            <a:off x="2107855" y="5070876"/>
            <a:ext cx="3259530" cy="707886"/>
            <a:chOff x="2631154" y="4788102"/>
            <a:chExt cx="325953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788102"/>
              <a:ext cx="1723549"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仍然可以進入</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en-US" altLang="zh-TW" sz="2000" dirty="0">
                  <a:solidFill>
                    <a:prstClr val="white"/>
                  </a:solidFill>
                  <a:latin typeface="Arial" panose="020B0604020202020204" pitchFamily="34" charset="0"/>
                  <a:ea typeface="微軟正黑體" panose="020B0604030504040204" pitchFamily="34" charset="-120"/>
                </a:rPr>
                <a:t>Windows 7</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0876"/>
            <a:ext cx="3259531" cy="707886"/>
            <a:chOff x="2631154" y="4788102"/>
            <a:chExt cx="3259531"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788102"/>
              <a:ext cx="1952779"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進入</a:t>
              </a:r>
              <a:r>
                <a:rPr lang="en-US" altLang="zh-TW" sz="2000" dirty="0">
                  <a:solidFill>
                    <a:prstClr val="white"/>
                  </a:solidFill>
                  <a:latin typeface="Arial" panose="020B0604020202020204" pitchFamily="34" charset="0"/>
                  <a:ea typeface="微軟正黑體" panose="020B0604030504040204" pitchFamily="34" charset="-120"/>
                </a:rPr>
                <a:t>Windows 7</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的安全模式</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223651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要求重新輸入密碼</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0014"/>
            <a:ext cx="3259530" cy="707886"/>
            <a:chOff x="2631154" y="4788102"/>
            <a:chExt cx="3259530"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788102"/>
              <a:ext cx="1952779"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關閉</a:t>
              </a:r>
              <a:r>
                <a:rPr lang="en-US" altLang="zh-TW" sz="2000" dirty="0">
                  <a:solidFill>
                    <a:prstClr val="white"/>
                  </a:solidFill>
                  <a:latin typeface="Arial" panose="020B0604020202020204" pitchFamily="34" charset="0"/>
                  <a:ea typeface="微軟正黑體" panose="020B0604030504040204" pitchFamily="34" charset="-120"/>
                </a:rPr>
                <a:t>Windows 7</a:t>
              </a:r>
            </a:p>
            <a:p>
              <a:r>
                <a:rPr lang="zh-TW" altLang="en-US" sz="2000" dirty="0">
                  <a:solidFill>
                    <a:prstClr val="white"/>
                  </a:solidFill>
                  <a:latin typeface="Arial" panose="020B0604020202020204" pitchFamily="34" charset="0"/>
                  <a:ea typeface="微軟正黑體" panose="020B0604030504040204" pitchFamily="34" charset="-120"/>
                </a:rPr>
                <a:t>並重新開機</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2021079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126</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當要離開</a:t>
            </a:r>
            <a:r>
              <a:rPr lang="en-US" altLang="zh-TW" sz="2800" dirty="0"/>
              <a:t>Windows</a:t>
            </a:r>
            <a:r>
              <a:rPr lang="zh-TW" altLang="en-US" sz="2800" dirty="0"/>
              <a:t>並關閉電腦時，以下何種方式正確？</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2238113"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按</a:t>
              </a:r>
              <a:r>
                <a:rPr lang="en-US" altLang="zh-TW" sz="2000" dirty="0">
                  <a:solidFill>
                    <a:prstClr val="white"/>
                  </a:solidFill>
                  <a:latin typeface="Arial" panose="020B0604020202020204" pitchFamily="34" charset="0"/>
                  <a:ea typeface="微軟正黑體" panose="020B0604030504040204" pitchFamily="34" charset="-120"/>
                </a:rPr>
                <a:t>PC</a:t>
              </a:r>
              <a:r>
                <a:rPr lang="zh-TW" altLang="en-US" sz="2000" dirty="0">
                  <a:solidFill>
                    <a:prstClr val="white"/>
                  </a:solidFill>
                  <a:latin typeface="Arial" panose="020B0604020202020204" pitchFamily="34" charset="0"/>
                  <a:ea typeface="微軟正黑體" panose="020B0604030504040204" pitchFamily="34" charset="-120"/>
                </a:rPr>
                <a:t>上的</a:t>
              </a:r>
              <a:r>
                <a:rPr lang="en-US" altLang="zh-TW" sz="2000" dirty="0">
                  <a:solidFill>
                    <a:prstClr val="white"/>
                  </a:solidFill>
                  <a:latin typeface="Arial" panose="020B0604020202020204" pitchFamily="34" charset="0"/>
                  <a:ea typeface="微軟正黑體" panose="020B0604030504040204" pitchFamily="34" charset="-120"/>
                </a:rPr>
                <a:t>Reset</a:t>
              </a:r>
              <a:r>
                <a:rPr lang="zh-TW" altLang="en-US" sz="2000" dirty="0">
                  <a:solidFill>
                    <a:prstClr val="white"/>
                  </a:solidFill>
                  <a:latin typeface="Arial" panose="020B0604020202020204" pitchFamily="34" charset="0"/>
                  <a:ea typeface="微軟正黑體" panose="020B0604030504040204" pitchFamily="34" charset="-120"/>
                </a:rPr>
                <a:t>鍵</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208101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關閉</a:t>
              </a:r>
              <a:r>
                <a:rPr lang="en-US" altLang="zh-TW" sz="2000" dirty="0">
                  <a:solidFill>
                    <a:prstClr val="white"/>
                  </a:solidFill>
                  <a:latin typeface="Arial" panose="020B0604020202020204" pitchFamily="34" charset="0"/>
                  <a:ea typeface="微軟正黑體" panose="020B0604030504040204" pitchFamily="34" charset="-120"/>
                </a:rPr>
                <a:t>PC</a:t>
              </a:r>
              <a:r>
                <a:rPr lang="zh-TW" altLang="en-US" sz="2000" dirty="0">
                  <a:solidFill>
                    <a:prstClr val="white"/>
                  </a:solidFill>
                  <a:latin typeface="Arial" panose="020B0604020202020204" pitchFamily="34" charset="0"/>
                  <a:ea typeface="微軟正黑體" panose="020B0604030504040204" pitchFamily="34" charset="-120"/>
                </a:rPr>
                <a:t>上的電源</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0014"/>
            <a:ext cx="3259530" cy="707886"/>
            <a:chOff x="2631154" y="4788102"/>
            <a:chExt cx="3259530" cy="707886"/>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788102"/>
              <a:ext cx="223651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使用開始功能表的</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關機指令</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341322" cy="672412"/>
            <a:chOff x="2631154" y="4793600"/>
            <a:chExt cx="3341322"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2704843"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按</a:t>
              </a:r>
              <a:r>
                <a:rPr lang="en-US" altLang="zh-TW" sz="2000" dirty="0">
                  <a:solidFill>
                    <a:prstClr val="white"/>
                  </a:solidFill>
                  <a:latin typeface="Arial" panose="020B0604020202020204" pitchFamily="34" charset="0"/>
                  <a:ea typeface="微軟正黑體" panose="020B0604030504040204" pitchFamily="34" charset="-120"/>
                </a:rPr>
                <a:t>Ctrl + Alt + Delete</a:t>
              </a:r>
              <a:r>
                <a:rPr lang="zh-TW" altLang="en-US" sz="2000" dirty="0">
                  <a:solidFill>
                    <a:prstClr val="white"/>
                  </a:solidFill>
                  <a:latin typeface="Arial" panose="020B0604020202020204" pitchFamily="34" charset="0"/>
                  <a:ea typeface="微軟正黑體" panose="020B0604030504040204" pitchFamily="34" charset="-120"/>
                </a:rPr>
                <a:t>鍵</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41115283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127</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若要將</a:t>
            </a:r>
            <a:r>
              <a:rPr lang="en-US" altLang="zh-TW" sz="2800" dirty="0"/>
              <a:t>Windows</a:t>
            </a:r>
            <a:r>
              <a:rPr lang="zh-TW" altLang="en-US" sz="2800" dirty="0"/>
              <a:t>工作視窗最大化，應該按下列哪一工具鈕？</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84731" cy="400110"/>
            </a:xfrm>
            <a:prstGeom prst="rect">
              <a:avLst/>
            </a:prstGeom>
            <a:noFill/>
          </p:spPr>
          <p:txBody>
            <a:bodyPr wrap="none" rtlCol="0">
              <a:spAutoFit/>
            </a:bodyPr>
            <a:lstStyle/>
            <a:p>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84731" cy="400110"/>
            </a:xfrm>
            <a:prstGeom prst="rect">
              <a:avLst/>
            </a:prstGeom>
            <a:noFill/>
          </p:spPr>
          <p:txBody>
            <a:bodyPr wrap="none" rtlCol="0">
              <a:spAutoFit/>
            </a:bodyPr>
            <a:lstStyle/>
            <a:p>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84731" cy="400110"/>
            </a:xfrm>
            <a:prstGeom prst="rect">
              <a:avLst/>
            </a:prstGeom>
            <a:noFill/>
          </p:spPr>
          <p:txBody>
            <a:bodyPr wrap="none" rtlCol="0">
              <a:spAutoFit/>
            </a:bodyPr>
            <a:lstStyle/>
            <a:p>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84731" cy="400110"/>
            </a:xfrm>
            <a:prstGeom prst="rect">
              <a:avLst/>
            </a:prstGeom>
            <a:noFill/>
          </p:spPr>
          <p:txBody>
            <a:bodyPr wrap="none" rtlCol="0">
              <a:spAutoFit/>
            </a:bodyPr>
            <a:lstStyle/>
            <a:p>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pic>
        <p:nvPicPr>
          <p:cNvPr id="4" name="圖片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83206" y="6009203"/>
            <a:ext cx="702357" cy="452630"/>
          </a:xfrm>
          <a:prstGeom prst="rect">
            <a:avLst/>
          </a:prstGeom>
        </p:spPr>
      </p:pic>
      <p:pic>
        <p:nvPicPr>
          <p:cNvPr id="5" name="圖片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49526" y="5206371"/>
            <a:ext cx="655960" cy="422729"/>
          </a:xfrm>
          <a:prstGeom prst="rect">
            <a:avLst/>
          </a:prstGeom>
        </p:spPr>
      </p:pic>
      <p:pic>
        <p:nvPicPr>
          <p:cNvPr id="6" name="圖片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888900" y="6070420"/>
            <a:ext cx="716586" cy="461800"/>
          </a:xfrm>
          <a:prstGeom prst="rect">
            <a:avLst/>
          </a:prstGeom>
        </p:spPr>
      </p:pic>
      <p:pic>
        <p:nvPicPr>
          <p:cNvPr id="32" name="圖片 3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380929" y="5192796"/>
            <a:ext cx="916912" cy="427893"/>
          </a:xfrm>
          <a:prstGeom prst="rect">
            <a:avLst/>
          </a:prstGeom>
        </p:spPr>
      </p:pic>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3015580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128</a:t>
            </a:fld>
            <a:endParaRPr lang="zh-TW" altLang="en-US"/>
          </a:p>
        </p:txBody>
      </p:sp>
      <p:sp>
        <p:nvSpPr>
          <p:cNvPr id="31" name="文字版面配置區 30"/>
          <p:cNvSpPr>
            <a:spLocks noGrp="1"/>
          </p:cNvSpPr>
          <p:nvPr>
            <p:ph type="body" sz="quarter" idx="13"/>
          </p:nvPr>
        </p:nvSpPr>
        <p:spPr/>
        <p:txBody>
          <a:bodyPr>
            <a:normAutofit/>
          </a:bodyPr>
          <a:lstStyle/>
          <a:p>
            <a:r>
              <a:rPr lang="en-US" altLang="zh-TW" sz="2800" dirty="0"/>
              <a:t>Windows 7</a:t>
            </a:r>
            <a:r>
              <a:rPr lang="zh-TW" altLang="en-US" sz="2800" dirty="0"/>
              <a:t>中若要更改桌面圖案，應按「控制台</a:t>
            </a:r>
            <a:r>
              <a:rPr lang="en-US" altLang="zh-TW" sz="2800" dirty="0"/>
              <a:t>/</a:t>
            </a:r>
            <a:r>
              <a:rPr lang="zh-TW" altLang="en-US" sz="2800" dirty="0"/>
              <a:t>外觀及個人化</a:t>
            </a:r>
            <a:r>
              <a:rPr lang="en-US" altLang="zh-TW" sz="2800" dirty="0"/>
              <a:t>/</a:t>
            </a:r>
            <a:r>
              <a:rPr lang="zh-TW" altLang="en-US" sz="2800" dirty="0"/>
              <a:t>個人化」哪一個按鈕設定？</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設定值</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桌面背景</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外觀</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效果</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1980705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12</a:t>
            </a:fld>
            <a:endParaRPr lang="zh-TW" altLang="en-US"/>
          </a:p>
        </p:txBody>
      </p:sp>
      <p:sp>
        <p:nvSpPr>
          <p:cNvPr id="31" name="文字版面配置區 30"/>
          <p:cNvSpPr>
            <a:spLocks noGrp="1"/>
          </p:cNvSpPr>
          <p:nvPr>
            <p:ph type="body" sz="quarter" idx="13"/>
          </p:nvPr>
        </p:nvSpPr>
        <p:spPr/>
        <p:txBody>
          <a:bodyPr>
            <a:normAutofit fontScale="77500" lnSpcReduction="20000"/>
          </a:bodyPr>
          <a:lstStyle/>
          <a:p>
            <a:pPr algn="l"/>
            <a:r>
              <a:rPr lang="zh-TW" altLang="en-US" sz="2800" dirty="0"/>
              <a:t>下列敘述何者正確？</a:t>
            </a:r>
            <a:endParaRPr lang="en-US" altLang="zh-TW" sz="2800" dirty="0"/>
          </a:p>
          <a:p>
            <a:pPr marL="363538" indent="-363538" algn="l"/>
            <a:r>
              <a:rPr lang="en-US" altLang="zh-TW" sz="2800" dirty="0"/>
              <a:t>(A)IEEE 1394</a:t>
            </a:r>
            <a:r>
              <a:rPr lang="zh-TW" altLang="en-US" sz="2800" dirty="0"/>
              <a:t>因為傳輸速度快，通常用來連結雷射印表機</a:t>
            </a:r>
            <a:endParaRPr lang="en-US" altLang="zh-TW" sz="2800" dirty="0"/>
          </a:p>
          <a:p>
            <a:pPr marL="363538" indent="-363538" algn="l"/>
            <a:r>
              <a:rPr lang="en-US" altLang="zh-TW" sz="2800" dirty="0"/>
              <a:t>(B)PS/2</a:t>
            </a:r>
            <a:r>
              <a:rPr lang="zh-TW" altLang="en-US" sz="2800" dirty="0"/>
              <a:t>連結埠是用來連接</a:t>
            </a:r>
            <a:r>
              <a:rPr lang="en-US" altLang="zh-TW" sz="2800" dirty="0"/>
              <a:t>Sony PlayStation 2</a:t>
            </a:r>
            <a:r>
              <a:rPr lang="zh-TW" altLang="en-US" sz="2800" dirty="0"/>
              <a:t>的專用埠</a:t>
            </a:r>
            <a:endParaRPr lang="en-US" altLang="zh-TW" sz="2800" dirty="0"/>
          </a:p>
          <a:p>
            <a:pPr marL="363538" indent="-363538" algn="l"/>
            <a:r>
              <a:rPr lang="en-US" altLang="zh-TW" sz="2800" dirty="0"/>
              <a:t>(C)</a:t>
            </a:r>
            <a:r>
              <a:rPr lang="zh-TW" altLang="en-US" sz="2800" dirty="0"/>
              <a:t>透過</a:t>
            </a:r>
            <a:r>
              <a:rPr lang="en-US" altLang="zh-TW" sz="2800" dirty="0"/>
              <a:t>HDMI</a:t>
            </a:r>
            <a:r>
              <a:rPr lang="zh-TW" altLang="en-US" sz="2800" dirty="0"/>
              <a:t>傳輸線，可同時傳輸影像與聲音至家庭劇院組</a:t>
            </a:r>
            <a:endParaRPr lang="en-US" altLang="zh-TW" sz="2800" dirty="0"/>
          </a:p>
          <a:p>
            <a:pPr marL="363538" indent="-363538" algn="l"/>
            <a:r>
              <a:rPr lang="en-US" altLang="zh-TW" sz="2800" dirty="0"/>
              <a:t>(D)</a:t>
            </a:r>
            <a:r>
              <a:rPr lang="zh-TW" altLang="en-US" sz="2800" dirty="0"/>
              <a:t>將</a:t>
            </a:r>
            <a:r>
              <a:rPr lang="en-US" altLang="zh-TW" sz="2800" dirty="0"/>
              <a:t>USB 2.0</a:t>
            </a:r>
            <a:r>
              <a:rPr lang="zh-TW" altLang="en-US" sz="2800" dirty="0"/>
              <a:t>的隨身碟插至</a:t>
            </a:r>
            <a:r>
              <a:rPr lang="en-US" altLang="zh-TW" sz="2800" dirty="0"/>
              <a:t>USB 3.0</a:t>
            </a:r>
            <a:r>
              <a:rPr lang="zh-TW" altLang="en-US" sz="2800" dirty="0"/>
              <a:t>插槽，會以</a:t>
            </a:r>
            <a:r>
              <a:rPr lang="en-US" altLang="zh-TW" sz="2800" dirty="0"/>
              <a:t>USB 3.0</a:t>
            </a:r>
            <a:r>
              <a:rPr lang="zh-TW" altLang="en-US" sz="2800" dirty="0"/>
              <a:t>的速度傳輸。</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8691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8691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883575"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883575"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4026408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129</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小明的爺爺最近剛學會上網，但他發覺螢幕上的圖案與文字對他來說太小了，看起來很吃力，則小明應該如何改善此一情況？</a:t>
            </a:r>
            <a:endParaRPr lang="zh-TW" altLang="en-US" sz="2800" b="1" dirty="0"/>
          </a:p>
        </p:txBody>
      </p:sp>
      <p:grpSp>
        <p:nvGrpSpPr>
          <p:cNvPr id="43" name="A"/>
          <p:cNvGrpSpPr/>
          <p:nvPr/>
        </p:nvGrpSpPr>
        <p:grpSpPr>
          <a:xfrm>
            <a:off x="2107855" y="5076374"/>
            <a:ext cx="3259530" cy="722708"/>
            <a:chOff x="2631154" y="4793600"/>
            <a:chExt cx="3259530" cy="722708"/>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808422"/>
              <a:ext cx="249299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將解析度調高使文字</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圖形更加細緻</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0876"/>
            <a:ext cx="3259531" cy="707886"/>
            <a:chOff x="2631154" y="4788102"/>
            <a:chExt cx="3259531"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788102"/>
              <a:ext cx="223651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將解析度調低</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使物件顯得比較大</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249299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增加顯示卡的記憶體</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223651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設定螢幕保護裝置</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627801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130</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在</a:t>
            </a:r>
            <a:r>
              <a:rPr lang="en-US" altLang="zh-TW" sz="2800" dirty="0"/>
              <a:t>Windows 7</a:t>
            </a:r>
            <a:r>
              <a:rPr lang="zh-TW" altLang="en-US" sz="2800" dirty="0"/>
              <a:t>中，若圖示左下角有一個        符號，代表</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223651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準備燒錄至光碟中</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722710"/>
            <a:chOff x="2631154" y="4793600"/>
            <a:chExt cx="3259531" cy="722710"/>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808424"/>
              <a:ext cx="223651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是系統無法辨識的</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檔案類型</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具有唯讀屬性</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25960"/>
            <a:ext cx="3259530" cy="707886"/>
            <a:chOff x="2631154" y="4774048"/>
            <a:chExt cx="3259530"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774048"/>
              <a:ext cx="223651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是一個程式或檔案</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的捷徑</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pic>
        <p:nvPicPr>
          <p:cNvPr id="4" name="圖片 3"/>
          <p:cNvPicPr>
            <a:picLocks noChangeAspect="1"/>
          </p:cNvPicPr>
          <p:nvPr/>
        </p:nvPicPr>
        <p:blipFill>
          <a:blip r:embed="rId6">
            <a:extLst>
              <a:ext uri="{BEBA8EAE-BF5A-486C-A8C5-ECC9F3942E4B}">
                <a14:imgProps xmlns:a14="http://schemas.microsoft.com/office/drawing/2010/main">
                  <a14:imgLayer r:embed="rId7">
                    <a14:imgEffect>
                      <a14:backgroundRemoval t="4545" b="86364" l="9091" r="86364"/>
                    </a14:imgEffect>
                  </a14:imgLayer>
                </a14:imgProps>
              </a:ext>
            </a:extLst>
          </a:blip>
          <a:stretch>
            <a:fillRect/>
          </a:stretch>
        </p:blipFill>
        <p:spPr>
          <a:xfrm>
            <a:off x="3196597" y="1618336"/>
            <a:ext cx="335091" cy="335091"/>
          </a:xfrm>
          <a:prstGeom prst="rect">
            <a:avLst/>
          </a:prstGeom>
        </p:spPr>
      </p:pic>
    </p:spTree>
    <p:extLst>
      <p:ext uri="{BB962C8B-B14F-4D97-AF65-F5344CB8AC3E}">
        <p14:creationId xmlns:p14="http://schemas.microsoft.com/office/powerpoint/2010/main" val="24565546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131</a:t>
            </a:fld>
            <a:endParaRPr lang="zh-TW" altLang="en-US">
              <a:solidFill>
                <a:prstClr val="black"/>
              </a:solidFill>
            </a:endParaRPr>
          </a:p>
        </p:txBody>
      </p:sp>
      <p:sp>
        <p:nvSpPr>
          <p:cNvPr id="31" name="文字版面配置區 30"/>
          <p:cNvSpPr>
            <a:spLocks noGrp="1"/>
          </p:cNvSpPr>
          <p:nvPr>
            <p:ph type="body" sz="quarter" idx="13"/>
          </p:nvPr>
        </p:nvSpPr>
        <p:spPr>
          <a:xfrm>
            <a:off x="2559384" y="1076512"/>
            <a:ext cx="6100615" cy="3437122"/>
          </a:xfrm>
        </p:spPr>
        <p:txBody>
          <a:bodyPr>
            <a:normAutofit fontScale="92500" lnSpcReduction="20000"/>
          </a:bodyPr>
          <a:lstStyle/>
          <a:p>
            <a:pPr algn="l"/>
            <a:r>
              <a:rPr lang="zh-TW" altLang="en-US" sz="2800" dirty="0"/>
              <a:t>在預設的狀況下，下列關於輸入法的說明何者正確？</a:t>
            </a:r>
            <a:endParaRPr lang="en-US" altLang="zh-TW" sz="2800" dirty="0"/>
          </a:p>
          <a:p>
            <a:pPr marL="447675" indent="-447675" algn="l"/>
            <a:r>
              <a:rPr lang="en-US" altLang="zh-TW" sz="2800" dirty="0"/>
              <a:t>(A)</a:t>
            </a:r>
            <a:r>
              <a:rPr lang="zh-TW" altLang="en-US" sz="2800" dirty="0"/>
              <a:t>按</a:t>
            </a:r>
            <a:r>
              <a:rPr lang="en-US" altLang="zh-TW" sz="2800" dirty="0"/>
              <a:t>Ctrl + Alt</a:t>
            </a:r>
            <a:r>
              <a:rPr lang="zh-TW" altLang="en-US" sz="2800" dirty="0"/>
              <a:t>鍵可依序切換不同輸入法</a:t>
            </a:r>
            <a:endParaRPr lang="en-US" altLang="zh-TW" sz="2800" dirty="0"/>
          </a:p>
          <a:p>
            <a:pPr marL="447675" indent="-447675" algn="l"/>
            <a:r>
              <a:rPr lang="en-US" altLang="zh-TW" sz="2800" dirty="0"/>
              <a:t>(B)</a:t>
            </a:r>
            <a:r>
              <a:rPr lang="zh-TW" altLang="en-US" sz="2800" dirty="0"/>
              <a:t>要新增倉頡輸入法應透過控制台中的「地區及語言選項」</a:t>
            </a:r>
            <a:endParaRPr lang="en-US" altLang="zh-TW" sz="2800" dirty="0"/>
          </a:p>
          <a:p>
            <a:pPr marL="447675" indent="-447675" algn="l"/>
            <a:r>
              <a:rPr lang="en-US" altLang="zh-TW" sz="2800" dirty="0"/>
              <a:t>(C)</a:t>
            </a:r>
            <a:r>
              <a:rPr lang="zh-TW" altLang="en-US" sz="2800" dirty="0"/>
              <a:t>在中文輸入模式下要切換全形、半形應按下</a:t>
            </a:r>
            <a:r>
              <a:rPr lang="en-US" altLang="zh-TW" sz="2800" dirty="0"/>
              <a:t>Alt + Space</a:t>
            </a:r>
            <a:r>
              <a:rPr lang="zh-TW" altLang="en-US" sz="2800" dirty="0"/>
              <a:t>鍵</a:t>
            </a:r>
            <a:endParaRPr lang="en-US" altLang="zh-TW" sz="2800" dirty="0"/>
          </a:p>
          <a:p>
            <a:pPr marL="447675" indent="-447675" algn="l"/>
            <a:r>
              <a:rPr lang="en-US" altLang="zh-TW" sz="2800" dirty="0"/>
              <a:t>(D)</a:t>
            </a:r>
            <a:r>
              <a:rPr lang="zh-TW" altLang="en-US" sz="2800" dirty="0"/>
              <a:t>無法為單一輸入法指定快速鍵。</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92551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939681"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965492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132</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怡蓉希望若電腦閒置</a:t>
            </a:r>
            <a:r>
              <a:rPr lang="en-US" altLang="zh-TW" sz="2800" dirty="0"/>
              <a:t>15</a:t>
            </a:r>
            <a:r>
              <a:rPr lang="zh-TW" altLang="en-US" sz="2800" dirty="0"/>
              <a:t>分鐘後就關閉螢幕電源以節省用電，她應該到控制台的哪一選項中進行設定？</a:t>
            </a:r>
            <a:endParaRPr lang="zh-TW" altLang="en-US" sz="2800" b="1" dirty="0"/>
          </a:p>
        </p:txBody>
      </p:sp>
      <p:grpSp>
        <p:nvGrpSpPr>
          <p:cNvPr id="43" name="A"/>
          <p:cNvGrpSpPr/>
          <p:nvPr/>
        </p:nvGrpSpPr>
        <p:grpSpPr>
          <a:xfrm>
            <a:off x="2107855" y="5076066"/>
            <a:ext cx="3259530" cy="707886"/>
            <a:chOff x="2631154" y="4793292"/>
            <a:chExt cx="325953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793292"/>
              <a:ext cx="2448106"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外觀及個人化</a:t>
              </a:r>
              <a:r>
                <a:rPr lang="en-US" altLang="zh-TW" sz="2000" dirty="0">
                  <a:solidFill>
                    <a:prstClr val="white"/>
                  </a:solidFill>
                  <a:latin typeface="Arial" panose="020B0604020202020204" pitchFamily="34" charset="0"/>
                  <a:ea typeface="微軟正黑體" panose="020B0604030504040204" pitchFamily="34" charset="-120"/>
                </a:rPr>
                <a:t>/</a:t>
              </a:r>
              <a:r>
                <a:rPr lang="zh-TW" altLang="en-US" sz="2000" dirty="0">
                  <a:solidFill>
                    <a:prstClr val="white"/>
                  </a:solidFill>
                  <a:latin typeface="Arial" panose="020B0604020202020204" pitchFamily="34" charset="0"/>
                  <a:ea typeface="微軟正黑體" panose="020B0604030504040204" pitchFamily="34" charset="-120"/>
                </a:rPr>
                <a:t>顯示 </a:t>
              </a:r>
              <a:r>
                <a:rPr lang="en-US" altLang="zh-TW" sz="2000" dirty="0">
                  <a:solidFill>
                    <a:prstClr val="white"/>
                  </a:solidFill>
                  <a:latin typeface="Arial" panose="020B0604020202020204" pitchFamily="34" charset="0"/>
                  <a:ea typeface="微軟正黑體" panose="020B0604030504040204" pitchFamily="34" charset="-120"/>
                </a:rPr>
                <a:t>/</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連線到外部顯示器</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56611"/>
            <a:ext cx="3259531" cy="707886"/>
            <a:chOff x="2631154" y="4773837"/>
            <a:chExt cx="3259531"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773837"/>
              <a:ext cx="1996059"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系統及安全性 </a:t>
              </a:r>
              <a:r>
                <a:rPr lang="en-US" altLang="zh-TW" sz="2000" dirty="0">
                  <a:solidFill>
                    <a:prstClr val="white"/>
                  </a:solidFill>
                  <a:latin typeface="Arial" panose="020B0604020202020204" pitchFamily="34" charset="0"/>
                  <a:ea typeface="微軟正黑體" panose="020B0604030504040204" pitchFamily="34" charset="-120"/>
                </a:rPr>
                <a:t>/</a:t>
              </a:r>
              <a:br>
                <a:rPr lang="en-US" altLang="zh-TW" sz="2000" dirty="0">
                  <a:solidFill>
                    <a:prstClr val="white"/>
                  </a:solidFill>
                  <a:latin typeface="Arial" panose="020B0604020202020204" pitchFamily="34" charset="0"/>
                  <a:ea typeface="微軟正黑體" panose="020B0604030504040204" pitchFamily="34" charset="-120"/>
                </a:rPr>
              </a:br>
              <a:r>
                <a:rPr lang="en-US" altLang="zh-TW" sz="2000" dirty="0">
                  <a:solidFill>
                    <a:prstClr val="white"/>
                  </a:solidFill>
                  <a:latin typeface="Arial" panose="020B0604020202020204" pitchFamily="34" charset="0"/>
                  <a:ea typeface="微軟正黑體" panose="020B0604030504040204" pitchFamily="34" charset="-120"/>
                </a:rPr>
                <a:t>Windows</a:t>
              </a:r>
              <a:r>
                <a:rPr lang="zh-TW" altLang="en-US" sz="2000" dirty="0">
                  <a:solidFill>
                    <a:prstClr val="white"/>
                  </a:solidFill>
                  <a:latin typeface="Arial" panose="020B0604020202020204" pitchFamily="34" charset="0"/>
                  <a:ea typeface="微軟正黑體" panose="020B0604030504040204" pitchFamily="34" charset="-120"/>
                </a:rPr>
                <a:t>防火牆</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204"/>
            <a:ext cx="3259530" cy="707886"/>
            <a:chOff x="2631154" y="4793292"/>
            <a:chExt cx="3259530" cy="707886"/>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793292"/>
              <a:ext cx="2307042"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硬體和音效</a:t>
              </a:r>
              <a:r>
                <a:rPr lang="en-US" altLang="zh-TW" sz="2000" dirty="0">
                  <a:solidFill>
                    <a:prstClr val="white"/>
                  </a:solidFill>
                  <a:latin typeface="Arial" panose="020B0604020202020204" pitchFamily="34" charset="0"/>
                  <a:ea typeface="微軟正黑體" panose="020B0604030504040204" pitchFamily="34" charset="-120"/>
                </a:rPr>
                <a:t>/</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電源選項</a:t>
              </a:r>
              <a:r>
                <a:rPr lang="en-US" altLang="zh-TW" sz="2000" dirty="0">
                  <a:solidFill>
                    <a:prstClr val="white"/>
                  </a:solidFill>
                  <a:latin typeface="Arial" panose="020B0604020202020204" pitchFamily="34" charset="0"/>
                  <a:ea typeface="微軟正黑體" panose="020B0604030504040204" pitchFamily="34" charset="-120"/>
                </a:rPr>
                <a:t>/</a:t>
              </a:r>
              <a:r>
                <a:rPr lang="zh-TW" altLang="en-US" sz="2000" dirty="0">
                  <a:solidFill>
                    <a:prstClr val="white"/>
                  </a:solidFill>
                  <a:latin typeface="Arial" panose="020B0604020202020204" pitchFamily="34" charset="0"/>
                  <a:ea typeface="微軟正黑體" panose="020B0604030504040204" pitchFamily="34" charset="-120"/>
                </a:rPr>
                <a:t>電源計畫</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25749"/>
            <a:ext cx="3259530" cy="707886"/>
            <a:chOff x="2631154" y="4773837"/>
            <a:chExt cx="3259530"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773837"/>
              <a:ext cx="1980029"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輕鬆存取 </a:t>
              </a:r>
              <a:r>
                <a:rPr lang="en-US" altLang="zh-TW" sz="2000" dirty="0">
                  <a:solidFill>
                    <a:prstClr val="white"/>
                  </a:solidFill>
                  <a:latin typeface="Arial" panose="020B0604020202020204" pitchFamily="34" charset="0"/>
                  <a:ea typeface="微軟正黑體" panose="020B0604030504040204" pitchFamily="34" charset="-120"/>
                </a:rPr>
                <a:t>/</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最佳化視覺顯示</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3759200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133</a:t>
            </a:fld>
            <a:endParaRPr lang="zh-TW" altLang="en-US">
              <a:solidFill>
                <a:prstClr val="black"/>
              </a:solidFill>
            </a:endParaRPr>
          </a:p>
        </p:txBody>
      </p:sp>
      <p:sp>
        <p:nvSpPr>
          <p:cNvPr id="31" name="文字版面配置區 30"/>
          <p:cNvSpPr>
            <a:spLocks noGrp="1"/>
          </p:cNvSpPr>
          <p:nvPr>
            <p:ph type="body" sz="quarter" idx="13"/>
          </p:nvPr>
        </p:nvSpPr>
        <p:spPr/>
        <p:txBody>
          <a:bodyPr>
            <a:normAutofit fontScale="92500" lnSpcReduction="20000"/>
          </a:bodyPr>
          <a:lstStyle/>
          <a:p>
            <a:r>
              <a:rPr lang="zh-TW" altLang="en-US" sz="2800" dirty="0"/>
              <a:t>黛比在安裝顯示卡時，發現「裝置管理員」中顯示卡的圖示上出現一個？號，這代表</a:t>
            </a:r>
            <a:endParaRPr lang="en-US" altLang="zh-TW" sz="2800" dirty="0"/>
          </a:p>
          <a:p>
            <a:pPr marL="447675" indent="-447675"/>
            <a:r>
              <a:rPr lang="en-US" altLang="zh-TW" sz="2800" dirty="0"/>
              <a:t>(A)</a:t>
            </a:r>
            <a:r>
              <a:rPr lang="zh-TW" altLang="en-US" sz="2800" dirty="0"/>
              <a:t>尚未安裝驅動程式，可拿產品所附的軟體光碟進行安裝</a:t>
            </a:r>
            <a:endParaRPr lang="en-US" altLang="zh-TW" sz="2800" dirty="0"/>
          </a:p>
          <a:p>
            <a:pPr marL="447675" indent="-447675"/>
            <a:r>
              <a:rPr lang="en-US" altLang="zh-TW" sz="2800" dirty="0"/>
              <a:t>(B)</a:t>
            </a:r>
            <a:r>
              <a:rPr lang="zh-TW" altLang="en-US" sz="2800" dirty="0"/>
              <a:t>顯示卡無法支援目前的螢幕解析度</a:t>
            </a:r>
            <a:endParaRPr lang="en-US" altLang="zh-TW" sz="2800" dirty="0"/>
          </a:p>
          <a:p>
            <a:pPr marL="447675" indent="-447675" algn="l"/>
            <a:r>
              <a:rPr lang="en-US" altLang="zh-TW" sz="2800" dirty="0"/>
              <a:t>(C)</a:t>
            </a:r>
            <a:r>
              <a:rPr lang="zh-TW" altLang="en-US" sz="2800" dirty="0"/>
              <a:t>該顯示卡已被停用</a:t>
            </a:r>
            <a:endParaRPr lang="en-US" altLang="zh-TW" sz="2800" dirty="0"/>
          </a:p>
          <a:p>
            <a:pPr marL="447675" indent="-447675"/>
            <a:r>
              <a:rPr lang="en-US" altLang="zh-TW" sz="2800" dirty="0"/>
              <a:t>(D)</a:t>
            </a:r>
            <a:r>
              <a:rPr lang="zh-TW" altLang="en-US" sz="2800" dirty="0"/>
              <a:t>該顯示卡與其他硬體衝突。</a:t>
            </a:r>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92551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939681"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8967271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134</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阿毛在網路上下載了一個</a:t>
            </a:r>
            <a:r>
              <a:rPr lang="en-US" altLang="zh-TW" sz="2800" dirty="0" err="1"/>
              <a:t>wmv</a:t>
            </a:r>
            <a:r>
              <a:rPr lang="zh-TW" altLang="en-US" sz="2800" dirty="0"/>
              <a:t>格式的檔案，請問可利用哪一應用程式開啟？</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124925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WordPad</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小畫家</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1681871"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Media Player</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磁碟掃描工具</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3594244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135</a:t>
            </a:fld>
            <a:endParaRPr lang="zh-TW" altLang="en-US">
              <a:solidFill>
                <a:prstClr val="black"/>
              </a:solidFill>
            </a:endParaRPr>
          </a:p>
        </p:txBody>
      </p:sp>
      <p:sp>
        <p:nvSpPr>
          <p:cNvPr id="31" name="文字版面配置區 30"/>
          <p:cNvSpPr>
            <a:spLocks noGrp="1"/>
          </p:cNvSpPr>
          <p:nvPr>
            <p:ph type="body" sz="quarter" idx="13"/>
          </p:nvPr>
        </p:nvSpPr>
        <p:spPr>
          <a:xfrm>
            <a:off x="2540000" y="1076512"/>
            <a:ext cx="6120000" cy="3605700"/>
          </a:xfrm>
        </p:spPr>
        <p:txBody>
          <a:bodyPr>
            <a:normAutofit fontScale="85000" lnSpcReduction="10000"/>
          </a:bodyPr>
          <a:lstStyle/>
          <a:p>
            <a:pPr algn="l"/>
            <a:r>
              <a:rPr lang="en-US" altLang="zh-TW" sz="2800" dirty="0"/>
              <a:t>Windows</a:t>
            </a:r>
            <a:r>
              <a:rPr lang="zh-TW" altLang="en-US" sz="2800" dirty="0"/>
              <a:t>提供的「磁碟重組工具」，其主要作用為</a:t>
            </a:r>
            <a:endParaRPr lang="en-US" altLang="zh-TW" sz="2800" dirty="0"/>
          </a:p>
          <a:p>
            <a:pPr marL="447675" indent="-447675" algn="l"/>
            <a:r>
              <a:rPr lang="en-US" altLang="zh-TW" sz="2800" dirty="0"/>
              <a:t>(A)</a:t>
            </a:r>
            <a:r>
              <a:rPr lang="zh-TW" altLang="en-US" sz="2800" dirty="0"/>
              <a:t>檢查硬碟的邏輯與實體錯誤並修復受損區域</a:t>
            </a:r>
            <a:endParaRPr lang="en-US" altLang="zh-TW" sz="2800" dirty="0"/>
          </a:p>
          <a:p>
            <a:pPr marL="447675" indent="-447675" algn="l"/>
            <a:r>
              <a:rPr lang="en-US" altLang="zh-TW" sz="2800" dirty="0"/>
              <a:t>(B)</a:t>
            </a:r>
            <a:r>
              <a:rPr lang="zh-TW" altLang="en-US" sz="2800" dirty="0"/>
              <a:t>搜尋硬碟，並列出可以安全刪除的暫時檔</a:t>
            </a:r>
            <a:endParaRPr lang="en-US" altLang="zh-TW" sz="2800" dirty="0"/>
          </a:p>
          <a:p>
            <a:pPr marL="447675" indent="-447675" algn="l"/>
            <a:r>
              <a:rPr lang="en-US" altLang="zh-TW" sz="2800" dirty="0"/>
              <a:t>(C)</a:t>
            </a:r>
            <a:r>
              <a:rPr lang="zh-TW" altLang="en-US" sz="2800" dirty="0"/>
              <a:t>將系統設定值還原至前一個設定的時間點</a:t>
            </a:r>
            <a:endParaRPr lang="en-US" altLang="zh-TW" sz="2800" dirty="0"/>
          </a:p>
          <a:p>
            <a:pPr marL="447675" indent="-447675" algn="l"/>
            <a:r>
              <a:rPr lang="en-US" altLang="zh-TW" sz="2800" dirty="0"/>
              <a:t>(D)</a:t>
            </a:r>
            <a:r>
              <a:rPr lang="zh-TW" altLang="en-US" sz="2800" dirty="0"/>
              <a:t>將分散於不同磁區的檔案資料移動至連續磁區，增進磁碟讀寫效能。</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92551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 </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939681"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 </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 </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 </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3143094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136</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開啟「命令提示字元」視窗後，若要切換為最大化顯示，應按哪一組快速鍵？</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164339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Alt + Enter</a:t>
              </a:r>
              <a:r>
                <a:rPr lang="zh-TW" altLang="en-US" sz="2000" dirty="0">
                  <a:solidFill>
                    <a:prstClr val="white"/>
                  </a:solidFill>
                  <a:latin typeface="Arial" panose="020B0604020202020204" pitchFamily="34" charset="0"/>
                  <a:ea typeface="微軟正黑體" panose="020B0604030504040204" pitchFamily="34" charset="-120"/>
                </a:rPr>
                <a:t>鍵</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144045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Alt + Tab</a:t>
              </a:r>
              <a:r>
                <a:rPr lang="zh-TW" altLang="en-US" sz="2000" dirty="0">
                  <a:solidFill>
                    <a:prstClr val="white"/>
                  </a:solidFill>
                  <a:latin typeface="Arial" panose="020B0604020202020204" pitchFamily="34" charset="0"/>
                  <a:ea typeface="微軟正黑體" panose="020B0604030504040204" pitchFamily="34" charset="-120"/>
                </a:rPr>
                <a:t>鍵</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174278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Ctrl + Enter</a:t>
              </a:r>
              <a:r>
                <a:rPr lang="zh-TW" altLang="en-US" sz="2000" dirty="0">
                  <a:solidFill>
                    <a:prstClr val="white"/>
                  </a:solidFill>
                  <a:latin typeface="Arial" panose="020B0604020202020204" pitchFamily="34" charset="0"/>
                  <a:ea typeface="微軟正黑體" panose="020B0604030504040204" pitchFamily="34" charset="-120"/>
                </a:rPr>
                <a:t>鍵</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88357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F12</a:t>
              </a:r>
              <a:r>
                <a:rPr lang="zh-TW" altLang="en-US" sz="2000" dirty="0">
                  <a:solidFill>
                    <a:prstClr val="white"/>
                  </a:solidFill>
                  <a:latin typeface="Arial" panose="020B0604020202020204" pitchFamily="34" charset="0"/>
                  <a:ea typeface="微軟正黑體" panose="020B0604030504040204" pitchFamily="34" charset="-120"/>
                </a:rPr>
                <a:t>鍵</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184581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137</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使用「檔案總管」時，若某資料夾前方有　　符號，代表</a:t>
            </a:r>
            <a:endParaRPr lang="en-US" altLang="zh-TW" sz="2800" dirty="0"/>
          </a:p>
          <a:p>
            <a:r>
              <a:rPr lang="en-US" altLang="zh-TW" sz="2800" dirty="0"/>
              <a:t>(A)</a:t>
            </a:r>
            <a:r>
              <a:rPr lang="zh-TW" altLang="en-US" sz="2800" dirty="0"/>
              <a:t>該資料夾有尚未顯示的次層資料夾</a:t>
            </a:r>
            <a:endParaRPr lang="en-US" altLang="zh-TW" sz="2800" dirty="0"/>
          </a:p>
          <a:p>
            <a:r>
              <a:rPr lang="en-US" altLang="zh-TW" sz="2800" dirty="0"/>
              <a:t>(B)</a:t>
            </a:r>
            <a:r>
              <a:rPr lang="zh-TW" altLang="en-US" sz="2800" dirty="0"/>
              <a:t>該資料夾包含次層資料夾且已顯示</a:t>
            </a:r>
            <a:endParaRPr lang="en-US" altLang="zh-TW" sz="2800" dirty="0"/>
          </a:p>
          <a:p>
            <a:r>
              <a:rPr lang="en-US" altLang="zh-TW" sz="2800" dirty="0"/>
              <a:t>(C)</a:t>
            </a:r>
            <a:r>
              <a:rPr lang="zh-TW" altLang="en-US" sz="2800" dirty="0"/>
              <a:t>該資料夾具有「唯讀」屬性</a:t>
            </a:r>
            <a:endParaRPr lang="en-US" altLang="zh-TW" sz="2800" dirty="0"/>
          </a:p>
          <a:p>
            <a:r>
              <a:rPr lang="en-US" altLang="zh-TW" sz="2800" dirty="0"/>
              <a:t>(D)</a:t>
            </a:r>
            <a:r>
              <a:rPr lang="zh-TW" altLang="en-US" sz="2800" dirty="0"/>
              <a:t>該資料夾無法再新增資料。</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996042"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939681"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pic>
        <p:nvPicPr>
          <p:cNvPr id="4" name="圖片 3"/>
          <p:cNvPicPr>
            <a:picLocks noChangeAspect="1"/>
          </p:cNvPicPr>
          <p:nvPr/>
        </p:nvPicPr>
        <p:blipFill>
          <a:blip r:embed="rId4"/>
          <a:stretch>
            <a:fillRect/>
          </a:stretch>
        </p:blipFill>
        <p:spPr>
          <a:xfrm>
            <a:off x="3513134" y="1556658"/>
            <a:ext cx="409524" cy="476190"/>
          </a:xfrm>
          <a:prstGeom prst="rect">
            <a:avLst/>
          </a:prstGeom>
        </p:spPr>
      </p:pic>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577638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138</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檔案的副檔名可用來識別檔案型態，請問下列何者錯誤？</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2278188"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.exe </a:t>
              </a:r>
              <a:r>
                <a:rPr lang="zh-TW" altLang="en-US" sz="2000" dirty="0">
                  <a:solidFill>
                    <a:prstClr val="white"/>
                  </a:solidFill>
                  <a:latin typeface="Arial" panose="020B0604020202020204" pitchFamily="34" charset="0"/>
                  <a:ea typeface="微軟正黑體" panose="020B0604030504040204" pitchFamily="34" charset="-120"/>
                </a:rPr>
                <a:t>屬於可執行檔</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195117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.jpg </a:t>
              </a:r>
              <a:r>
                <a:rPr lang="zh-TW" altLang="en-US" sz="2000" dirty="0">
                  <a:solidFill>
                    <a:prstClr val="white"/>
                  </a:solidFill>
                  <a:latin typeface="Arial" panose="020B0604020202020204" pitchFamily="34" charset="0"/>
                  <a:ea typeface="微軟正黑體" panose="020B0604030504040204" pitchFamily="34" charset="-120"/>
                </a:rPr>
                <a:t>屬於音樂檔</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193674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.zip </a:t>
              </a:r>
              <a:r>
                <a:rPr lang="zh-TW" altLang="en-US" sz="2000" dirty="0">
                  <a:solidFill>
                    <a:prstClr val="white"/>
                  </a:solidFill>
                  <a:latin typeface="Arial" panose="020B0604020202020204" pitchFamily="34" charset="0"/>
                  <a:ea typeface="微軟正黑體" panose="020B0604030504040204" pitchFamily="34" charset="-120"/>
                </a:rPr>
                <a:t>屬於壓縮檔</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187743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.txt </a:t>
              </a:r>
              <a:r>
                <a:rPr lang="zh-TW" altLang="en-US" sz="2000" dirty="0">
                  <a:solidFill>
                    <a:prstClr val="white"/>
                  </a:solidFill>
                  <a:latin typeface="Arial" panose="020B0604020202020204" pitchFamily="34" charset="0"/>
                  <a:ea typeface="微軟正黑體" panose="020B0604030504040204" pitchFamily="34" charset="-120"/>
                </a:rPr>
                <a:t>屬於文字檔</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4472083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13</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阿勇想利用電腦播放高畫質影片，並將影音輸出至電視螢幕上，請問利用哪個連接埠最合適？</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03143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 </a:t>
              </a:r>
              <a:r>
                <a:rPr lang="en-US" altLang="zh-TW" sz="2000" dirty="0" err="1">
                  <a:solidFill>
                    <a:prstClr val="white"/>
                  </a:solidFill>
                  <a:latin typeface="Arial" panose="020B0604020202020204" pitchFamily="34" charset="0"/>
                  <a:ea typeface="微軟正黑體" panose="020B0604030504040204" pitchFamily="34" charset="-120"/>
                </a:rPr>
                <a:t>eSATA</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91082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 HDMI</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210588"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 USB 2.0</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982961"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 D-Sub</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8732154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139</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資料夾中有「</a:t>
            </a:r>
            <a:r>
              <a:rPr lang="en-US" altLang="zh-TW" sz="2800" dirty="0"/>
              <a:t>A</a:t>
            </a:r>
            <a:r>
              <a:rPr lang="zh-TW" altLang="en-US" sz="2800" dirty="0"/>
              <a:t>、</a:t>
            </a:r>
            <a:r>
              <a:rPr lang="en-US" altLang="zh-TW" sz="2800" dirty="0"/>
              <a:t>B</a:t>
            </a:r>
            <a:r>
              <a:rPr lang="zh-TW" altLang="en-US" sz="2800" dirty="0"/>
              <a:t>、</a:t>
            </a:r>
            <a:r>
              <a:rPr lang="en-US" altLang="zh-TW" sz="2800" dirty="0"/>
              <a:t>C</a:t>
            </a:r>
            <a:r>
              <a:rPr lang="zh-TW" altLang="en-US" sz="2800" dirty="0"/>
              <a:t>、</a:t>
            </a:r>
            <a:r>
              <a:rPr lang="en-US" altLang="zh-TW" sz="2800" dirty="0"/>
              <a:t>D</a:t>
            </a:r>
            <a:r>
              <a:rPr lang="zh-TW" altLang="en-US" sz="2800" dirty="0"/>
              <a:t>、</a:t>
            </a:r>
            <a:r>
              <a:rPr lang="en-US" altLang="zh-TW" sz="2800" dirty="0"/>
              <a:t>E</a:t>
            </a:r>
            <a:r>
              <a:rPr lang="zh-TW" altLang="en-US" sz="2800" dirty="0"/>
              <a:t>、</a:t>
            </a:r>
            <a:r>
              <a:rPr lang="en-US" altLang="zh-TW" sz="2800" dirty="0"/>
              <a:t>F</a:t>
            </a:r>
            <a:r>
              <a:rPr lang="zh-TW" altLang="en-US" sz="2800" dirty="0"/>
              <a:t>」等</a:t>
            </a:r>
            <a:r>
              <a:rPr lang="en-US" altLang="zh-TW" sz="2800" dirty="0"/>
              <a:t>6</a:t>
            </a:r>
            <a:r>
              <a:rPr lang="zh-TW" altLang="en-US" sz="2800" dirty="0"/>
              <a:t>個檔案並依名稱順序排列，如果要選取</a:t>
            </a:r>
            <a:r>
              <a:rPr lang="en-US" altLang="zh-TW" sz="2800" dirty="0"/>
              <a:t>C</a:t>
            </a:r>
            <a:r>
              <a:rPr lang="zh-TW" altLang="en-US" sz="2800" dirty="0"/>
              <a:t>、</a:t>
            </a:r>
            <a:r>
              <a:rPr lang="en-US" altLang="zh-TW" sz="2800" dirty="0"/>
              <a:t>D</a:t>
            </a:r>
            <a:r>
              <a:rPr lang="zh-TW" altLang="en-US" sz="2800" dirty="0"/>
              <a:t>、</a:t>
            </a:r>
            <a:r>
              <a:rPr lang="en-US" altLang="zh-TW" sz="2800" dirty="0"/>
              <a:t>E</a:t>
            </a:r>
            <a:r>
              <a:rPr lang="zh-TW" altLang="en-US" sz="2800" dirty="0"/>
              <a:t>三個檔案，則下列哪一作法不正確？</a:t>
            </a:r>
            <a:endParaRPr lang="zh-TW" altLang="en-US" sz="2800" b="1" dirty="0"/>
          </a:p>
        </p:txBody>
      </p:sp>
      <p:grpSp>
        <p:nvGrpSpPr>
          <p:cNvPr id="43" name="A"/>
          <p:cNvGrpSpPr/>
          <p:nvPr/>
        </p:nvGrpSpPr>
        <p:grpSpPr>
          <a:xfrm>
            <a:off x="2107855" y="5056611"/>
            <a:ext cx="3373126" cy="707886"/>
            <a:chOff x="2631154" y="4773837"/>
            <a:chExt cx="3373126"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773837"/>
              <a:ext cx="2736647"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選取</a:t>
              </a:r>
              <a:r>
                <a:rPr lang="en-US" altLang="zh-TW" sz="2000" dirty="0">
                  <a:solidFill>
                    <a:prstClr val="white"/>
                  </a:solidFill>
                  <a:latin typeface="Arial" panose="020B0604020202020204" pitchFamily="34" charset="0"/>
                  <a:ea typeface="微軟正黑體" panose="020B0604030504040204" pitchFamily="34" charset="-120"/>
                </a:rPr>
                <a:t>A</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B</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F</a:t>
              </a:r>
              <a:r>
                <a:rPr lang="zh-TW" altLang="en-US" sz="2000" dirty="0">
                  <a:solidFill>
                    <a:prstClr val="white"/>
                  </a:solidFill>
                  <a:latin typeface="Arial" panose="020B0604020202020204" pitchFamily="34" charset="0"/>
                  <a:ea typeface="微軟正黑體" panose="020B0604030504040204" pitchFamily="34" charset="-120"/>
                </a:rPr>
                <a:t>後再選按</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en-US" altLang="zh-TW" sz="2000" dirty="0">
                  <a:solidFill>
                    <a:prstClr val="white"/>
                  </a:solidFill>
                  <a:latin typeface="Arial" panose="020B0604020202020204" pitchFamily="34" charset="0"/>
                  <a:ea typeface="微軟正黑體" panose="020B0604030504040204" pitchFamily="34" charset="-120"/>
                </a:rPr>
                <a:t>〔</a:t>
              </a:r>
              <a:r>
                <a:rPr lang="zh-TW" altLang="en-US" sz="2000" dirty="0">
                  <a:solidFill>
                    <a:prstClr val="white"/>
                  </a:solidFill>
                  <a:latin typeface="Arial" panose="020B0604020202020204" pitchFamily="34" charset="0"/>
                  <a:ea typeface="微軟正黑體" panose="020B0604030504040204" pitchFamily="34" charset="-120"/>
                </a:rPr>
                <a:t>編輯</a:t>
              </a:r>
              <a:r>
                <a:rPr lang="en-US" altLang="zh-TW" sz="2000" dirty="0">
                  <a:solidFill>
                    <a:prstClr val="white"/>
                  </a:solidFill>
                  <a:latin typeface="Arial" panose="020B0604020202020204" pitchFamily="34" charset="0"/>
                  <a:ea typeface="微軟正黑體" panose="020B0604030504040204" pitchFamily="34" charset="-120"/>
                </a:rPr>
                <a:t>/</a:t>
              </a:r>
              <a:r>
                <a:rPr lang="zh-TW" altLang="en-US" sz="2000" dirty="0">
                  <a:solidFill>
                    <a:prstClr val="white"/>
                  </a:solidFill>
                  <a:latin typeface="Arial" panose="020B0604020202020204" pitchFamily="34" charset="0"/>
                  <a:ea typeface="微軟正黑體" panose="020B0604030504040204" pitchFamily="34" charset="-120"/>
                </a:rPr>
                <a:t>反向選擇</a:t>
              </a:r>
              <a:r>
                <a:rPr lang="en-US" altLang="zh-TW" sz="2000" dirty="0">
                  <a:solidFill>
                    <a:prstClr val="white"/>
                  </a:solidFill>
                  <a:latin typeface="Arial" panose="020B0604020202020204" pitchFamily="34" charset="0"/>
                  <a:ea typeface="微軟正黑體" panose="020B0604030504040204" pitchFamily="34" charset="-120"/>
                </a:rPr>
                <a:t>〕</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066"/>
            <a:ext cx="3272137" cy="707886"/>
            <a:chOff x="2631154" y="4793292"/>
            <a:chExt cx="3272137"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793292"/>
              <a:ext cx="2635658"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按住</a:t>
              </a:r>
              <a:r>
                <a:rPr lang="en-US" altLang="zh-TW" sz="2000" dirty="0">
                  <a:solidFill>
                    <a:prstClr val="white"/>
                  </a:solidFill>
                  <a:latin typeface="Arial" panose="020B0604020202020204" pitchFamily="34" charset="0"/>
                  <a:ea typeface="微軟正黑體" panose="020B0604030504040204" pitchFamily="34" charset="-120"/>
                </a:rPr>
                <a:t>Ctrl</a:t>
              </a:r>
              <a:r>
                <a:rPr lang="zh-TW" altLang="en-US" sz="2000" dirty="0">
                  <a:solidFill>
                    <a:prstClr val="white"/>
                  </a:solidFill>
                  <a:latin typeface="Arial" panose="020B0604020202020204" pitchFamily="34" charset="0"/>
                  <a:ea typeface="微軟正黑體" panose="020B0604030504040204" pitchFamily="34" charset="-120"/>
                </a:rPr>
                <a:t>鍵再分別點選</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en-US" altLang="zh-TW" sz="2000" dirty="0">
                  <a:solidFill>
                    <a:prstClr val="white"/>
                  </a:solidFill>
                  <a:latin typeface="Arial" panose="020B0604020202020204" pitchFamily="34" charset="0"/>
                  <a:ea typeface="微軟正黑體" panose="020B0604030504040204" pitchFamily="34" charset="-120"/>
                </a:rPr>
                <a:t>C</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E</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204"/>
            <a:ext cx="3259530" cy="707886"/>
            <a:chOff x="2631154" y="4793292"/>
            <a:chExt cx="3259530" cy="707886"/>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793292"/>
              <a:ext cx="2165978"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點選</a:t>
              </a:r>
              <a:r>
                <a:rPr lang="en-US" altLang="zh-TW" sz="2000" dirty="0">
                  <a:solidFill>
                    <a:prstClr val="white"/>
                  </a:solidFill>
                  <a:latin typeface="Arial" panose="020B0604020202020204" pitchFamily="34" charset="0"/>
                  <a:ea typeface="微軟正黑體" panose="020B0604030504040204" pitchFamily="34" charset="-120"/>
                </a:rPr>
                <a:t>C</a:t>
              </a:r>
              <a:r>
                <a:rPr lang="zh-TW" altLang="en-US" sz="2000" dirty="0">
                  <a:solidFill>
                    <a:prstClr val="white"/>
                  </a:solidFill>
                  <a:latin typeface="Arial" panose="020B0604020202020204" pitchFamily="34" charset="0"/>
                  <a:ea typeface="微軟正黑體" panose="020B0604030504040204" pitchFamily="34" charset="-120"/>
                </a:rPr>
                <a:t>，接著按住</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en-US" altLang="zh-TW" sz="2000" dirty="0">
                  <a:solidFill>
                    <a:prstClr val="white"/>
                  </a:solidFill>
                  <a:latin typeface="Arial" panose="020B0604020202020204" pitchFamily="34" charset="0"/>
                  <a:ea typeface="微軟正黑體" panose="020B0604030504040204" pitchFamily="34" charset="-120"/>
                </a:rPr>
                <a:t>Shift</a:t>
              </a:r>
              <a:r>
                <a:rPr lang="zh-TW" altLang="en-US" sz="2000" dirty="0">
                  <a:solidFill>
                    <a:prstClr val="white"/>
                  </a:solidFill>
                  <a:latin typeface="Arial" panose="020B0604020202020204" pitchFamily="34" charset="0"/>
                  <a:ea typeface="微軟正黑體" panose="020B0604030504040204" pitchFamily="34" charset="-120"/>
                </a:rPr>
                <a:t>鍵再點選</a:t>
              </a:r>
              <a:r>
                <a:rPr lang="en-US" altLang="zh-TW" sz="2000" dirty="0">
                  <a:solidFill>
                    <a:prstClr val="white"/>
                  </a:solidFill>
                  <a:latin typeface="Arial" panose="020B0604020202020204" pitchFamily="34" charset="0"/>
                  <a:ea typeface="微軟正黑體" panose="020B0604030504040204" pitchFamily="34" charset="-120"/>
                </a:rPr>
                <a:t>E</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25749"/>
            <a:ext cx="3259530" cy="707886"/>
            <a:chOff x="2631154" y="4773837"/>
            <a:chExt cx="3259530"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773837"/>
              <a:ext cx="2622834"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按</a:t>
              </a:r>
              <a:r>
                <a:rPr lang="en-US" altLang="zh-TW" sz="2000" dirty="0">
                  <a:solidFill>
                    <a:prstClr val="white"/>
                  </a:solidFill>
                  <a:latin typeface="Arial" panose="020B0604020202020204" pitchFamily="34" charset="0"/>
                  <a:ea typeface="微軟正黑體" panose="020B0604030504040204" pitchFamily="34" charset="-120"/>
                </a:rPr>
                <a:t>Ctrl + A</a:t>
              </a:r>
              <a:r>
                <a:rPr lang="zh-TW" altLang="en-US" sz="2000" dirty="0">
                  <a:solidFill>
                    <a:prstClr val="white"/>
                  </a:solidFill>
                  <a:latin typeface="Arial" panose="020B0604020202020204" pitchFamily="34" charset="0"/>
                  <a:ea typeface="微軟正黑體" panose="020B0604030504040204" pitchFamily="34" charset="-120"/>
                </a:rPr>
                <a:t>鍵，再按住</a:t>
              </a:r>
            </a:p>
            <a:p>
              <a:r>
                <a:rPr lang="en-US" altLang="zh-TW" sz="2000" dirty="0">
                  <a:solidFill>
                    <a:prstClr val="white"/>
                  </a:solidFill>
                  <a:latin typeface="Arial" panose="020B0604020202020204" pitchFamily="34" charset="0"/>
                  <a:ea typeface="微軟正黑體" panose="020B0604030504040204" pitchFamily="34" charset="-120"/>
                </a:rPr>
                <a:t>Ctrl</a:t>
              </a:r>
              <a:r>
                <a:rPr lang="zh-TW" altLang="en-US" sz="2000" dirty="0">
                  <a:solidFill>
                    <a:prstClr val="white"/>
                  </a:solidFill>
                  <a:latin typeface="Arial" panose="020B0604020202020204" pitchFamily="34" charset="0"/>
                  <a:ea typeface="微軟正黑體" panose="020B0604030504040204" pitchFamily="34" charset="-120"/>
                </a:rPr>
                <a:t>鍵並點選</a:t>
              </a:r>
              <a:r>
                <a:rPr lang="en-US" altLang="zh-TW" sz="2000" dirty="0">
                  <a:solidFill>
                    <a:prstClr val="white"/>
                  </a:solidFill>
                  <a:latin typeface="Arial" panose="020B0604020202020204" pitchFamily="34" charset="0"/>
                  <a:ea typeface="微軟正黑體" panose="020B0604030504040204" pitchFamily="34" charset="-120"/>
                </a:rPr>
                <a:t>A</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B</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F</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9826048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140</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莫妮卡在</a:t>
            </a:r>
            <a:r>
              <a:rPr lang="en-US" altLang="zh-TW" sz="2800" dirty="0"/>
              <a:t>Windows 7</a:t>
            </a:r>
            <a:r>
              <a:rPr lang="zh-TW" altLang="en-US" sz="2800" dirty="0"/>
              <a:t>的「檔案總管」中，直接以滑鼠將 </a:t>
            </a:r>
            <a:r>
              <a:rPr lang="en-US" altLang="zh-TW" sz="2800" dirty="0"/>
              <a:t>C </a:t>
            </a:r>
            <a:r>
              <a:rPr lang="zh-TW" altLang="en-US" sz="2800" dirty="0"/>
              <a:t>磁碟中的一個資料夾拖曳至 </a:t>
            </a:r>
            <a:r>
              <a:rPr lang="en-US" altLang="zh-TW" sz="2800" dirty="0"/>
              <a:t>D </a:t>
            </a:r>
            <a:r>
              <a:rPr lang="zh-TW" altLang="en-US" sz="2800" dirty="0"/>
              <a:t>磁碟中，如此是執行下列哪一個動作？</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搬移</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複製</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剪下</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刪除</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9170097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141</a:t>
            </a:fld>
            <a:endParaRPr lang="zh-TW" altLang="en-US">
              <a:solidFill>
                <a:prstClr val="black"/>
              </a:solidFill>
            </a:endParaRPr>
          </a:p>
        </p:txBody>
      </p:sp>
      <p:sp>
        <p:nvSpPr>
          <p:cNvPr id="31" name="文字版面配置區 30"/>
          <p:cNvSpPr>
            <a:spLocks noGrp="1"/>
          </p:cNvSpPr>
          <p:nvPr>
            <p:ph type="body" sz="quarter" idx="13"/>
          </p:nvPr>
        </p:nvSpPr>
        <p:spPr>
          <a:xfrm>
            <a:off x="2540000" y="1076512"/>
            <a:ext cx="6120000" cy="3605700"/>
          </a:xfrm>
        </p:spPr>
        <p:txBody>
          <a:bodyPr>
            <a:normAutofit fontScale="92500" lnSpcReduction="20000"/>
          </a:bodyPr>
          <a:lstStyle/>
          <a:p>
            <a:r>
              <a:rPr lang="zh-TW" altLang="en-US" sz="2800" dirty="0"/>
              <a:t>關於</a:t>
            </a:r>
            <a:r>
              <a:rPr lang="en-US" altLang="zh-TW" sz="2800" dirty="0"/>
              <a:t>Windows 7</a:t>
            </a:r>
            <a:r>
              <a:rPr lang="zh-TW" altLang="en-US" sz="2800" dirty="0"/>
              <a:t>的「媒體櫃」的敘述，下列何者有誤？</a:t>
            </a:r>
            <a:endParaRPr lang="en-US" altLang="zh-TW" sz="2800" dirty="0"/>
          </a:p>
          <a:p>
            <a:pPr marL="447675" indent="-447675" algn="l"/>
            <a:r>
              <a:rPr lang="en-US" altLang="zh-TW" sz="2800" dirty="0"/>
              <a:t>(A)</a:t>
            </a:r>
            <a:r>
              <a:rPr lang="zh-TW" altLang="en-US" sz="2800" dirty="0"/>
              <a:t>預設文件、音樂、視訊及圖片四個資料夾</a:t>
            </a:r>
            <a:endParaRPr lang="en-US" altLang="zh-TW" sz="2800" dirty="0"/>
          </a:p>
          <a:p>
            <a:pPr marL="447675" indent="-447675" algn="l"/>
            <a:r>
              <a:rPr lang="en-US" altLang="zh-TW" sz="2800" dirty="0"/>
              <a:t>(B)</a:t>
            </a:r>
            <a:r>
              <a:rPr lang="zh-TW" altLang="en-US" sz="2800" dirty="0"/>
              <a:t>加入媒體櫃中的檔案或資料夾會與原始位置做連結</a:t>
            </a:r>
            <a:endParaRPr lang="en-US" altLang="zh-TW" sz="2800" dirty="0"/>
          </a:p>
          <a:p>
            <a:pPr marL="447675" indent="-447675" algn="l"/>
            <a:r>
              <a:rPr lang="en-US" altLang="zh-TW" sz="2800" dirty="0"/>
              <a:t>(C)</a:t>
            </a:r>
            <a:r>
              <a:rPr lang="zh-TW" altLang="en-US" sz="2800" dirty="0"/>
              <a:t>刪除媒體櫃中的檔案不會影響原始位置的檔案</a:t>
            </a:r>
            <a:endParaRPr lang="en-US" altLang="zh-TW" sz="2800" dirty="0"/>
          </a:p>
          <a:p>
            <a:pPr marL="447675" indent="-447675" algn="l"/>
            <a:r>
              <a:rPr lang="en-US" altLang="zh-TW" sz="2800" dirty="0"/>
              <a:t>(D)</a:t>
            </a:r>
            <a:r>
              <a:rPr lang="zh-TW" altLang="en-US" sz="2800" dirty="0"/>
              <a:t>可自行新增媒體櫃。</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92551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939681"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答案 </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066672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142</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克莉絲汀想要把出國玩的照片透過「共用」的方式分享給其他人觀看，但不允許對檔案進行修改或刪除，則她應該如何設定？</a:t>
            </a:r>
            <a:endParaRPr lang="zh-TW" altLang="en-US" sz="2800" b="1" dirty="0"/>
          </a:p>
        </p:txBody>
      </p:sp>
      <p:grpSp>
        <p:nvGrpSpPr>
          <p:cNvPr id="43" name="A"/>
          <p:cNvGrpSpPr/>
          <p:nvPr/>
        </p:nvGrpSpPr>
        <p:grpSpPr>
          <a:xfrm>
            <a:off x="2107855" y="5076066"/>
            <a:ext cx="3385950" cy="707886"/>
            <a:chOff x="2631154" y="4793292"/>
            <a:chExt cx="338595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793292"/>
              <a:ext cx="2749471"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只勾選「在網路上共用</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這個資料夾」</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56611"/>
            <a:ext cx="3385950" cy="707886"/>
            <a:chOff x="2631154" y="4773837"/>
            <a:chExt cx="3385950"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773837"/>
              <a:ext cx="2749471"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只勾選「允許網路使用</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者變更我的檔案」</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兩者都要勾選</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19800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兩者都不要勾選</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9804231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143</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假設在</a:t>
            </a:r>
            <a:r>
              <a:rPr lang="en-US" altLang="zh-TW" sz="2800" dirty="0"/>
              <a:t>Windows 7</a:t>
            </a:r>
            <a:r>
              <a:rPr lang="zh-TW" altLang="en-US" sz="2800" dirty="0"/>
              <a:t>的</a:t>
            </a:r>
            <a:r>
              <a:rPr lang="en-US" altLang="zh-TW" sz="2800" dirty="0"/>
              <a:t>D</a:t>
            </a:r>
            <a:r>
              <a:rPr lang="zh-TW" altLang="en-US" sz="2800" dirty="0"/>
              <a:t>硬碟中只有五個檔案，檔名分別為「</a:t>
            </a:r>
            <a:r>
              <a:rPr lang="en-US" altLang="zh-TW" sz="2800" dirty="0" err="1"/>
              <a:t>kk</a:t>
            </a:r>
            <a:r>
              <a:rPr lang="zh-TW" altLang="en-US" sz="2800" dirty="0"/>
              <a:t>、</a:t>
            </a:r>
            <a:r>
              <a:rPr lang="en-US" altLang="zh-TW" sz="2800" dirty="0"/>
              <a:t>kac.123</a:t>
            </a:r>
            <a:r>
              <a:rPr lang="zh-TW" altLang="en-US" sz="2800" dirty="0"/>
              <a:t>、</a:t>
            </a:r>
            <a:r>
              <a:rPr lang="en-US" altLang="zh-TW" sz="2800" dirty="0"/>
              <a:t>akc.123</a:t>
            </a:r>
            <a:r>
              <a:rPr lang="zh-TW" altLang="en-US" sz="2800" dirty="0"/>
              <a:t>、</a:t>
            </a:r>
            <a:r>
              <a:rPr lang="en-US" altLang="zh-TW" sz="2800" dirty="0"/>
              <a:t>kdk.123</a:t>
            </a:r>
            <a:r>
              <a:rPr lang="zh-TW" altLang="en-US" sz="2800" dirty="0"/>
              <a:t>及</a:t>
            </a:r>
            <a:r>
              <a:rPr lang="en-US" altLang="zh-TW" sz="2800" dirty="0" err="1"/>
              <a:t>aa.kkk</a:t>
            </a:r>
            <a:r>
              <a:rPr lang="zh-TW" altLang="en-US" sz="2800" dirty="0"/>
              <a:t>」，對</a:t>
            </a:r>
            <a:r>
              <a:rPr lang="en-US" altLang="zh-TW" sz="2800" dirty="0"/>
              <a:t>D</a:t>
            </a:r>
            <a:r>
              <a:rPr lang="zh-TW" altLang="en-US" sz="2800" dirty="0"/>
              <a:t>硬碟使用尋找所有檔案的功能，並在</a:t>
            </a:r>
            <a:r>
              <a:rPr lang="en-US" altLang="zh-TW" sz="2800" dirty="0"/>
              <a:t>〔</a:t>
            </a:r>
            <a:r>
              <a:rPr lang="zh-TW" altLang="en-US" sz="2800" dirty="0"/>
              <a:t>名稱</a:t>
            </a:r>
            <a:r>
              <a:rPr lang="en-US" altLang="zh-TW" sz="2800" dirty="0"/>
              <a:t>〕</a:t>
            </a:r>
            <a:r>
              <a:rPr lang="zh-TW" altLang="en-US" sz="2800" dirty="0"/>
              <a:t>欄位中輸入「</a:t>
            </a:r>
            <a:r>
              <a:rPr lang="en-US" altLang="zh-TW" sz="2800" dirty="0"/>
              <a:t>? k *</a:t>
            </a:r>
            <a:r>
              <a:rPr lang="zh-TW" altLang="en-US" sz="2800" dirty="0"/>
              <a:t>」，執行後會找到幾個符合條件的檔案？</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58381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1</a:t>
              </a:r>
              <a:r>
                <a:rPr lang="zh-TW" altLang="en-US" sz="2000" dirty="0">
                  <a:solidFill>
                    <a:prstClr val="white"/>
                  </a:solidFill>
                  <a:latin typeface="Arial" panose="020B0604020202020204" pitchFamily="34" charset="0"/>
                  <a:ea typeface="微軟正黑體" panose="020B0604030504040204" pitchFamily="34" charset="-120"/>
                </a:rPr>
                <a:t>個</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58381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2</a:t>
              </a:r>
              <a:r>
                <a:rPr lang="zh-TW" altLang="en-US" sz="2000" dirty="0">
                  <a:solidFill>
                    <a:prstClr val="white"/>
                  </a:solidFill>
                  <a:latin typeface="Arial" panose="020B0604020202020204" pitchFamily="34" charset="0"/>
                  <a:ea typeface="微軟正黑體" panose="020B0604030504040204" pitchFamily="34" charset="-120"/>
                </a:rPr>
                <a:t>個</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58381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3</a:t>
              </a:r>
              <a:r>
                <a:rPr lang="zh-TW" altLang="en-US" sz="2000" dirty="0">
                  <a:solidFill>
                    <a:prstClr val="white"/>
                  </a:solidFill>
                  <a:latin typeface="Arial" panose="020B0604020202020204" pitchFamily="34" charset="0"/>
                  <a:ea typeface="微軟正黑體" panose="020B0604030504040204" pitchFamily="34" charset="-120"/>
                </a:rPr>
                <a:t>個</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58381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4</a:t>
              </a:r>
              <a:r>
                <a:rPr lang="zh-TW" altLang="en-US" sz="2000" dirty="0">
                  <a:solidFill>
                    <a:prstClr val="white"/>
                  </a:solidFill>
                  <a:latin typeface="Arial" panose="020B0604020202020204" pitchFamily="34" charset="0"/>
                  <a:ea typeface="微軟正黑體" panose="020B0604030504040204" pitchFamily="34" charset="-120"/>
                </a:rPr>
                <a:t>個</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655624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144</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傑特想要將隨身碟的資料備份，請問他可以透過哪些快速鍵完成？</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210987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Ctrl</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C</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Ctrl</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P</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209544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Ctrl</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X</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Ctrl</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V</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210987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Ctrl</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C</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Ctrl</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V</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213872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Ctrl</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Alt</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Delete</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0102069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145</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若要連續選取數個檔案，可以配合哪個按鍵進行選取？</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84029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Ctrl</a:t>
              </a:r>
              <a:r>
                <a:rPr lang="zh-TW" altLang="en-US" sz="2000" dirty="0">
                  <a:solidFill>
                    <a:prstClr val="white"/>
                  </a:solidFill>
                  <a:latin typeface="Arial" panose="020B0604020202020204" pitchFamily="34" charset="0"/>
                  <a:ea typeface="微軟正黑體" panose="020B0604030504040204" pitchFamily="34" charset="-120"/>
                </a:rPr>
                <a:t>鍵</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740908"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Alt</a:t>
              </a:r>
              <a:r>
                <a:rPr lang="zh-TW" altLang="en-US" sz="2000" dirty="0">
                  <a:solidFill>
                    <a:prstClr val="white"/>
                  </a:solidFill>
                  <a:latin typeface="Arial" panose="020B0604020202020204" pitchFamily="34" charset="0"/>
                  <a:ea typeface="微軟正黑體" panose="020B0604030504040204" pitchFamily="34" charset="-120"/>
                </a:rPr>
                <a:t>鍵</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Shift</a:t>
              </a:r>
              <a:r>
                <a:rPr lang="zh-TW" altLang="en-US" sz="2000" dirty="0">
                  <a:solidFill>
                    <a:prstClr val="white"/>
                  </a:solidFill>
                  <a:latin typeface="Arial" panose="020B0604020202020204" pitchFamily="34" charset="0"/>
                  <a:ea typeface="微軟正黑體" panose="020B0604030504040204" pitchFamily="34" charset="-120"/>
                </a:rPr>
                <a:t>鍵</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空白鍵</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306037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146</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黛西想要沖印隨身碟裡的出國旅遊照片，請問他應該複製哪個類型的檔案？</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52770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jpg</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598241"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exe</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683200"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mp4</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668773" cy="400110"/>
            </a:xfrm>
            <a:prstGeom prst="rect">
              <a:avLst/>
            </a:prstGeom>
            <a:noFill/>
          </p:spPr>
          <p:txBody>
            <a:bodyPr wrap="none" rtlCol="0">
              <a:spAutoFit/>
            </a:bodyPr>
            <a:lstStyle/>
            <a:p>
              <a:r>
                <a:rPr lang="en-US" altLang="zh-TW" sz="2000" dirty="0" err="1">
                  <a:solidFill>
                    <a:prstClr val="white"/>
                  </a:solidFill>
                  <a:latin typeface="Arial" panose="020B0604020202020204" pitchFamily="34" charset="0"/>
                  <a:ea typeface="微軟正黑體" panose="020B0604030504040204" pitchFamily="34" charset="-120"/>
                </a:rPr>
                <a:t>pptx</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9708199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2-5 </a:t>
            </a:r>
            <a:r>
              <a:rPr lang="zh-TW" altLang="en-US" dirty="0"/>
              <a:t>常用工具軟體簡介</a:t>
            </a:r>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147</a:t>
            </a:fld>
            <a:endParaRPr lang="zh-TW" altLang="en-US"/>
          </a:p>
        </p:txBody>
      </p:sp>
      <p:sp>
        <p:nvSpPr>
          <p:cNvPr id="9" name="頁尾版面配置區 8"/>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6" name="矩形 15">
            <a:hlinkClick r:id="rId2" action="ppaction://hlinksldjump" highlightClick="1"/>
          </p:cNvPr>
          <p:cNvSpPr/>
          <p:nvPr/>
        </p:nvSpPr>
        <p:spPr>
          <a:xfrm>
            <a:off x="1546413" y="1582331"/>
            <a:ext cx="3519810" cy="938305"/>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電腦軟體分類</a:t>
            </a:r>
          </a:p>
        </p:txBody>
      </p:sp>
      <p:sp>
        <p:nvSpPr>
          <p:cNvPr id="28" name="矩形 27">
            <a:hlinkClick r:id="" action="ppaction://noaction" highlightClick="1"/>
          </p:cNvPr>
          <p:cNvSpPr/>
          <p:nvPr/>
        </p:nvSpPr>
        <p:spPr>
          <a:xfrm>
            <a:off x="5352636" y="1582331"/>
            <a:ext cx="3519810" cy="938305"/>
          </a:xfrm>
          <a:prstGeom prst="rect">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solidFill>
                  <a:schemeClr val="bg1"/>
                </a:solidFill>
                <a:latin typeface="Arial" panose="020B0604020202020204" pitchFamily="34" charset="0"/>
                <a:ea typeface="微軟正黑體" panose="020B0604030504040204" pitchFamily="34" charset="-120"/>
              </a:rPr>
              <a:t>2. </a:t>
            </a:r>
            <a:r>
              <a:rPr lang="zh-TW" altLang="en-US" sz="2300" dirty="0">
                <a:solidFill>
                  <a:schemeClr val="bg1"/>
                </a:solidFill>
                <a:latin typeface="Arial" panose="020B0604020202020204" pitchFamily="34" charset="0"/>
                <a:ea typeface="微軟正黑體" panose="020B0604030504040204" pitchFamily="34" charset="-120"/>
              </a:rPr>
              <a:t>常用工具軟體</a:t>
            </a:r>
            <a:r>
              <a:rPr lang="en-US" altLang="zh-TW" sz="2300" dirty="0">
                <a:solidFill>
                  <a:schemeClr val="bg1"/>
                </a:solidFill>
                <a:latin typeface="Arial" panose="020B0604020202020204" pitchFamily="34" charset="0"/>
                <a:ea typeface="微軟正黑體" panose="020B0604030504040204" pitchFamily="34" charset="-120"/>
              </a:rPr>
              <a:t/>
            </a:r>
            <a:br>
              <a:rPr lang="en-US" altLang="zh-TW" sz="2300" dirty="0">
                <a:solidFill>
                  <a:schemeClr val="bg1"/>
                </a:solidFill>
                <a:latin typeface="Arial" panose="020B0604020202020204" pitchFamily="34" charset="0"/>
                <a:ea typeface="微軟正黑體" panose="020B0604030504040204" pitchFamily="34" charset="-120"/>
              </a:rPr>
            </a:br>
            <a:r>
              <a:rPr lang="en-US" altLang="zh-TW" sz="2300" dirty="0">
                <a:solidFill>
                  <a:schemeClr val="bg1"/>
                </a:solidFill>
                <a:latin typeface="Arial" panose="020B0604020202020204" pitchFamily="34" charset="0"/>
                <a:ea typeface="微軟正黑體" panose="020B0604030504040204" pitchFamily="34" charset="-120"/>
              </a:rPr>
              <a:t>   【</a:t>
            </a:r>
            <a:r>
              <a:rPr lang="zh-TW" altLang="en-US" sz="2300" dirty="0">
                <a:solidFill>
                  <a:schemeClr val="bg1"/>
                </a:solidFill>
                <a:latin typeface="Arial" panose="020B0604020202020204" pitchFamily="34" charset="0"/>
                <a:ea typeface="微軟正黑體" panose="020B0604030504040204" pitchFamily="34" charset="-120"/>
              </a:rPr>
              <a:t>實務操作篇</a:t>
            </a:r>
            <a:r>
              <a:rPr lang="en-US" altLang="zh-TW" sz="2300" dirty="0">
                <a:solidFill>
                  <a:schemeClr val="bg1"/>
                </a:solidFill>
                <a:latin typeface="Arial" panose="020B0604020202020204" pitchFamily="34" charset="0"/>
                <a:ea typeface="微軟正黑體" panose="020B0604030504040204" pitchFamily="34" charset="-120"/>
              </a:rPr>
              <a:t>】</a:t>
            </a:r>
            <a:endParaRPr lang="zh-TW" altLang="en-US" sz="2300" dirty="0">
              <a:solidFill>
                <a:schemeClr val="bg1"/>
              </a:solidFill>
              <a:latin typeface="Arial" panose="020B0604020202020204" pitchFamily="34" charset="0"/>
              <a:ea typeface="微軟正黑體" panose="020B0604030504040204" pitchFamily="34" charset="-120"/>
            </a:endParaRPr>
          </a:p>
        </p:txBody>
      </p:sp>
      <p:sp>
        <p:nvSpPr>
          <p:cNvPr id="17" name="矩形 16">
            <a:hlinkClick r:id="rId3" action="ppaction://hlinksldjump" highlightClick="1"/>
          </p:cNvPr>
          <p:cNvSpPr/>
          <p:nvPr/>
        </p:nvSpPr>
        <p:spPr>
          <a:xfrm>
            <a:off x="-11723"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4" action="ppaction://hlinksldjump" highlightClick="1"/>
          </p:cNvPr>
          <p:cNvSpPr/>
          <p:nvPr/>
        </p:nvSpPr>
        <p:spPr>
          <a:xfrm>
            <a:off x="-11725"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5" action="ppaction://hlinksldjump" highlightClick="1"/>
          </p:cNvPr>
          <p:cNvSpPr/>
          <p:nvPr/>
        </p:nvSpPr>
        <p:spPr>
          <a:xfrm>
            <a:off x="-11725"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6" action="ppaction://hlinksldjump" highlightClick="1"/>
          </p:cNvPr>
          <p:cNvSpPr/>
          <p:nvPr/>
        </p:nvSpPr>
        <p:spPr>
          <a:xfrm>
            <a:off x="-11725"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7" action="ppaction://hlinksldjump" highlightClick="1"/>
          </p:cNvPr>
          <p:cNvSpPr/>
          <p:nvPr/>
        </p:nvSpPr>
        <p:spPr>
          <a:xfrm>
            <a:off x="-11725" y="3594162"/>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2-5</a:t>
            </a:r>
            <a:endParaRPr lang="zh-TW" altLang="en-US" sz="2400" dirty="0">
              <a:latin typeface="Arial" panose="020B0604020202020204" pitchFamily="34" charset="0"/>
              <a:ea typeface="微軟正黑體" panose="020B0604030504040204" pitchFamily="34" charset="-120"/>
            </a:endParaRPr>
          </a:p>
        </p:txBody>
      </p:sp>
      <p:sp>
        <p:nvSpPr>
          <p:cNvPr id="27" name="矩形 26">
            <a:hlinkClick r:id="rId8" action="ppaction://hlinksldjump" highlightClick="1"/>
          </p:cNvPr>
          <p:cNvSpPr/>
          <p:nvPr/>
        </p:nvSpPr>
        <p:spPr>
          <a:xfrm>
            <a:off x="-11725"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2577145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電腦軟體分類</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148</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3" name="內容版面配置區 2"/>
          <p:cNvSpPr>
            <a:spLocks noGrp="1"/>
          </p:cNvSpPr>
          <p:nvPr>
            <p:ph idx="1"/>
          </p:nvPr>
        </p:nvSpPr>
        <p:spPr>
          <a:xfrm>
            <a:off x="1399241" y="1404077"/>
            <a:ext cx="7234519" cy="5149124"/>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軟體依其性質可區分為</a:t>
            </a:r>
            <a:r>
              <a:rPr lang="zh-TW" altLang="en-US" sz="2600" b="1" dirty="0">
                <a:solidFill>
                  <a:srgbClr val="0070C0"/>
                </a:solidFill>
              </a:rPr>
              <a:t>系統軟體</a:t>
            </a:r>
            <a:r>
              <a:rPr lang="en-US" altLang="zh-TW" sz="2600" b="1" dirty="0"/>
              <a:t>(system software)</a:t>
            </a:r>
            <a:r>
              <a:rPr lang="zh-TW" altLang="en-US" sz="2600" b="1" dirty="0"/>
              <a:t>與</a:t>
            </a:r>
            <a:r>
              <a:rPr lang="zh-TW" altLang="en-US" sz="2600" b="1" dirty="0">
                <a:solidFill>
                  <a:srgbClr val="0070C0"/>
                </a:solidFill>
              </a:rPr>
              <a:t>應用軟體</a:t>
            </a:r>
            <a:r>
              <a:rPr lang="en-US" altLang="zh-TW" sz="2600" b="1" dirty="0"/>
              <a:t>(application software)</a:t>
            </a:r>
            <a:r>
              <a:rPr lang="zh-TW" altLang="en-US" sz="2600" b="1" dirty="0"/>
              <a:t>二大類。</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系統軟體是電腦運作的核心，主要用以</a:t>
            </a:r>
            <a:r>
              <a:rPr lang="zh-TW" altLang="en-US" sz="2600" b="1" dirty="0">
                <a:solidFill>
                  <a:srgbClr val="0070C0"/>
                </a:solidFill>
              </a:rPr>
              <a:t>管理和控制電腦資源</a:t>
            </a:r>
            <a:r>
              <a:rPr lang="zh-TW" altLang="en-US" sz="2600" b="1" dirty="0"/>
              <a:t>，並</a:t>
            </a:r>
            <a:r>
              <a:rPr lang="zh-TW" altLang="en-US" sz="2600" b="1" dirty="0">
                <a:solidFill>
                  <a:srgbClr val="0070C0"/>
                </a:solidFill>
              </a:rPr>
              <a:t>作為使用者和應用軟體用來與硬體設備溝通的中介</a:t>
            </a:r>
            <a:r>
              <a:rPr lang="zh-TW" altLang="en-US" sz="2600" b="1" dirty="0"/>
              <a:t>。</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應用軟體則是</a:t>
            </a:r>
            <a:r>
              <a:rPr lang="zh-TW" altLang="en-US" sz="2600" b="1" dirty="0">
                <a:solidFill>
                  <a:srgbClr val="0070C0"/>
                </a:solidFill>
              </a:rPr>
              <a:t>針對特殊需求而開發的程式</a:t>
            </a:r>
            <a:r>
              <a:rPr lang="zh-TW" altLang="en-US" sz="2600" b="1" dirty="0"/>
              <a:t>，目的通常是提昇工作效率、解決特定問題、增加生活娛樂</a:t>
            </a:r>
            <a:r>
              <a:rPr lang="en-US" altLang="zh-TW" sz="2600" b="1" dirty="0"/>
              <a:t>...</a:t>
            </a:r>
            <a:r>
              <a:rPr lang="zh-TW" altLang="en-US" sz="2600" b="1" dirty="0"/>
              <a:t>等。</a:t>
            </a:r>
          </a:p>
        </p:txBody>
      </p:sp>
      <p:sp>
        <p:nvSpPr>
          <p:cNvPr id="20" name="矩形 19">
            <a:hlinkClick r:id="rId3" action="ppaction://hlinksldjump" highlightClick="1"/>
          </p:cNvPr>
          <p:cNvSpPr/>
          <p:nvPr/>
        </p:nvSpPr>
        <p:spPr>
          <a:xfrm>
            <a:off x="-11723"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1725"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1725"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1725"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1725" y="3594162"/>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2-5</a:t>
            </a:r>
            <a:endParaRPr lang="zh-TW" altLang="en-US" sz="24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1725"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485350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18830" y="1097916"/>
            <a:ext cx="6548651" cy="5463014"/>
          </a:xfrm>
          <a:prstGeom prst="rect">
            <a:avLst/>
          </a:prstGeom>
        </p:spPr>
      </p:pic>
      <p:sp>
        <p:nvSpPr>
          <p:cNvPr id="2" name="標題 1"/>
          <p:cNvSpPr>
            <a:spLocks noGrp="1"/>
          </p:cNvSpPr>
          <p:nvPr>
            <p:ph type="title"/>
          </p:nvPr>
        </p:nvSpPr>
        <p:spPr/>
        <p:txBody>
          <a:bodyPr/>
          <a:lstStyle/>
          <a:p>
            <a:r>
              <a:rPr lang="zh-TW" altLang="en-US" dirty="0"/>
              <a:t>主機板提供資料傳輸通道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6" name="矩形: 圓角 5"/>
          <p:cNvSpPr/>
          <p:nvPr/>
        </p:nvSpPr>
        <p:spPr>
          <a:xfrm>
            <a:off x="2151529" y="1030941"/>
            <a:ext cx="1649506" cy="5529989"/>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群組 20"/>
          <p:cNvGrpSpPr/>
          <p:nvPr/>
        </p:nvGrpSpPr>
        <p:grpSpPr>
          <a:xfrm>
            <a:off x="3617995" y="2038660"/>
            <a:ext cx="4315491" cy="1888629"/>
            <a:chOff x="2865240" y="1904016"/>
            <a:chExt cx="4315491" cy="1888629"/>
          </a:xfrm>
        </p:grpSpPr>
        <p:sp>
          <p:nvSpPr>
            <p:cNvPr id="22" name="摺角紙張 21"/>
            <p:cNvSpPr/>
            <p:nvPr/>
          </p:nvSpPr>
          <p:spPr>
            <a:xfrm>
              <a:off x="2943340" y="2033254"/>
              <a:ext cx="4237391" cy="1759391"/>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en-US" altLang="zh-TW" sz="2400" dirty="0">
                  <a:ln w="57150">
                    <a:noFill/>
                  </a:ln>
                  <a:solidFill>
                    <a:srgbClr val="FF0066"/>
                  </a:solidFill>
                  <a:latin typeface="微軟正黑體" panose="020B0604030504040204" pitchFamily="34" charset="-120"/>
                  <a:ea typeface="微軟正黑體" panose="020B0604030504040204" pitchFamily="34" charset="-120"/>
                </a:rPr>
                <a:t>I/O </a:t>
              </a:r>
              <a:r>
                <a:rPr lang="zh-TW" altLang="en-US" sz="2400" dirty="0">
                  <a:ln w="57150">
                    <a:noFill/>
                  </a:ln>
                  <a:solidFill>
                    <a:srgbClr val="FF0066"/>
                  </a:solidFill>
                  <a:latin typeface="微軟正黑體" panose="020B0604030504040204" pitchFamily="34" charset="-120"/>
                  <a:ea typeface="微軟正黑體" panose="020B0604030504040204" pitchFamily="34" charset="-120"/>
                </a:rPr>
                <a:t>連接埠</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：主機背面的連接埠是由主機板提供，主要負責連接輸出入裝置。</a:t>
              </a:r>
            </a:p>
          </p:txBody>
        </p:sp>
        <p:sp>
          <p:nvSpPr>
            <p:cNvPr id="23" name="橢圓 22"/>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1</a:t>
              </a:r>
              <a:endParaRPr lang="zh-TW" altLang="en-US" sz="2800" dirty="0">
                <a:latin typeface="Arial" panose="020B0604020202020204" pitchFamily="34" charset="0"/>
                <a:cs typeface="Arial" panose="020B0604020202020204" pitchFamily="34" charset="0"/>
              </a:endParaRPr>
            </a:p>
          </p:txBody>
        </p:sp>
      </p:gr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4" name="矩形 23">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48142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26" presetClass="emph" presetSubtype="0" repeatCount="2000" fill="hold" grpId="1"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系統軟體類型</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149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563471290"/>
              </p:ext>
            </p:extLst>
          </p:nvPr>
        </p:nvGraphicFramePr>
        <p:xfrm>
          <a:off x="1269776" y="1680548"/>
          <a:ext cx="7394523" cy="3488352"/>
        </p:xfrm>
        <a:graphic>
          <a:graphicData uri="http://schemas.openxmlformats.org/drawingml/2006/table">
            <a:tbl>
              <a:tblPr firstRow="1" bandRow="1">
                <a:tableStyleId>{5C22544A-7EE6-4342-B048-85BDC9FD1C3A}</a:tableStyleId>
              </a:tblPr>
              <a:tblGrid>
                <a:gridCol w="1785481">
                  <a:extLst>
                    <a:ext uri="{9D8B030D-6E8A-4147-A177-3AD203B41FA5}">
                      <a16:colId xmlns:a16="http://schemas.microsoft.com/office/drawing/2014/main" xmlns="" val="20000"/>
                    </a:ext>
                  </a:extLst>
                </a:gridCol>
                <a:gridCol w="5609042">
                  <a:extLst>
                    <a:ext uri="{9D8B030D-6E8A-4147-A177-3AD203B41FA5}">
                      <a16:colId xmlns:a16="http://schemas.microsoft.com/office/drawing/2014/main" xmlns="" val="20001"/>
                    </a:ext>
                  </a:extLst>
                </a:gridCol>
              </a:tblGrid>
              <a:tr h="798921">
                <a:tc>
                  <a:txBody>
                    <a:bodyPr/>
                    <a:lstStyle/>
                    <a:p>
                      <a:pPr algn="ctr"/>
                      <a:r>
                        <a:rPr lang="zh-TW" altLang="en-US" sz="2400" baseline="0" dirty="0">
                          <a:latin typeface="Arial" panose="020B0604020202020204" pitchFamily="34" charset="0"/>
                          <a:ea typeface="微軟正黑體" panose="020B0604030504040204" pitchFamily="34" charset="-120"/>
                        </a:rPr>
                        <a:t>軟體類型</a:t>
                      </a:r>
                    </a:p>
                  </a:txBody>
                  <a:tcPr anchor="ctr"/>
                </a:tc>
                <a:tc>
                  <a:txBody>
                    <a:bodyPr/>
                    <a:lstStyle/>
                    <a:p>
                      <a:pPr algn="l"/>
                      <a:r>
                        <a:rPr lang="zh-TW" altLang="en-US" sz="2400" baseline="0" dirty="0">
                          <a:latin typeface="Arial" panose="020B0604020202020204" pitchFamily="34" charset="0"/>
                          <a:ea typeface="微軟正黑體" panose="020B0604030504040204" pitchFamily="34" charset="-120"/>
                        </a:rPr>
                        <a:t>相關例子</a:t>
                      </a:r>
                    </a:p>
                  </a:txBody>
                  <a:tcPr anchor="ctr"/>
                </a:tc>
                <a:extLst>
                  <a:ext uri="{0D108BD9-81ED-4DB2-BD59-A6C34878D82A}">
                    <a16:rowId xmlns:a16="http://schemas.microsoft.com/office/drawing/2014/main" xmlns="" val="10000"/>
                  </a:ext>
                </a:extLst>
              </a:tr>
              <a:tr h="798921">
                <a:tc>
                  <a:txBody>
                    <a:bodyPr/>
                    <a:lstStyle/>
                    <a:p>
                      <a:pPr algn="ct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作業系統</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Windows</a:t>
                      </a:r>
                      <a:r>
                        <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Linux</a:t>
                      </a:r>
                      <a:r>
                        <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Mac OS</a:t>
                      </a:r>
                      <a:r>
                        <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400" baseline="0" dirty="0">
                          <a:solidFill>
                            <a:schemeClr val="tx1">
                              <a:lumMod val="75000"/>
                              <a:lumOff val="25000"/>
                            </a:schemeClr>
                          </a:solidFill>
                          <a:latin typeface="Arial" panose="020B0604020202020204" pitchFamily="34" charset="0"/>
                          <a:ea typeface="微軟正黑體" panose="020B0604030504040204" pitchFamily="34" charset="-120"/>
                        </a:rPr>
                        <a:t>Palm OS</a:t>
                      </a:r>
                      <a:endPar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1"/>
                  </a:ext>
                </a:extLst>
              </a:tr>
              <a:tr h="798921">
                <a:tc>
                  <a:txBody>
                    <a:bodyPr/>
                    <a:lstStyle/>
                    <a:p>
                      <a:pPr algn="ct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軟體開發程式</a:t>
                      </a:r>
                    </a:p>
                  </a:txBody>
                  <a:tcPr anchor="ctr"/>
                </a:tc>
                <a:tc>
                  <a:txBody>
                    <a:bodyPr/>
                    <a:lstStyle/>
                    <a:p>
                      <a:pPr algn="l"/>
                      <a:r>
                        <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rPr>
                        <a:t>編譯器、連結器、載入器</a:t>
                      </a:r>
                    </a:p>
                  </a:txBody>
                  <a:tcPr anchor="ctr"/>
                </a:tc>
                <a:extLst>
                  <a:ext uri="{0D108BD9-81ED-4DB2-BD59-A6C34878D82A}">
                    <a16:rowId xmlns:a16="http://schemas.microsoft.com/office/drawing/2014/main" xmlns="" val="10002"/>
                  </a:ext>
                </a:extLst>
              </a:tr>
              <a:tr h="1091589">
                <a:tc>
                  <a:txBody>
                    <a:bodyPr/>
                    <a:lstStyle/>
                    <a:p>
                      <a:pPr algn="ct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工具程式</a:t>
                      </a:r>
                    </a:p>
                  </a:txBody>
                  <a:tcPr anchor="ctr"/>
                </a:tc>
                <a:tc>
                  <a:txBody>
                    <a:bodyPr/>
                    <a:lstStyle/>
                    <a:p>
                      <a:pPr algn="l"/>
                      <a:r>
                        <a:rPr lang="zh-TW" altLang="en-US" sz="2400" baseline="0" dirty="0">
                          <a:solidFill>
                            <a:schemeClr val="tx1">
                              <a:lumMod val="75000"/>
                              <a:lumOff val="25000"/>
                            </a:schemeClr>
                          </a:solidFill>
                          <a:latin typeface="Arial" panose="020B0604020202020204" pitchFamily="34" charset="0"/>
                          <a:ea typeface="微軟正黑體" panose="020B0604030504040204" pitchFamily="34" charset="-120"/>
                        </a:rPr>
                        <a:t>硬體驅動程式、磁碟掃描程式、連線程式、掃毒程式、壓縮程式</a:t>
                      </a:r>
                    </a:p>
                  </a:txBody>
                  <a:tcPr anchor="ctr"/>
                </a:tc>
                <a:extLst>
                  <a:ext uri="{0D108BD9-81ED-4DB2-BD59-A6C34878D82A}">
                    <a16:rowId xmlns:a16="http://schemas.microsoft.com/office/drawing/2014/main" xmlns="" val="10003"/>
                  </a:ext>
                </a:extLst>
              </a:tr>
            </a:tbl>
          </a:graphicData>
        </a:graphic>
      </p:graphicFrame>
      <p:sp>
        <p:nvSpPr>
          <p:cNvPr id="20" name="矩形 19">
            <a:hlinkClick r:id="rId3" action="ppaction://hlinksldjump" highlightClick="1"/>
          </p:cNvPr>
          <p:cNvSpPr/>
          <p:nvPr/>
        </p:nvSpPr>
        <p:spPr>
          <a:xfrm>
            <a:off x="-11723"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1725"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1725"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1725"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1725" y="3594162"/>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2-5</a:t>
            </a:r>
            <a:endParaRPr lang="zh-TW" altLang="en-US" sz="24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1725"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14301224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應用軟體類型 </a:t>
            </a:r>
            <a:r>
              <a:rPr lang="en-US" altLang="zh-TW" dirty="0">
                <a:latin typeface="Arial" panose="020B0604020202020204" pitchFamily="34" charset="0"/>
              </a:rPr>
              <a:t>I</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150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222364840"/>
              </p:ext>
            </p:extLst>
          </p:nvPr>
        </p:nvGraphicFramePr>
        <p:xfrm>
          <a:off x="1307876" y="1216026"/>
          <a:ext cx="7394523" cy="5299789"/>
        </p:xfrm>
        <a:graphic>
          <a:graphicData uri="http://schemas.openxmlformats.org/drawingml/2006/table">
            <a:tbl>
              <a:tblPr firstRow="1" bandRow="1">
                <a:tableStyleId>{5C22544A-7EE6-4342-B048-85BDC9FD1C3A}</a:tableStyleId>
              </a:tblPr>
              <a:tblGrid>
                <a:gridCol w="2148338">
                  <a:extLst>
                    <a:ext uri="{9D8B030D-6E8A-4147-A177-3AD203B41FA5}">
                      <a16:colId xmlns:a16="http://schemas.microsoft.com/office/drawing/2014/main" xmlns="" val="20000"/>
                    </a:ext>
                  </a:extLst>
                </a:gridCol>
                <a:gridCol w="5246185">
                  <a:extLst>
                    <a:ext uri="{9D8B030D-6E8A-4147-A177-3AD203B41FA5}">
                      <a16:colId xmlns:a16="http://schemas.microsoft.com/office/drawing/2014/main" xmlns="" val="20001"/>
                    </a:ext>
                  </a:extLst>
                </a:gridCol>
              </a:tblGrid>
              <a:tr h="481799">
                <a:tc>
                  <a:txBody>
                    <a:bodyPr/>
                    <a:lstStyle/>
                    <a:p>
                      <a:pPr algn="ctr"/>
                      <a:r>
                        <a:rPr lang="zh-TW" altLang="en-US" sz="2400" baseline="0" dirty="0">
                          <a:latin typeface="Arial" panose="020B0604020202020204" pitchFamily="34" charset="0"/>
                          <a:ea typeface="微軟正黑體" panose="020B0604030504040204" pitchFamily="34" charset="-120"/>
                        </a:rPr>
                        <a:t>軟體類型</a:t>
                      </a:r>
                    </a:p>
                  </a:txBody>
                  <a:tcPr anchor="ctr"/>
                </a:tc>
                <a:tc>
                  <a:txBody>
                    <a:bodyPr/>
                    <a:lstStyle/>
                    <a:p>
                      <a:pPr algn="l"/>
                      <a:r>
                        <a:rPr lang="zh-TW" altLang="en-US" sz="2400" baseline="0" dirty="0">
                          <a:latin typeface="Arial" panose="020B0604020202020204" pitchFamily="34" charset="0"/>
                          <a:ea typeface="微軟正黑體" panose="020B0604030504040204" pitchFamily="34" charset="-120"/>
                        </a:rPr>
                        <a:t>主要用途</a:t>
                      </a:r>
                    </a:p>
                  </a:txBody>
                  <a:tcPr anchor="ctr"/>
                </a:tc>
                <a:extLst>
                  <a:ext uri="{0D108BD9-81ED-4DB2-BD59-A6C34878D82A}">
                    <a16:rowId xmlns:a16="http://schemas.microsoft.com/office/drawing/2014/main" xmlns="" val="10000"/>
                  </a:ext>
                </a:extLst>
              </a:tr>
              <a:tr h="481799">
                <a:tc>
                  <a:txBody>
                    <a:bodyPr/>
                    <a:lstStyle/>
                    <a:p>
                      <a:pPr algn="ctr"/>
                      <a:r>
                        <a:rPr lang="zh-TW" altLang="en-US" sz="2000" baseline="0" dirty="0">
                          <a:solidFill>
                            <a:srgbClr val="FF0066"/>
                          </a:solidFill>
                          <a:latin typeface="Arial" panose="020B0604020202020204" pitchFamily="34" charset="0"/>
                          <a:ea typeface="微軟正黑體" panose="020B0604030504040204" pitchFamily="34" charset="-120"/>
                        </a:rPr>
                        <a:t>文書排版軟體</a:t>
                      </a:r>
                    </a:p>
                  </a:txBody>
                  <a:tcPr anchor="ctr"/>
                </a:tc>
                <a:tc>
                  <a:txBody>
                    <a:bodyPr/>
                    <a:lstStyle/>
                    <a:p>
                      <a:pPr algn="l"/>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編修文件、排版</a:t>
                      </a:r>
                    </a:p>
                  </a:txBody>
                  <a:tcPr anchor="ctr"/>
                </a:tc>
                <a:extLst>
                  <a:ext uri="{0D108BD9-81ED-4DB2-BD59-A6C34878D82A}">
                    <a16:rowId xmlns:a16="http://schemas.microsoft.com/office/drawing/2014/main" xmlns="" val="10001"/>
                  </a:ext>
                </a:extLst>
              </a:tr>
              <a:tr h="48179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Word</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Writer</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InDesign</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Publisher</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PageMaker</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、文淵閣</a:t>
                      </a:r>
                    </a:p>
                  </a:txBody>
                  <a:tcPr anchor="ctr"/>
                </a:tc>
                <a:tc hMerge="1">
                  <a:txBody>
                    <a:bodyPr/>
                    <a:lstStyle/>
                    <a:p>
                      <a:pPr algn="l"/>
                      <a:endParaRPr lang="zh-TW" altLang="en-US" sz="2400" baseline="0" dirty="0">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2"/>
                  </a:ext>
                </a:extLst>
              </a:tr>
              <a:tr h="481799">
                <a:tc>
                  <a:txBody>
                    <a:bodyPr/>
                    <a:lstStyle/>
                    <a:p>
                      <a:pPr algn="ctr"/>
                      <a:r>
                        <a:rPr lang="zh-TW" altLang="en-US" sz="2000" baseline="0" dirty="0">
                          <a:solidFill>
                            <a:srgbClr val="FF0066"/>
                          </a:solidFill>
                          <a:latin typeface="Arial" panose="020B0604020202020204" pitchFamily="34" charset="0"/>
                          <a:ea typeface="微軟正黑體" panose="020B0604030504040204" pitchFamily="34" charset="-120"/>
                        </a:rPr>
                        <a:t>電子試算表軟體</a:t>
                      </a:r>
                    </a:p>
                  </a:txBody>
                  <a:tcPr anchor="ctr"/>
                </a:tc>
                <a:tc>
                  <a:txBody>
                    <a:bodyPr/>
                    <a:lstStyle/>
                    <a:p>
                      <a:pPr algn="l"/>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計算、分析、繪製圖表</a:t>
                      </a:r>
                    </a:p>
                  </a:txBody>
                  <a:tcPr anchor="ctr"/>
                </a:tc>
                <a:extLst>
                  <a:ext uri="{0D108BD9-81ED-4DB2-BD59-A6C34878D82A}">
                    <a16:rowId xmlns:a16="http://schemas.microsoft.com/office/drawing/2014/main" xmlns="" val="10003"/>
                  </a:ext>
                </a:extLst>
              </a:tr>
              <a:tr h="48179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Excel</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Numbers</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Calc</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Lotus 123</a:t>
                      </a:r>
                    </a:p>
                  </a:txBody>
                  <a:tcPr anchor="ctr"/>
                </a:tc>
                <a:tc hMerge="1">
                  <a:txBody>
                    <a:bodyPr/>
                    <a:lstStyle/>
                    <a:p>
                      <a:pPr algn="l"/>
                      <a:endParaRPr lang="zh-TW" altLang="en-US" sz="2400" baseline="0" dirty="0">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4"/>
                  </a:ext>
                </a:extLst>
              </a:tr>
              <a:tr h="481799">
                <a:tc>
                  <a:txBody>
                    <a:bodyPr/>
                    <a:lstStyle/>
                    <a:p>
                      <a:pPr algn="ctr"/>
                      <a:r>
                        <a:rPr lang="zh-TW" altLang="en-US" sz="2000" kern="1200" baseline="0" dirty="0">
                          <a:solidFill>
                            <a:srgbClr val="FF0066"/>
                          </a:solidFill>
                          <a:latin typeface="Arial" panose="020B0604020202020204" pitchFamily="34" charset="0"/>
                          <a:ea typeface="微軟正黑體" panose="020B0604030504040204" pitchFamily="34" charset="-120"/>
                          <a:cs typeface="+mn-cs"/>
                        </a:rPr>
                        <a:t>簡報軟體</a:t>
                      </a:r>
                    </a:p>
                  </a:txBody>
                  <a:tcPr anchor="ctr"/>
                </a:tc>
                <a:tc>
                  <a:txBody>
                    <a:bodyPr/>
                    <a:lstStyle/>
                    <a:p>
                      <a:pPr algn="l"/>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製作多媒體簡報</a:t>
                      </a:r>
                    </a:p>
                  </a:txBody>
                  <a:tcPr anchor="ctr"/>
                </a:tc>
                <a:extLst>
                  <a:ext uri="{0D108BD9-81ED-4DB2-BD59-A6C34878D82A}">
                    <a16:rowId xmlns:a16="http://schemas.microsoft.com/office/drawing/2014/main" xmlns="" val="10005"/>
                  </a:ext>
                </a:extLst>
              </a:tr>
              <a:tr h="48179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PowerPoint</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Keynote</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Impress</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Freelance</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MediaShow</a:t>
                      </a:r>
                      <a:endPar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hMerge="1">
                  <a:txBody>
                    <a:bodyPr/>
                    <a:lstStyle/>
                    <a:p>
                      <a:pPr algn="l"/>
                      <a:endParaRPr lang="zh-TW" altLang="en-US" sz="2400" baseline="0" dirty="0">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6"/>
                  </a:ext>
                </a:extLst>
              </a:tr>
              <a:tr h="481799">
                <a:tc>
                  <a:txBody>
                    <a:bodyPr/>
                    <a:lstStyle/>
                    <a:p>
                      <a:pPr algn="ctr"/>
                      <a:r>
                        <a:rPr lang="zh-TW" altLang="en-US" sz="2000" kern="1200" baseline="0" dirty="0">
                          <a:solidFill>
                            <a:srgbClr val="FF0066"/>
                          </a:solidFill>
                          <a:latin typeface="Arial" panose="020B0604020202020204" pitchFamily="34" charset="0"/>
                          <a:ea typeface="微軟正黑體" panose="020B0604030504040204" pitchFamily="34" charset="-120"/>
                          <a:cs typeface="+mn-cs"/>
                        </a:rPr>
                        <a:t>資料庫軟體</a:t>
                      </a:r>
                    </a:p>
                  </a:txBody>
                  <a:tcPr anchor="ctr"/>
                </a:tc>
                <a:tc>
                  <a:txBody>
                    <a:bodyPr/>
                    <a:lstStyle/>
                    <a:p>
                      <a:pPr algn="l"/>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查詢、管理大量資料</a:t>
                      </a:r>
                    </a:p>
                  </a:txBody>
                  <a:tcPr anchor="ctr"/>
                </a:tc>
                <a:extLst>
                  <a:ext uri="{0D108BD9-81ED-4DB2-BD59-A6C34878D82A}">
                    <a16:rowId xmlns:a16="http://schemas.microsoft.com/office/drawing/2014/main" xmlns="" val="10007"/>
                  </a:ext>
                </a:extLst>
              </a:tr>
              <a:tr h="48179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Access</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Base</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FoxPro</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dBase</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MySQL</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Oracle</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SQL</a:t>
                      </a:r>
                      <a:endPar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hMerge="1">
                  <a:txBody>
                    <a:bodyPr/>
                    <a:lstStyle/>
                    <a:p>
                      <a:pPr algn="l"/>
                      <a:endParaRPr lang="zh-TW" altLang="en-US" sz="2400" baseline="0" dirty="0">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8"/>
                  </a:ext>
                </a:extLst>
              </a:tr>
              <a:tr h="481799">
                <a:tc>
                  <a:txBody>
                    <a:bodyPr/>
                    <a:lstStyle/>
                    <a:p>
                      <a:pPr algn="ctr"/>
                      <a:r>
                        <a:rPr lang="zh-TW" altLang="en-US" sz="2000" kern="1200" baseline="0" dirty="0">
                          <a:solidFill>
                            <a:srgbClr val="FF0066"/>
                          </a:solidFill>
                          <a:latin typeface="Arial" panose="020B0604020202020204" pitchFamily="34" charset="0"/>
                          <a:ea typeface="微軟正黑體" panose="020B0604030504040204" pitchFamily="34" charset="-120"/>
                          <a:cs typeface="+mn-cs"/>
                        </a:rPr>
                        <a:t>影像處理軟體</a:t>
                      </a:r>
                    </a:p>
                  </a:txBody>
                  <a:tcPr anchor="ctr"/>
                </a:tc>
                <a:tc>
                  <a:txBody>
                    <a:bodyPr/>
                    <a:lstStyle/>
                    <a:p>
                      <a:pPr algn="l"/>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編修圖片、提供相片特效</a:t>
                      </a:r>
                    </a:p>
                  </a:txBody>
                  <a:tcPr anchor="ctr"/>
                </a:tc>
                <a:extLst>
                  <a:ext uri="{0D108BD9-81ED-4DB2-BD59-A6C34878D82A}">
                    <a16:rowId xmlns:a16="http://schemas.microsoft.com/office/drawing/2014/main" xmlns="" val="10009"/>
                  </a:ext>
                </a:extLst>
              </a:tr>
              <a:tr h="48179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Photoshop</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PhotoImpact</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GIMP</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Photo-Paint</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Fireworks</a:t>
                      </a:r>
                      <a:endPar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hMerge="1">
                  <a:txBody>
                    <a:bodyPr/>
                    <a:lstStyle/>
                    <a:p>
                      <a:pPr algn="l"/>
                      <a:endParaRPr lang="zh-TW" altLang="en-US" sz="2400" baseline="0" dirty="0">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10"/>
                  </a:ext>
                </a:extLst>
              </a:tr>
            </a:tbl>
          </a:graphicData>
        </a:graphic>
      </p:graphicFrame>
      <p:sp>
        <p:nvSpPr>
          <p:cNvPr id="20" name="矩形 19">
            <a:hlinkClick r:id="rId3" action="ppaction://hlinksldjump" highlightClick="1"/>
          </p:cNvPr>
          <p:cNvSpPr/>
          <p:nvPr/>
        </p:nvSpPr>
        <p:spPr>
          <a:xfrm>
            <a:off x="-11723"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1725"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1725"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1725"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1725" y="3594162"/>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2-5</a:t>
            </a:r>
            <a:endParaRPr lang="zh-TW" altLang="en-US" sz="24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1725"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80912861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應用軟體類型 </a:t>
            </a:r>
            <a:r>
              <a:rPr lang="en-US" altLang="zh-TW" dirty="0">
                <a:latin typeface="Arial" panose="020B0604020202020204" pitchFamily="34" charset="0"/>
              </a:rPr>
              <a:t>II</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151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4180407088"/>
              </p:ext>
            </p:extLst>
          </p:nvPr>
        </p:nvGraphicFramePr>
        <p:xfrm>
          <a:off x="1257076" y="1216026"/>
          <a:ext cx="7394523" cy="5299789"/>
        </p:xfrm>
        <a:graphic>
          <a:graphicData uri="http://schemas.openxmlformats.org/drawingml/2006/table">
            <a:tbl>
              <a:tblPr firstRow="1" bandRow="1">
                <a:tableStyleId>{5C22544A-7EE6-4342-B048-85BDC9FD1C3A}</a:tableStyleId>
              </a:tblPr>
              <a:tblGrid>
                <a:gridCol w="2148338">
                  <a:extLst>
                    <a:ext uri="{9D8B030D-6E8A-4147-A177-3AD203B41FA5}">
                      <a16:colId xmlns:a16="http://schemas.microsoft.com/office/drawing/2014/main" xmlns="" val="20000"/>
                    </a:ext>
                  </a:extLst>
                </a:gridCol>
                <a:gridCol w="5246185">
                  <a:extLst>
                    <a:ext uri="{9D8B030D-6E8A-4147-A177-3AD203B41FA5}">
                      <a16:colId xmlns:a16="http://schemas.microsoft.com/office/drawing/2014/main" xmlns="" val="20001"/>
                    </a:ext>
                  </a:extLst>
                </a:gridCol>
              </a:tblGrid>
              <a:tr h="481799">
                <a:tc>
                  <a:txBody>
                    <a:bodyPr/>
                    <a:lstStyle/>
                    <a:p>
                      <a:pPr algn="ctr"/>
                      <a:r>
                        <a:rPr lang="zh-TW" altLang="en-US" sz="2400" baseline="0" dirty="0">
                          <a:latin typeface="Arial" panose="020B0604020202020204" pitchFamily="34" charset="0"/>
                          <a:ea typeface="微軟正黑體" panose="020B0604030504040204" pitchFamily="34" charset="-120"/>
                        </a:rPr>
                        <a:t>軟體類型</a:t>
                      </a:r>
                    </a:p>
                  </a:txBody>
                  <a:tcPr anchor="ctr"/>
                </a:tc>
                <a:tc>
                  <a:txBody>
                    <a:bodyPr/>
                    <a:lstStyle/>
                    <a:p>
                      <a:pPr algn="l"/>
                      <a:r>
                        <a:rPr lang="zh-TW" altLang="en-US" sz="2400" baseline="0" dirty="0">
                          <a:latin typeface="Arial" panose="020B0604020202020204" pitchFamily="34" charset="0"/>
                          <a:ea typeface="微軟正黑體" panose="020B0604030504040204" pitchFamily="34" charset="-120"/>
                        </a:rPr>
                        <a:t>主要用途</a:t>
                      </a:r>
                    </a:p>
                  </a:txBody>
                  <a:tcPr anchor="ctr"/>
                </a:tc>
                <a:extLst>
                  <a:ext uri="{0D108BD9-81ED-4DB2-BD59-A6C34878D82A}">
                    <a16:rowId xmlns:a16="http://schemas.microsoft.com/office/drawing/2014/main" xmlns="" val="10000"/>
                  </a:ext>
                </a:extLst>
              </a:tr>
              <a:tr h="481799">
                <a:tc>
                  <a:txBody>
                    <a:bodyPr/>
                    <a:lstStyle/>
                    <a:p>
                      <a:pPr algn="ctr"/>
                      <a:r>
                        <a:rPr lang="zh-TW" altLang="en-US" sz="2000" baseline="0" dirty="0">
                          <a:solidFill>
                            <a:srgbClr val="FF0066"/>
                          </a:solidFill>
                          <a:latin typeface="Arial" panose="020B0604020202020204" pitchFamily="34" charset="0"/>
                          <a:ea typeface="微軟正黑體" panose="020B0604030504040204" pitchFamily="34" charset="-120"/>
                        </a:rPr>
                        <a:t>網頁設計軟體</a:t>
                      </a:r>
                    </a:p>
                  </a:txBody>
                  <a:tcPr anchor="ctr"/>
                </a:tc>
                <a:tc>
                  <a:txBody>
                    <a:bodyPr/>
                    <a:lstStyle/>
                    <a:p>
                      <a:pPr algn="l"/>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製作網頁、動畫效果</a:t>
                      </a:r>
                    </a:p>
                  </a:txBody>
                  <a:tcPr anchor="ctr"/>
                </a:tc>
                <a:extLst>
                  <a:ext uri="{0D108BD9-81ED-4DB2-BD59-A6C34878D82A}">
                    <a16:rowId xmlns:a16="http://schemas.microsoft.com/office/drawing/2014/main" xmlns="" val="10001"/>
                  </a:ext>
                </a:extLst>
              </a:tr>
              <a:tr h="48179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Dreamweaver</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FrontPage</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Nvu</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Namo</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 </a:t>
                      </a: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WebEditor</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Flash</a:t>
                      </a:r>
                      <a:endPar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hMerge="1">
                  <a:txBody>
                    <a:bodyPr/>
                    <a:lstStyle/>
                    <a:p>
                      <a:pPr algn="l"/>
                      <a:endParaRPr lang="zh-TW" altLang="en-US" sz="2400" baseline="0" dirty="0">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2"/>
                  </a:ext>
                </a:extLst>
              </a:tr>
              <a:tr h="481799">
                <a:tc>
                  <a:txBody>
                    <a:bodyPr/>
                    <a:lstStyle/>
                    <a:p>
                      <a:pPr algn="ctr"/>
                      <a:r>
                        <a:rPr lang="zh-TW" altLang="en-US" sz="2000" baseline="0" dirty="0">
                          <a:solidFill>
                            <a:srgbClr val="FF0066"/>
                          </a:solidFill>
                          <a:latin typeface="Arial" panose="020B0604020202020204" pitchFamily="34" charset="0"/>
                          <a:ea typeface="微軟正黑體" panose="020B0604030504040204" pitchFamily="34" charset="-120"/>
                        </a:rPr>
                        <a:t>壓縮軟體</a:t>
                      </a:r>
                    </a:p>
                  </a:txBody>
                  <a:tcPr anchor="ctr"/>
                </a:tc>
                <a:tc>
                  <a:txBody>
                    <a:bodyPr/>
                    <a:lstStyle/>
                    <a:p>
                      <a:pPr algn="l"/>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壓縮檔案減小佔用空間</a:t>
                      </a:r>
                    </a:p>
                  </a:txBody>
                  <a:tcPr anchor="ctr"/>
                </a:tc>
                <a:extLst>
                  <a:ext uri="{0D108BD9-81ED-4DB2-BD59-A6C34878D82A}">
                    <a16:rowId xmlns:a16="http://schemas.microsoft.com/office/drawing/2014/main" xmlns="" val="10003"/>
                  </a:ext>
                </a:extLst>
              </a:tr>
              <a:tr h="48179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WinZip</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WinRAR</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7-Zip</a:t>
                      </a:r>
                    </a:p>
                  </a:txBody>
                  <a:tcPr anchor="ctr"/>
                </a:tc>
                <a:tc hMerge="1">
                  <a:txBody>
                    <a:bodyPr/>
                    <a:lstStyle/>
                    <a:p>
                      <a:pPr algn="l"/>
                      <a:endParaRPr lang="zh-TW" altLang="en-US" sz="2400" baseline="0" dirty="0">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4"/>
                  </a:ext>
                </a:extLst>
              </a:tr>
              <a:tr h="481799">
                <a:tc>
                  <a:txBody>
                    <a:bodyPr/>
                    <a:lstStyle/>
                    <a:p>
                      <a:pPr algn="ctr"/>
                      <a:r>
                        <a:rPr lang="zh-TW" altLang="en-US" sz="2000" kern="1200" baseline="0" dirty="0">
                          <a:solidFill>
                            <a:srgbClr val="FF0066"/>
                          </a:solidFill>
                          <a:latin typeface="Arial" panose="020B0604020202020204" pitchFamily="34" charset="0"/>
                          <a:ea typeface="微軟正黑體" panose="020B0604030504040204" pitchFamily="34" charset="-120"/>
                          <a:cs typeface="+mn-cs"/>
                        </a:rPr>
                        <a:t>秀圖軟體</a:t>
                      </a:r>
                    </a:p>
                  </a:txBody>
                  <a:tcPr anchor="ctr"/>
                </a:tc>
                <a:tc>
                  <a:txBody>
                    <a:bodyPr/>
                    <a:lstStyle/>
                    <a:p>
                      <a:pPr algn="l"/>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檢視圖片</a:t>
                      </a:r>
                    </a:p>
                  </a:txBody>
                  <a:tcPr anchor="ctr"/>
                </a:tc>
                <a:extLst>
                  <a:ext uri="{0D108BD9-81ED-4DB2-BD59-A6C34878D82A}">
                    <a16:rowId xmlns:a16="http://schemas.microsoft.com/office/drawing/2014/main" xmlns="" val="10005"/>
                  </a:ext>
                </a:extLst>
              </a:tr>
              <a:tr h="48179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ACDSee</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IrfanView</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Picasa</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XnView</a:t>
                      </a:r>
                      <a:endPar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hMerge="1">
                  <a:txBody>
                    <a:bodyPr/>
                    <a:lstStyle/>
                    <a:p>
                      <a:pPr algn="l"/>
                      <a:endParaRPr lang="zh-TW" altLang="en-US" sz="2400" baseline="0" dirty="0">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6"/>
                  </a:ext>
                </a:extLst>
              </a:tr>
              <a:tr h="481799">
                <a:tc>
                  <a:txBody>
                    <a:bodyPr/>
                    <a:lstStyle/>
                    <a:p>
                      <a:pPr algn="ctr"/>
                      <a:r>
                        <a:rPr lang="zh-TW" altLang="en-US" sz="2000" kern="1200" baseline="0" dirty="0">
                          <a:solidFill>
                            <a:srgbClr val="FF0066"/>
                          </a:solidFill>
                          <a:latin typeface="Arial" panose="020B0604020202020204" pitchFamily="34" charset="0"/>
                          <a:ea typeface="微軟正黑體" panose="020B0604030504040204" pitchFamily="34" charset="-120"/>
                          <a:cs typeface="+mn-cs"/>
                        </a:rPr>
                        <a:t>多媒體播放</a:t>
                      </a:r>
                    </a:p>
                  </a:txBody>
                  <a:tcPr anchor="ctr"/>
                </a:tc>
                <a:tc>
                  <a:txBody>
                    <a:bodyPr/>
                    <a:lstStyle/>
                    <a:p>
                      <a:pPr algn="l"/>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播放各種多媒體檔案</a:t>
                      </a:r>
                    </a:p>
                  </a:txBody>
                  <a:tcPr anchor="ctr"/>
                </a:tc>
                <a:extLst>
                  <a:ext uri="{0D108BD9-81ED-4DB2-BD59-A6C34878D82A}">
                    <a16:rowId xmlns:a16="http://schemas.microsoft.com/office/drawing/2014/main" xmlns="" val="10007"/>
                  </a:ext>
                </a:extLst>
              </a:tr>
              <a:tr h="48179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Media Player</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Winamp</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Real Player</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PowerDVD</a:t>
                      </a:r>
                      <a:endPar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hMerge="1">
                  <a:txBody>
                    <a:bodyPr/>
                    <a:lstStyle/>
                    <a:p>
                      <a:pPr algn="l"/>
                      <a:endParaRPr lang="zh-TW" altLang="en-US" sz="2400" baseline="0" dirty="0">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08"/>
                  </a:ext>
                </a:extLst>
              </a:tr>
              <a:tr h="481799">
                <a:tc>
                  <a:txBody>
                    <a:bodyPr/>
                    <a:lstStyle/>
                    <a:p>
                      <a:pPr algn="ctr"/>
                      <a:r>
                        <a:rPr lang="zh-TW" altLang="en-US" sz="2000" kern="1200" baseline="0" dirty="0">
                          <a:solidFill>
                            <a:srgbClr val="FF0066"/>
                          </a:solidFill>
                          <a:latin typeface="Arial" panose="020B0604020202020204" pitchFamily="34" charset="0"/>
                          <a:ea typeface="微軟正黑體" panose="020B0604030504040204" pitchFamily="34" charset="-120"/>
                          <a:cs typeface="+mn-cs"/>
                        </a:rPr>
                        <a:t>燒錄軟體</a:t>
                      </a:r>
                    </a:p>
                  </a:txBody>
                  <a:tcPr anchor="ctr"/>
                </a:tc>
                <a:tc>
                  <a:txBody>
                    <a:bodyPr/>
                    <a:lstStyle/>
                    <a:p>
                      <a:pPr algn="l"/>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燒錄各式光碟片</a:t>
                      </a:r>
                    </a:p>
                  </a:txBody>
                  <a:tcPr anchor="ctr"/>
                </a:tc>
                <a:extLst>
                  <a:ext uri="{0D108BD9-81ED-4DB2-BD59-A6C34878D82A}">
                    <a16:rowId xmlns:a16="http://schemas.microsoft.com/office/drawing/2014/main" xmlns="" val="10009"/>
                  </a:ext>
                </a:extLst>
              </a:tr>
              <a:tr h="481799">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Nero Burning Rom</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err="1">
                          <a:solidFill>
                            <a:schemeClr val="tx1">
                              <a:lumMod val="75000"/>
                              <a:lumOff val="25000"/>
                            </a:schemeClr>
                          </a:solidFill>
                          <a:latin typeface="Arial" panose="020B0604020202020204" pitchFamily="34" charset="0"/>
                          <a:ea typeface="微軟正黑體" panose="020B0604030504040204" pitchFamily="34" charset="-120"/>
                        </a:rPr>
                        <a:t>CloneCD</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Alcohol 120</a:t>
                      </a:r>
                      <a:r>
                        <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2000" baseline="0" dirty="0">
                          <a:solidFill>
                            <a:schemeClr val="tx1">
                              <a:lumMod val="75000"/>
                              <a:lumOff val="25000"/>
                            </a:schemeClr>
                          </a:solidFill>
                          <a:latin typeface="Arial" panose="020B0604020202020204" pitchFamily="34" charset="0"/>
                          <a:ea typeface="微軟正黑體" panose="020B0604030504040204" pitchFamily="34" charset="-120"/>
                        </a:rPr>
                        <a:t>.</a:t>
                      </a:r>
                      <a:endParaRPr lang="zh-TW" altLang="en-US" sz="2000"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hMerge="1">
                  <a:txBody>
                    <a:bodyPr/>
                    <a:lstStyle/>
                    <a:p>
                      <a:pPr algn="l"/>
                      <a:endParaRPr lang="zh-TW" altLang="en-US" sz="2400" baseline="0" dirty="0">
                        <a:latin typeface="Arial" panose="020B0604020202020204" pitchFamily="34" charset="0"/>
                        <a:ea typeface="微軟正黑體" panose="020B0604030504040204" pitchFamily="34" charset="-120"/>
                      </a:endParaRPr>
                    </a:p>
                  </a:txBody>
                  <a:tcPr anchor="ctr"/>
                </a:tc>
                <a:extLst>
                  <a:ext uri="{0D108BD9-81ED-4DB2-BD59-A6C34878D82A}">
                    <a16:rowId xmlns:a16="http://schemas.microsoft.com/office/drawing/2014/main" xmlns="" val="10010"/>
                  </a:ext>
                </a:extLst>
              </a:tr>
            </a:tbl>
          </a:graphicData>
        </a:graphic>
      </p:graphicFrame>
      <p:sp>
        <p:nvSpPr>
          <p:cNvPr id="20" name="矩形 19">
            <a:hlinkClick r:id="rId3" action="ppaction://hlinksldjump" highlightClick="1"/>
          </p:cNvPr>
          <p:cNvSpPr/>
          <p:nvPr/>
        </p:nvSpPr>
        <p:spPr>
          <a:xfrm>
            <a:off x="-11723"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1725"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1725"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1725"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1725" y="3594162"/>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2-5</a:t>
            </a:r>
            <a:endParaRPr lang="zh-TW" altLang="en-US" sz="24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1725"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5951676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152</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高鐵訂票系統是由「台灣高鐵公司」委託開發的專屬程式，所以在分類上應該屬於</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硬體</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系統軟體</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應用軟體</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韌體</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hidden="1"/>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hidden="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hidden="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
        <p:nvSpPr>
          <p:cNvPr id="28" name="BG"/>
          <p:cNvSpPr/>
          <p:nvPr/>
        </p:nvSpPr>
        <p:spPr>
          <a:xfrm>
            <a:off x="17209"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29"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1326" y="1728069"/>
            <a:ext cx="3395766" cy="3401863"/>
          </a:xfrm>
          <a:prstGeom prst="rect">
            <a:avLst/>
          </a:prstGeom>
          <a:noFill/>
          <a:ln>
            <a:noFill/>
          </a:ln>
        </p:spPr>
      </p:pic>
      <p:pic>
        <p:nvPicPr>
          <p:cNvPr id="30"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90056" y="2032895"/>
            <a:ext cx="2798307" cy="2792210"/>
          </a:xfrm>
          <a:prstGeom prst="rect">
            <a:avLst/>
          </a:prstGeom>
          <a:noFill/>
          <a:ln>
            <a:noFill/>
          </a:ln>
        </p:spPr>
      </p:pic>
    </p:spTree>
    <p:extLst>
      <p:ext uri="{BB962C8B-B14F-4D97-AF65-F5344CB8AC3E}">
        <p14:creationId xmlns:p14="http://schemas.microsoft.com/office/powerpoint/2010/main" val="18345686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animEffect transition="in" filter="fade">
                                      <p:cBhvr>
                                        <p:cTn id="25" dur="500"/>
                                        <p:tgtEl>
                                          <p:spTgt spid="30"/>
                                        </p:tgtEl>
                                      </p:cBhvr>
                                    </p:animEffect>
                                  </p:childTnLst>
                                </p:cTn>
                              </p:par>
                              <p:par>
                                <p:cTn id="26" presetID="1" presetClass="entr" presetSubtype="0" fill="hold" grpId="2"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500"/>
                            </p:stCondLst>
                            <p:childTnLst>
                              <p:par>
                                <p:cTn id="29" presetID="10" presetClass="exit" presetSubtype="0" fill="hold" nodeType="afterEffect">
                                  <p:stCondLst>
                                    <p:cond delay="1000"/>
                                  </p:stCondLst>
                                  <p:childTnLst>
                                    <p:animEffect transition="out" filter="fade">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par>
                                <p:cTn id="32" presetID="10" presetClass="exit" presetSubtype="0" fill="hold" grpId="3" nodeType="withEffect">
                                  <p:stCondLst>
                                    <p:cond delay="1000"/>
                                  </p:stCondLst>
                                  <p:childTnLst>
                                    <p:animEffect transition="out" filter="fad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35" restart="whenNotActive" fill="hold" evtFilter="cancelBubble" nodeType="interactiveSeq">
                <p:stCondLst>
                  <p:cond evt="onClick" delay="0">
                    <p:tgtEl>
                      <p:spTgt spid="49"/>
                    </p:tgtEl>
                  </p:cond>
                </p:stCondLst>
                <p:endSync evt="end" delay="0">
                  <p:rtn val="all"/>
                </p:endSync>
                <p:childTnLst>
                  <p:par>
                    <p:cTn id="36" fill="hold">
                      <p:stCondLst>
                        <p:cond delay="0"/>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500" fill="hold"/>
                                        <p:tgtEl>
                                          <p:spTgt spid="66"/>
                                        </p:tgtEl>
                                        <p:attrNameLst>
                                          <p:attrName>ppt_w</p:attrName>
                                        </p:attrNameLst>
                                      </p:cBhvr>
                                      <p:tavLst>
                                        <p:tav tm="0">
                                          <p:val>
                                            <p:fltVal val="0"/>
                                          </p:val>
                                        </p:tav>
                                        <p:tav tm="100000">
                                          <p:val>
                                            <p:strVal val="#ppt_w"/>
                                          </p:val>
                                        </p:tav>
                                      </p:tavLst>
                                    </p:anim>
                                    <p:anim calcmode="lin" valueType="num">
                                      <p:cBhvr>
                                        <p:cTn id="41" dur="500" fill="hold"/>
                                        <p:tgtEl>
                                          <p:spTgt spid="66"/>
                                        </p:tgtEl>
                                        <p:attrNameLst>
                                          <p:attrName>ppt_h</p:attrName>
                                        </p:attrNameLst>
                                      </p:cBhvr>
                                      <p:tavLst>
                                        <p:tav tm="0">
                                          <p:val>
                                            <p:fltVal val="0"/>
                                          </p:val>
                                        </p:tav>
                                        <p:tav tm="100000">
                                          <p:val>
                                            <p:strVal val="#ppt_h"/>
                                          </p:val>
                                        </p:tav>
                                      </p:tavLst>
                                    </p:anim>
                                    <p:animEffect transition="in" filter="fade">
                                      <p:cBhvr>
                                        <p:cTn id="42" dur="500"/>
                                        <p:tgtEl>
                                          <p:spTgt spid="66"/>
                                        </p:tgtEl>
                                      </p:cBhvr>
                                    </p:animEffect>
                                  </p:childTnLst>
                                </p:cTn>
                              </p:par>
                              <p:par>
                                <p:cTn id="43" presetID="1" presetClass="entr" presetSubtype="0" fill="hold" grpId="4"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par>
                          <p:cTn id="45" fill="hold">
                            <p:stCondLst>
                              <p:cond delay="500"/>
                            </p:stCondLst>
                            <p:childTnLst>
                              <p:par>
                                <p:cTn id="46" presetID="10" presetClass="exit" presetSubtype="0" fill="hold" nodeType="afterEffect">
                                  <p:stCondLst>
                                    <p:cond delay="1000"/>
                                  </p:stCondLst>
                                  <p:childTnLst>
                                    <p:animEffect transition="out" filter="fade">
                                      <p:cBhvr>
                                        <p:cTn id="47" dur="500"/>
                                        <p:tgtEl>
                                          <p:spTgt spid="66"/>
                                        </p:tgtEl>
                                      </p:cBhvr>
                                    </p:animEffect>
                                    <p:set>
                                      <p:cBhvr>
                                        <p:cTn id="48" dur="1" fill="hold">
                                          <p:stCondLst>
                                            <p:cond delay="499"/>
                                          </p:stCondLst>
                                        </p:cTn>
                                        <p:tgtEl>
                                          <p:spTgt spid="66"/>
                                        </p:tgtEl>
                                        <p:attrNameLst>
                                          <p:attrName>style.visibility</p:attrName>
                                        </p:attrNameLst>
                                      </p:cBhvr>
                                      <p:to>
                                        <p:strVal val="hidden"/>
                                      </p:to>
                                    </p:set>
                                  </p:childTnLst>
                                </p:cTn>
                              </p:par>
                              <p:par>
                                <p:cTn id="49" presetID="10" presetClass="exit" presetSubtype="0" fill="hold" grpId="5" nodeType="withEffect">
                                  <p:stCondLst>
                                    <p:cond delay="1000"/>
                                  </p:stCondLst>
                                  <p:childTnLst>
                                    <p:animEffect transition="out" filter="fade">
                                      <p:cBhvr>
                                        <p:cTn id="50" dur="500"/>
                                        <p:tgtEl>
                                          <p:spTgt spid="70"/>
                                        </p:tgtEl>
                                      </p:cBhvr>
                                    </p:animEffect>
                                    <p:set>
                                      <p:cBhvr>
                                        <p:cTn id="51" dur="1" fill="hold">
                                          <p:stCondLst>
                                            <p:cond delay="499"/>
                                          </p:stCondLst>
                                        </p:cTn>
                                        <p:tgtEl>
                                          <p:spTgt spid="7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fltVal val="0"/>
                                          </p:val>
                                        </p:tav>
                                        <p:tav tm="100000">
                                          <p:val>
                                            <p:strVal val="#ppt_h"/>
                                          </p:val>
                                        </p:tav>
                                      </p:tavLst>
                                    </p:anim>
                                    <p:animEffect transition="in" filter="fade">
                                      <p:cBhvr>
                                        <p:cTn id="58" dur="500"/>
                                        <p:tgtEl>
                                          <p:spTgt spid="29"/>
                                        </p:tgtEl>
                                      </p:cBhvr>
                                    </p:animEffect>
                                  </p:childTnLst>
                                </p:cTn>
                              </p:par>
                              <p:par>
                                <p:cTn id="59" presetID="1" presetClass="entr" presetSubtype="0" fill="hold" grpId="4"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par>
                          <p:cTn id="61" fill="hold">
                            <p:stCondLst>
                              <p:cond delay="500"/>
                            </p:stCondLst>
                            <p:childTnLst>
                              <p:par>
                                <p:cTn id="62" presetID="10" presetClass="exit" presetSubtype="0" fill="hold" nodeType="afterEffect">
                                  <p:stCondLst>
                                    <p:cond delay="0"/>
                                  </p:stCondLst>
                                  <p:childTnLst>
                                    <p:animEffect transition="out" filter="fade">
                                      <p:cBhvr>
                                        <p:cTn id="63" dur="500"/>
                                        <p:tgtEl>
                                          <p:spTgt spid="29"/>
                                        </p:tgtEl>
                                      </p:cBhvr>
                                    </p:animEffect>
                                    <p:set>
                                      <p:cBhvr>
                                        <p:cTn id="64" dur="1" fill="hold">
                                          <p:stCondLst>
                                            <p:cond delay="499"/>
                                          </p:stCondLst>
                                        </p:cTn>
                                        <p:tgtEl>
                                          <p:spTgt spid="29"/>
                                        </p:tgtEl>
                                        <p:attrNameLst>
                                          <p:attrName>style.visibility</p:attrName>
                                        </p:attrNameLst>
                                      </p:cBhvr>
                                      <p:to>
                                        <p:strVal val="hidden"/>
                                      </p:to>
                                    </p:set>
                                  </p:childTnLst>
                                </p:cTn>
                              </p:par>
                              <p:par>
                                <p:cTn id="65" presetID="10" presetClass="exit" presetSubtype="0" fill="hold" grpId="5" nodeType="withEffect">
                                  <p:stCondLst>
                                    <p:cond delay="100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68" restart="whenNotActive" fill="hold" evtFilter="cancelBubble" nodeType="interactiveSeq">
                <p:stCondLst>
                  <p:cond evt="onClick" delay="0">
                    <p:tgtEl>
                      <p:spTgt spid="54"/>
                    </p:tgtEl>
                  </p:cond>
                </p:stCondLst>
                <p:endSync evt="end" delay="0">
                  <p:rtn val="all"/>
                </p:endSync>
                <p:childTnLst>
                  <p:par>
                    <p:cTn id="69" fill="hold">
                      <p:stCondLst>
                        <p:cond delay="0"/>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66"/>
                                        </p:tgtEl>
                                        <p:attrNameLst>
                                          <p:attrName>style.visibility</p:attrName>
                                        </p:attrNameLst>
                                      </p:cBhvr>
                                      <p:to>
                                        <p:strVal val="visible"/>
                                      </p:to>
                                    </p:set>
                                    <p:anim calcmode="lin" valueType="num">
                                      <p:cBhvr>
                                        <p:cTn id="73" dur="500" fill="hold"/>
                                        <p:tgtEl>
                                          <p:spTgt spid="66"/>
                                        </p:tgtEl>
                                        <p:attrNameLst>
                                          <p:attrName>ppt_w</p:attrName>
                                        </p:attrNameLst>
                                      </p:cBhvr>
                                      <p:tavLst>
                                        <p:tav tm="0">
                                          <p:val>
                                            <p:fltVal val="0"/>
                                          </p:val>
                                        </p:tav>
                                        <p:tav tm="100000">
                                          <p:val>
                                            <p:strVal val="#ppt_w"/>
                                          </p:val>
                                        </p:tav>
                                      </p:tavLst>
                                    </p:anim>
                                    <p:anim calcmode="lin" valueType="num">
                                      <p:cBhvr>
                                        <p:cTn id="74" dur="500" fill="hold"/>
                                        <p:tgtEl>
                                          <p:spTgt spid="66"/>
                                        </p:tgtEl>
                                        <p:attrNameLst>
                                          <p:attrName>ppt_h</p:attrName>
                                        </p:attrNameLst>
                                      </p:cBhvr>
                                      <p:tavLst>
                                        <p:tav tm="0">
                                          <p:val>
                                            <p:fltVal val="0"/>
                                          </p:val>
                                        </p:tav>
                                        <p:tav tm="100000">
                                          <p:val>
                                            <p:strVal val="#ppt_h"/>
                                          </p:val>
                                        </p:tav>
                                      </p:tavLst>
                                    </p:anim>
                                    <p:animEffect transition="in" filter="fade">
                                      <p:cBhvr>
                                        <p:cTn id="75" dur="500"/>
                                        <p:tgtEl>
                                          <p:spTgt spid="66"/>
                                        </p:tgtEl>
                                      </p:cBhvr>
                                    </p:animEffect>
                                  </p:childTnLst>
                                </p:cTn>
                              </p:par>
                              <p:par>
                                <p:cTn id="76" presetID="1" presetClass="entr" presetSubtype="0" fill="hold" grpId="6"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childTnLst>
                          </p:cTn>
                        </p:par>
                        <p:par>
                          <p:cTn id="78" fill="hold">
                            <p:stCondLst>
                              <p:cond delay="500"/>
                            </p:stCondLst>
                            <p:childTnLst>
                              <p:par>
                                <p:cTn id="79" presetID="10" presetClass="exit" presetSubtype="0" fill="hold" nodeType="afterEffect">
                                  <p:stCondLst>
                                    <p:cond delay="1000"/>
                                  </p:stCondLst>
                                  <p:childTnLst>
                                    <p:animEffect transition="out" filter="fade">
                                      <p:cBhvr>
                                        <p:cTn id="80" dur="500"/>
                                        <p:tgtEl>
                                          <p:spTgt spid="66"/>
                                        </p:tgtEl>
                                      </p:cBhvr>
                                    </p:animEffect>
                                    <p:set>
                                      <p:cBhvr>
                                        <p:cTn id="81" dur="1" fill="hold">
                                          <p:stCondLst>
                                            <p:cond delay="499"/>
                                          </p:stCondLst>
                                        </p:cTn>
                                        <p:tgtEl>
                                          <p:spTgt spid="66"/>
                                        </p:tgtEl>
                                        <p:attrNameLst>
                                          <p:attrName>style.visibility</p:attrName>
                                        </p:attrNameLst>
                                      </p:cBhvr>
                                      <p:to>
                                        <p:strVal val="hidden"/>
                                      </p:to>
                                    </p:set>
                                  </p:childTnLst>
                                </p:cTn>
                              </p:par>
                              <p:par>
                                <p:cTn id="82" presetID="10" presetClass="exit" presetSubtype="0" fill="hold" grpId="7" nodeType="withEffect">
                                  <p:stCondLst>
                                    <p:cond delay="1000"/>
                                  </p:stCondLst>
                                  <p:childTnLst>
                                    <p:animEffect transition="out" filter="fade">
                                      <p:cBhvr>
                                        <p:cTn id="83" dur="500"/>
                                        <p:tgtEl>
                                          <p:spTgt spid="70"/>
                                        </p:tgtEl>
                                      </p:cBhvr>
                                    </p:animEffect>
                                    <p:set>
                                      <p:cBhvr>
                                        <p:cTn id="84" dur="1" fill="hold">
                                          <p:stCondLst>
                                            <p:cond delay="499"/>
                                          </p:stCondLst>
                                        </p:cTn>
                                        <p:tgtEl>
                                          <p:spTgt spid="7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fltVal val="0"/>
                                          </p:val>
                                        </p:tav>
                                        <p:tav tm="100000">
                                          <p:val>
                                            <p:strVal val="#ppt_h"/>
                                          </p:val>
                                        </p:tav>
                                      </p:tavLst>
                                    </p:anim>
                                    <p:animEffect transition="in" filter="fade">
                                      <p:cBhvr>
                                        <p:cTn id="91" dur="500"/>
                                        <p:tgtEl>
                                          <p:spTgt spid="30"/>
                                        </p:tgtEl>
                                      </p:cBhvr>
                                    </p:animEffect>
                                  </p:childTnLst>
                                </p:cTn>
                              </p:par>
                              <p:par>
                                <p:cTn id="92" presetID="1" presetClass="entr" presetSubtype="0" fill="hold" grpId="6" nodeType="withEffect">
                                  <p:stCondLst>
                                    <p:cond delay="0"/>
                                  </p:stCondLst>
                                  <p:childTnLst>
                                    <p:set>
                                      <p:cBhvr>
                                        <p:cTn id="93" dur="1" fill="hold">
                                          <p:stCondLst>
                                            <p:cond delay="0"/>
                                          </p:stCondLst>
                                        </p:cTn>
                                        <p:tgtEl>
                                          <p:spTgt spid="28"/>
                                        </p:tgtEl>
                                        <p:attrNameLst>
                                          <p:attrName>style.visibility</p:attrName>
                                        </p:attrNameLst>
                                      </p:cBhvr>
                                      <p:to>
                                        <p:strVal val="visible"/>
                                      </p:to>
                                    </p:set>
                                  </p:childTnLst>
                                </p:cTn>
                              </p:par>
                            </p:childTnLst>
                          </p:cTn>
                        </p:par>
                        <p:par>
                          <p:cTn id="94" fill="hold">
                            <p:stCondLst>
                              <p:cond delay="500"/>
                            </p:stCondLst>
                            <p:childTnLst>
                              <p:par>
                                <p:cTn id="95" presetID="10" presetClass="exit" presetSubtype="0" fill="hold" nodeType="afterEffect">
                                  <p:stCondLst>
                                    <p:cond delay="1000"/>
                                  </p:stCondLst>
                                  <p:childTnLst>
                                    <p:animEffect transition="out" filter="fade">
                                      <p:cBhvr>
                                        <p:cTn id="96" dur="500"/>
                                        <p:tgtEl>
                                          <p:spTgt spid="30"/>
                                        </p:tgtEl>
                                      </p:cBhvr>
                                    </p:animEffect>
                                    <p:set>
                                      <p:cBhvr>
                                        <p:cTn id="97" dur="1" fill="hold">
                                          <p:stCondLst>
                                            <p:cond delay="499"/>
                                          </p:stCondLst>
                                        </p:cTn>
                                        <p:tgtEl>
                                          <p:spTgt spid="30"/>
                                        </p:tgtEl>
                                        <p:attrNameLst>
                                          <p:attrName>style.visibility</p:attrName>
                                        </p:attrNameLst>
                                      </p:cBhvr>
                                      <p:to>
                                        <p:strVal val="hidden"/>
                                      </p:to>
                                    </p:set>
                                  </p:childTnLst>
                                </p:cTn>
                              </p:par>
                              <p:par>
                                <p:cTn id="98" presetID="10" presetClass="exit" presetSubtype="0" fill="hold" grpId="7" nodeType="withEffect">
                                  <p:stCondLst>
                                    <p:cond delay="1000"/>
                                  </p:stCondLst>
                                  <p:childTnLst>
                                    <p:animEffect transition="out" filter="fade">
                                      <p:cBhvr>
                                        <p:cTn id="99" dur="500"/>
                                        <p:tgtEl>
                                          <p:spTgt spid="28"/>
                                        </p:tgtEl>
                                      </p:cBhvr>
                                    </p:animEffect>
                                    <p:set>
                                      <p:cBhvr>
                                        <p:cTn id="100"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101" restart="whenNotActive" fill="hold" evtFilter="cancelBubble" nodeType="interactiveSeq">
                <p:stCondLst>
                  <p:cond evt="onClick" delay="0">
                    <p:tgtEl>
                      <p:spTgt spid="43"/>
                    </p:tgtEl>
                  </p:cond>
                </p:stCondLst>
                <p:endSync evt="end" delay="0">
                  <p:rtn val="all"/>
                </p:endSync>
                <p:childTnLst>
                  <p:par>
                    <p:cTn id="102" fill="hold">
                      <p:stCondLst>
                        <p:cond delay="0"/>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62"/>
                                        </p:tgtEl>
                                        <p:attrNameLst>
                                          <p:attrName>style.visibility</p:attrName>
                                        </p:attrNameLst>
                                      </p:cBhvr>
                                      <p:to>
                                        <p:strVal val="visible"/>
                                      </p:to>
                                    </p:set>
                                    <p:anim calcmode="lin" valueType="num">
                                      <p:cBhvr>
                                        <p:cTn id="106" dur="500" fill="hold"/>
                                        <p:tgtEl>
                                          <p:spTgt spid="62"/>
                                        </p:tgtEl>
                                        <p:attrNameLst>
                                          <p:attrName>ppt_w</p:attrName>
                                        </p:attrNameLst>
                                      </p:cBhvr>
                                      <p:tavLst>
                                        <p:tav tm="0">
                                          <p:val>
                                            <p:fltVal val="0"/>
                                          </p:val>
                                        </p:tav>
                                        <p:tav tm="100000">
                                          <p:val>
                                            <p:strVal val="#ppt_w"/>
                                          </p:val>
                                        </p:tav>
                                      </p:tavLst>
                                    </p:anim>
                                    <p:anim calcmode="lin" valueType="num">
                                      <p:cBhvr>
                                        <p:cTn id="107" dur="500" fill="hold"/>
                                        <p:tgtEl>
                                          <p:spTgt spid="62"/>
                                        </p:tgtEl>
                                        <p:attrNameLst>
                                          <p:attrName>ppt_h</p:attrName>
                                        </p:attrNameLst>
                                      </p:cBhvr>
                                      <p:tavLst>
                                        <p:tav tm="0">
                                          <p:val>
                                            <p:fltVal val="0"/>
                                          </p:val>
                                        </p:tav>
                                        <p:tav tm="100000">
                                          <p:val>
                                            <p:strVal val="#ppt_h"/>
                                          </p:val>
                                        </p:tav>
                                      </p:tavLst>
                                    </p:anim>
                                    <p:animEffect transition="in" filter="fade">
                                      <p:cBhvr>
                                        <p:cTn id="108" dur="500"/>
                                        <p:tgtEl>
                                          <p:spTgt spid="62"/>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0"/>
                                        </p:tgtEl>
                                        <p:attrNameLst>
                                          <p:attrName>style.visibility</p:attrName>
                                        </p:attrNameLst>
                                      </p:cBhvr>
                                      <p:to>
                                        <p:strVal val="visible"/>
                                      </p:to>
                                    </p:set>
                                  </p:childTnLst>
                                </p:cTn>
                              </p:par>
                            </p:childTnLst>
                          </p:cTn>
                        </p:par>
                        <p:par>
                          <p:cTn id="111" fill="hold">
                            <p:stCondLst>
                              <p:cond delay="500"/>
                            </p:stCondLst>
                            <p:childTnLst>
                              <p:par>
                                <p:cTn id="112" presetID="10" presetClass="exit" presetSubtype="0" fill="hold" nodeType="afterEffect">
                                  <p:stCondLst>
                                    <p:cond delay="1000"/>
                                  </p:stCondLst>
                                  <p:childTnLst>
                                    <p:animEffect transition="out" filter="fade">
                                      <p:cBhvr>
                                        <p:cTn id="113" dur="500"/>
                                        <p:tgtEl>
                                          <p:spTgt spid="62"/>
                                        </p:tgtEl>
                                      </p:cBhvr>
                                    </p:animEffect>
                                    <p:set>
                                      <p:cBhvr>
                                        <p:cTn id="114" dur="1" fill="hold">
                                          <p:stCondLst>
                                            <p:cond delay="499"/>
                                          </p:stCondLst>
                                        </p:cTn>
                                        <p:tgtEl>
                                          <p:spTgt spid="62"/>
                                        </p:tgtEl>
                                        <p:attrNameLst>
                                          <p:attrName>style.visibility</p:attrName>
                                        </p:attrNameLst>
                                      </p:cBhvr>
                                      <p:to>
                                        <p:strVal val="hidden"/>
                                      </p:to>
                                    </p:set>
                                  </p:childTnLst>
                                </p:cTn>
                              </p:par>
                              <p:par>
                                <p:cTn id="115" presetID="10" presetClass="exit" presetSubtype="0" fill="hold" grpId="1" nodeType="withEffect">
                                  <p:stCondLst>
                                    <p:cond delay="1000"/>
                                  </p:stCondLst>
                                  <p:childTnLst>
                                    <p:animEffect transition="out" filter="fade">
                                      <p:cBhvr>
                                        <p:cTn id="116" dur="500"/>
                                        <p:tgtEl>
                                          <p:spTgt spid="70"/>
                                        </p:tgtEl>
                                      </p:cBhvr>
                                    </p:animEffect>
                                    <p:set>
                                      <p:cBhvr>
                                        <p:cTn id="117" dur="1" fill="hold">
                                          <p:stCondLst>
                                            <p:cond delay="499"/>
                                          </p:stCondLst>
                                        </p:cTn>
                                        <p:tgtEl>
                                          <p:spTgt spid="7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 calcmode="lin" valueType="num">
                                      <p:cBhvr>
                                        <p:cTn id="122" dur="500" fill="hold"/>
                                        <p:tgtEl>
                                          <p:spTgt spid="30"/>
                                        </p:tgtEl>
                                        <p:attrNameLst>
                                          <p:attrName>ppt_w</p:attrName>
                                        </p:attrNameLst>
                                      </p:cBhvr>
                                      <p:tavLst>
                                        <p:tav tm="0">
                                          <p:val>
                                            <p:fltVal val="0"/>
                                          </p:val>
                                        </p:tav>
                                        <p:tav tm="100000">
                                          <p:val>
                                            <p:strVal val="#ppt_w"/>
                                          </p:val>
                                        </p:tav>
                                      </p:tavLst>
                                    </p:anim>
                                    <p:anim calcmode="lin" valueType="num">
                                      <p:cBhvr>
                                        <p:cTn id="123" dur="500" fill="hold"/>
                                        <p:tgtEl>
                                          <p:spTgt spid="30"/>
                                        </p:tgtEl>
                                        <p:attrNameLst>
                                          <p:attrName>ppt_h</p:attrName>
                                        </p:attrNameLst>
                                      </p:cBhvr>
                                      <p:tavLst>
                                        <p:tav tm="0">
                                          <p:val>
                                            <p:fltVal val="0"/>
                                          </p:val>
                                        </p:tav>
                                        <p:tav tm="100000">
                                          <p:val>
                                            <p:strVal val="#ppt_h"/>
                                          </p:val>
                                        </p:tav>
                                      </p:tavLst>
                                    </p:anim>
                                    <p:animEffect transition="in" filter="fade">
                                      <p:cBhvr>
                                        <p:cTn id="124" dur="500"/>
                                        <p:tgtEl>
                                          <p:spTgt spid="30"/>
                                        </p:tgtEl>
                                      </p:cBhvr>
                                    </p:animEffect>
                                  </p:childTnLst>
                                </p:cTn>
                              </p:par>
                              <p:par>
                                <p:cTn id="125" presetID="1" presetClass="entr" presetSubtype="0"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par>
                          <p:cTn id="127" fill="hold">
                            <p:stCondLst>
                              <p:cond delay="500"/>
                            </p:stCondLst>
                            <p:childTnLst>
                              <p:par>
                                <p:cTn id="128" presetID="10" presetClass="exit" presetSubtype="0" fill="hold" nodeType="afterEffect">
                                  <p:stCondLst>
                                    <p:cond delay="0"/>
                                  </p:stCondLst>
                                  <p:childTnLst>
                                    <p:animEffect transition="out" filter="fade">
                                      <p:cBhvr>
                                        <p:cTn id="129" dur="500"/>
                                        <p:tgtEl>
                                          <p:spTgt spid="30"/>
                                        </p:tgtEl>
                                      </p:cBhvr>
                                    </p:animEffect>
                                    <p:set>
                                      <p:cBhvr>
                                        <p:cTn id="130" dur="1" fill="hold">
                                          <p:stCondLst>
                                            <p:cond delay="499"/>
                                          </p:stCondLst>
                                        </p:cTn>
                                        <p:tgtEl>
                                          <p:spTgt spid="30"/>
                                        </p:tgtEl>
                                        <p:attrNameLst>
                                          <p:attrName>style.visibility</p:attrName>
                                        </p:attrNameLst>
                                      </p:cBhvr>
                                      <p:to>
                                        <p:strVal val="hidden"/>
                                      </p:to>
                                    </p:set>
                                  </p:childTnLst>
                                </p:cTn>
                              </p:par>
                              <p:par>
                                <p:cTn id="131" presetID="10" presetClass="exit" presetSubtype="0" fill="hold" grpId="1" nodeType="withEffect">
                                  <p:stCondLst>
                                    <p:cond delay="1000"/>
                                  </p:stCondLst>
                                  <p:childTnLst>
                                    <p:animEffect transition="out" filter="fade">
                                      <p:cBhvr>
                                        <p:cTn id="132" dur="500"/>
                                        <p:tgtEl>
                                          <p:spTgt spid="28"/>
                                        </p:tgtEl>
                                      </p:cBhvr>
                                    </p:animEffect>
                                    <p:set>
                                      <p:cBhvr>
                                        <p:cTn id="133"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P spid="28" grpId="0" animBg="1"/>
      <p:bldP spid="28" grpId="1" animBg="1"/>
      <p:bldP spid="28" grpId="2" animBg="1"/>
      <p:bldP spid="28" grpId="3" animBg="1"/>
      <p:bldP spid="28" grpId="4" animBg="1"/>
      <p:bldP spid="28" grpId="5" animBg="1"/>
      <p:bldP spid="28" grpId="6" animBg="1"/>
      <p:bldP spid="28" grpId="7"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153</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大寶想要提升影像處理方面的能力，請問他去書店購買參考書籍時，下列哪一本會是比較適合的選擇？</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260840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Photoshop</a:t>
              </a:r>
              <a:r>
                <a:rPr lang="zh-TW" altLang="en-US" sz="2000" dirty="0">
                  <a:solidFill>
                    <a:prstClr val="white"/>
                  </a:solidFill>
                  <a:latin typeface="Arial" panose="020B0604020202020204" pitchFamily="34" charset="0"/>
                  <a:ea typeface="微軟正黑體" panose="020B0604030504040204" pitchFamily="34" charset="-120"/>
                </a:rPr>
                <a:t>實戰</a:t>
              </a:r>
              <a:r>
                <a:rPr lang="en-US" altLang="zh-TW" sz="2000" dirty="0">
                  <a:solidFill>
                    <a:prstClr val="white"/>
                  </a:solidFill>
                  <a:latin typeface="Arial" panose="020B0604020202020204" pitchFamily="34" charset="0"/>
                  <a:ea typeface="微軟正黑體" panose="020B0604030504040204" pitchFamily="34" charset="-120"/>
                </a:rPr>
                <a:t>100</a:t>
              </a:r>
              <a:r>
                <a:rPr lang="zh-TW" altLang="en-US" sz="2000" dirty="0">
                  <a:solidFill>
                    <a:prstClr val="white"/>
                  </a:solidFill>
                  <a:latin typeface="Arial" panose="020B0604020202020204" pitchFamily="34" charset="0"/>
                  <a:ea typeface="微軟正黑體" panose="020B0604030504040204" pitchFamily="34" charset="-120"/>
                </a:rPr>
                <a:t>招</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183896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Excel</a:t>
              </a:r>
              <a:r>
                <a:rPr lang="zh-TW" altLang="en-US" sz="2000" dirty="0">
                  <a:solidFill>
                    <a:prstClr val="white"/>
                  </a:solidFill>
                  <a:latin typeface="Arial" panose="020B0604020202020204" pitchFamily="34" charset="0"/>
                  <a:ea typeface="微軟正黑體" panose="020B0604030504040204" pitchFamily="34" charset="-120"/>
                </a:rPr>
                <a:t>無痛學習</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1895071" cy="400110"/>
            </a:xfrm>
            <a:prstGeom prst="rect">
              <a:avLst/>
            </a:prstGeom>
            <a:noFill/>
          </p:spPr>
          <p:txBody>
            <a:bodyPr wrap="none" rtlCol="0">
              <a:spAutoFit/>
            </a:bodyPr>
            <a:lstStyle/>
            <a:p>
              <a:r>
                <a:rPr lang="en-US" altLang="zh-TW" sz="2000" dirty="0" err="1">
                  <a:solidFill>
                    <a:prstClr val="white"/>
                  </a:solidFill>
                  <a:latin typeface="Arial" panose="020B0604020202020204" pitchFamily="34" charset="0"/>
                  <a:ea typeface="微軟正黑體" panose="020B0604030504040204" pitchFamily="34" charset="-120"/>
                </a:rPr>
                <a:t>Winamp</a:t>
              </a:r>
              <a:r>
                <a:rPr lang="zh-TW" altLang="en-US" sz="2000" dirty="0">
                  <a:solidFill>
                    <a:prstClr val="white"/>
                  </a:solidFill>
                  <a:latin typeface="Arial" panose="020B0604020202020204" pitchFamily="34" charset="0"/>
                  <a:ea typeface="微軟正黑體" panose="020B0604030504040204" pitchFamily="34" charset="-120"/>
                </a:rPr>
                <a:t>變裝秀</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416407" cy="672412"/>
            <a:chOff x="2631154" y="4793600"/>
            <a:chExt cx="3416407"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277992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我的</a:t>
              </a:r>
              <a:r>
                <a:rPr lang="en-US" altLang="zh-TW" sz="2000" dirty="0">
                  <a:solidFill>
                    <a:prstClr val="white"/>
                  </a:solidFill>
                  <a:latin typeface="Arial" panose="020B0604020202020204" pitchFamily="34" charset="0"/>
                  <a:ea typeface="微軟正黑體" panose="020B0604030504040204" pitchFamily="34" charset="-120"/>
                </a:rPr>
                <a:t>PowerPoint</a:t>
              </a:r>
              <a:r>
                <a:rPr lang="zh-TW" altLang="en-US" sz="2000" dirty="0">
                  <a:solidFill>
                    <a:prstClr val="white"/>
                  </a:solidFill>
                  <a:latin typeface="Arial" panose="020B0604020202020204" pitchFamily="34" charset="0"/>
                  <a:ea typeface="微軟正黑體" panose="020B0604030504040204" pitchFamily="34" charset="-120"/>
                </a:rPr>
                <a:t>比你炫</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hidden="1"/>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hidden="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hidden="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
        <p:nvSpPr>
          <p:cNvPr id="28" name="BG"/>
          <p:cNvSpPr/>
          <p:nvPr/>
        </p:nvSpPr>
        <p:spPr>
          <a:xfrm>
            <a:off x="17209"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29"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1326" y="1728069"/>
            <a:ext cx="3395766" cy="3401863"/>
          </a:xfrm>
          <a:prstGeom prst="rect">
            <a:avLst/>
          </a:prstGeom>
          <a:noFill/>
          <a:ln>
            <a:noFill/>
          </a:ln>
        </p:spPr>
      </p:pic>
      <p:pic>
        <p:nvPicPr>
          <p:cNvPr id="30"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90056" y="2032895"/>
            <a:ext cx="2798307" cy="2792210"/>
          </a:xfrm>
          <a:prstGeom prst="rect">
            <a:avLst/>
          </a:prstGeom>
          <a:noFill/>
          <a:ln>
            <a:noFill/>
          </a:ln>
        </p:spPr>
      </p:pic>
    </p:spTree>
    <p:extLst>
      <p:ext uri="{BB962C8B-B14F-4D97-AF65-F5344CB8AC3E}">
        <p14:creationId xmlns:p14="http://schemas.microsoft.com/office/powerpoint/2010/main" val="41369642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animEffect transition="in" filter="fade">
                                      <p:cBhvr>
                                        <p:cTn id="25" dur="500"/>
                                        <p:tgtEl>
                                          <p:spTgt spid="30"/>
                                        </p:tgtEl>
                                      </p:cBhvr>
                                    </p:animEffect>
                                  </p:childTnLst>
                                </p:cTn>
                              </p:par>
                              <p:par>
                                <p:cTn id="26" presetID="1" presetClass="entr" presetSubtype="0" fill="hold" grpId="2"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500"/>
                            </p:stCondLst>
                            <p:childTnLst>
                              <p:par>
                                <p:cTn id="29" presetID="10" presetClass="exit" presetSubtype="0" fill="hold" nodeType="afterEffect">
                                  <p:stCondLst>
                                    <p:cond delay="1000"/>
                                  </p:stCondLst>
                                  <p:childTnLst>
                                    <p:animEffect transition="out" filter="fade">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par>
                                <p:cTn id="32" presetID="10" presetClass="exit" presetSubtype="0" fill="hold" grpId="3" nodeType="withEffect">
                                  <p:stCondLst>
                                    <p:cond delay="1000"/>
                                  </p:stCondLst>
                                  <p:childTnLst>
                                    <p:animEffect transition="out" filter="fad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35" restart="whenNotActive" fill="hold" evtFilter="cancelBubble" nodeType="interactiveSeq">
                <p:stCondLst>
                  <p:cond evt="onClick" delay="0">
                    <p:tgtEl>
                      <p:spTgt spid="49"/>
                    </p:tgtEl>
                  </p:cond>
                </p:stCondLst>
                <p:endSync evt="end" delay="0">
                  <p:rtn val="all"/>
                </p:endSync>
                <p:childTnLst>
                  <p:par>
                    <p:cTn id="36" fill="hold">
                      <p:stCondLst>
                        <p:cond delay="0"/>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500" fill="hold"/>
                                        <p:tgtEl>
                                          <p:spTgt spid="66"/>
                                        </p:tgtEl>
                                        <p:attrNameLst>
                                          <p:attrName>ppt_w</p:attrName>
                                        </p:attrNameLst>
                                      </p:cBhvr>
                                      <p:tavLst>
                                        <p:tav tm="0">
                                          <p:val>
                                            <p:fltVal val="0"/>
                                          </p:val>
                                        </p:tav>
                                        <p:tav tm="100000">
                                          <p:val>
                                            <p:strVal val="#ppt_w"/>
                                          </p:val>
                                        </p:tav>
                                      </p:tavLst>
                                    </p:anim>
                                    <p:anim calcmode="lin" valueType="num">
                                      <p:cBhvr>
                                        <p:cTn id="41" dur="500" fill="hold"/>
                                        <p:tgtEl>
                                          <p:spTgt spid="66"/>
                                        </p:tgtEl>
                                        <p:attrNameLst>
                                          <p:attrName>ppt_h</p:attrName>
                                        </p:attrNameLst>
                                      </p:cBhvr>
                                      <p:tavLst>
                                        <p:tav tm="0">
                                          <p:val>
                                            <p:fltVal val="0"/>
                                          </p:val>
                                        </p:tav>
                                        <p:tav tm="100000">
                                          <p:val>
                                            <p:strVal val="#ppt_h"/>
                                          </p:val>
                                        </p:tav>
                                      </p:tavLst>
                                    </p:anim>
                                    <p:animEffect transition="in" filter="fade">
                                      <p:cBhvr>
                                        <p:cTn id="42" dur="500"/>
                                        <p:tgtEl>
                                          <p:spTgt spid="66"/>
                                        </p:tgtEl>
                                      </p:cBhvr>
                                    </p:animEffect>
                                  </p:childTnLst>
                                </p:cTn>
                              </p:par>
                              <p:par>
                                <p:cTn id="43" presetID="1" presetClass="entr" presetSubtype="0" fill="hold" grpId="4"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par>
                          <p:cTn id="45" fill="hold">
                            <p:stCondLst>
                              <p:cond delay="500"/>
                            </p:stCondLst>
                            <p:childTnLst>
                              <p:par>
                                <p:cTn id="46" presetID="10" presetClass="exit" presetSubtype="0" fill="hold" nodeType="afterEffect">
                                  <p:stCondLst>
                                    <p:cond delay="1000"/>
                                  </p:stCondLst>
                                  <p:childTnLst>
                                    <p:animEffect transition="out" filter="fade">
                                      <p:cBhvr>
                                        <p:cTn id="47" dur="500"/>
                                        <p:tgtEl>
                                          <p:spTgt spid="66"/>
                                        </p:tgtEl>
                                      </p:cBhvr>
                                    </p:animEffect>
                                    <p:set>
                                      <p:cBhvr>
                                        <p:cTn id="48" dur="1" fill="hold">
                                          <p:stCondLst>
                                            <p:cond delay="499"/>
                                          </p:stCondLst>
                                        </p:cTn>
                                        <p:tgtEl>
                                          <p:spTgt spid="66"/>
                                        </p:tgtEl>
                                        <p:attrNameLst>
                                          <p:attrName>style.visibility</p:attrName>
                                        </p:attrNameLst>
                                      </p:cBhvr>
                                      <p:to>
                                        <p:strVal val="hidden"/>
                                      </p:to>
                                    </p:set>
                                  </p:childTnLst>
                                </p:cTn>
                              </p:par>
                              <p:par>
                                <p:cTn id="49" presetID="10" presetClass="exit" presetSubtype="0" fill="hold" grpId="5" nodeType="withEffect">
                                  <p:stCondLst>
                                    <p:cond delay="1000"/>
                                  </p:stCondLst>
                                  <p:childTnLst>
                                    <p:animEffect transition="out" filter="fade">
                                      <p:cBhvr>
                                        <p:cTn id="50" dur="500"/>
                                        <p:tgtEl>
                                          <p:spTgt spid="70"/>
                                        </p:tgtEl>
                                      </p:cBhvr>
                                    </p:animEffect>
                                    <p:set>
                                      <p:cBhvr>
                                        <p:cTn id="51" dur="1" fill="hold">
                                          <p:stCondLst>
                                            <p:cond delay="499"/>
                                          </p:stCondLst>
                                        </p:cTn>
                                        <p:tgtEl>
                                          <p:spTgt spid="7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par>
                                <p:cTn id="59" presetID="1" presetClass="entr" presetSubtype="0" fill="hold" grpId="4"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par>
                          <p:cTn id="61" fill="hold">
                            <p:stCondLst>
                              <p:cond delay="500"/>
                            </p:stCondLst>
                            <p:childTnLst>
                              <p:par>
                                <p:cTn id="62" presetID="10" presetClass="exit" presetSubtype="0" fill="hold" nodeType="afterEffect">
                                  <p:stCondLst>
                                    <p:cond delay="1000"/>
                                  </p:stCondLst>
                                  <p:childTnLst>
                                    <p:animEffect transition="out" filter="fade">
                                      <p:cBhvr>
                                        <p:cTn id="63" dur="500"/>
                                        <p:tgtEl>
                                          <p:spTgt spid="30"/>
                                        </p:tgtEl>
                                      </p:cBhvr>
                                    </p:animEffect>
                                    <p:set>
                                      <p:cBhvr>
                                        <p:cTn id="64" dur="1" fill="hold">
                                          <p:stCondLst>
                                            <p:cond delay="499"/>
                                          </p:stCondLst>
                                        </p:cTn>
                                        <p:tgtEl>
                                          <p:spTgt spid="30"/>
                                        </p:tgtEl>
                                        <p:attrNameLst>
                                          <p:attrName>style.visibility</p:attrName>
                                        </p:attrNameLst>
                                      </p:cBhvr>
                                      <p:to>
                                        <p:strVal val="hidden"/>
                                      </p:to>
                                    </p:set>
                                  </p:childTnLst>
                                </p:cTn>
                              </p:par>
                              <p:par>
                                <p:cTn id="65" presetID="10" presetClass="exit" presetSubtype="0" fill="hold" grpId="5" nodeType="withEffect">
                                  <p:stCondLst>
                                    <p:cond delay="100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68" restart="whenNotActive" fill="hold" evtFilter="cancelBubble" nodeType="interactiveSeq">
                <p:stCondLst>
                  <p:cond evt="onClick" delay="0">
                    <p:tgtEl>
                      <p:spTgt spid="54"/>
                    </p:tgtEl>
                  </p:cond>
                </p:stCondLst>
                <p:endSync evt="end" delay="0">
                  <p:rtn val="all"/>
                </p:endSync>
                <p:childTnLst>
                  <p:par>
                    <p:cTn id="69" fill="hold">
                      <p:stCondLst>
                        <p:cond delay="0"/>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66"/>
                                        </p:tgtEl>
                                        <p:attrNameLst>
                                          <p:attrName>style.visibility</p:attrName>
                                        </p:attrNameLst>
                                      </p:cBhvr>
                                      <p:to>
                                        <p:strVal val="visible"/>
                                      </p:to>
                                    </p:set>
                                    <p:anim calcmode="lin" valueType="num">
                                      <p:cBhvr>
                                        <p:cTn id="73" dur="500" fill="hold"/>
                                        <p:tgtEl>
                                          <p:spTgt spid="66"/>
                                        </p:tgtEl>
                                        <p:attrNameLst>
                                          <p:attrName>ppt_w</p:attrName>
                                        </p:attrNameLst>
                                      </p:cBhvr>
                                      <p:tavLst>
                                        <p:tav tm="0">
                                          <p:val>
                                            <p:fltVal val="0"/>
                                          </p:val>
                                        </p:tav>
                                        <p:tav tm="100000">
                                          <p:val>
                                            <p:strVal val="#ppt_w"/>
                                          </p:val>
                                        </p:tav>
                                      </p:tavLst>
                                    </p:anim>
                                    <p:anim calcmode="lin" valueType="num">
                                      <p:cBhvr>
                                        <p:cTn id="74" dur="500" fill="hold"/>
                                        <p:tgtEl>
                                          <p:spTgt spid="66"/>
                                        </p:tgtEl>
                                        <p:attrNameLst>
                                          <p:attrName>ppt_h</p:attrName>
                                        </p:attrNameLst>
                                      </p:cBhvr>
                                      <p:tavLst>
                                        <p:tav tm="0">
                                          <p:val>
                                            <p:fltVal val="0"/>
                                          </p:val>
                                        </p:tav>
                                        <p:tav tm="100000">
                                          <p:val>
                                            <p:strVal val="#ppt_h"/>
                                          </p:val>
                                        </p:tav>
                                      </p:tavLst>
                                    </p:anim>
                                    <p:animEffect transition="in" filter="fade">
                                      <p:cBhvr>
                                        <p:cTn id="75" dur="500"/>
                                        <p:tgtEl>
                                          <p:spTgt spid="66"/>
                                        </p:tgtEl>
                                      </p:cBhvr>
                                    </p:animEffect>
                                  </p:childTnLst>
                                </p:cTn>
                              </p:par>
                              <p:par>
                                <p:cTn id="76" presetID="1" presetClass="entr" presetSubtype="0" fill="hold" grpId="6"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childTnLst>
                          </p:cTn>
                        </p:par>
                        <p:par>
                          <p:cTn id="78" fill="hold">
                            <p:stCondLst>
                              <p:cond delay="500"/>
                            </p:stCondLst>
                            <p:childTnLst>
                              <p:par>
                                <p:cTn id="79" presetID="10" presetClass="exit" presetSubtype="0" fill="hold" nodeType="afterEffect">
                                  <p:stCondLst>
                                    <p:cond delay="1000"/>
                                  </p:stCondLst>
                                  <p:childTnLst>
                                    <p:animEffect transition="out" filter="fade">
                                      <p:cBhvr>
                                        <p:cTn id="80" dur="500"/>
                                        <p:tgtEl>
                                          <p:spTgt spid="66"/>
                                        </p:tgtEl>
                                      </p:cBhvr>
                                    </p:animEffect>
                                    <p:set>
                                      <p:cBhvr>
                                        <p:cTn id="81" dur="1" fill="hold">
                                          <p:stCondLst>
                                            <p:cond delay="499"/>
                                          </p:stCondLst>
                                        </p:cTn>
                                        <p:tgtEl>
                                          <p:spTgt spid="66"/>
                                        </p:tgtEl>
                                        <p:attrNameLst>
                                          <p:attrName>style.visibility</p:attrName>
                                        </p:attrNameLst>
                                      </p:cBhvr>
                                      <p:to>
                                        <p:strVal val="hidden"/>
                                      </p:to>
                                    </p:set>
                                  </p:childTnLst>
                                </p:cTn>
                              </p:par>
                              <p:par>
                                <p:cTn id="82" presetID="10" presetClass="exit" presetSubtype="0" fill="hold" grpId="7" nodeType="withEffect">
                                  <p:stCondLst>
                                    <p:cond delay="1000"/>
                                  </p:stCondLst>
                                  <p:childTnLst>
                                    <p:animEffect transition="out" filter="fade">
                                      <p:cBhvr>
                                        <p:cTn id="83" dur="500"/>
                                        <p:tgtEl>
                                          <p:spTgt spid="70"/>
                                        </p:tgtEl>
                                      </p:cBhvr>
                                    </p:animEffect>
                                    <p:set>
                                      <p:cBhvr>
                                        <p:cTn id="84" dur="1" fill="hold">
                                          <p:stCondLst>
                                            <p:cond delay="499"/>
                                          </p:stCondLst>
                                        </p:cTn>
                                        <p:tgtEl>
                                          <p:spTgt spid="7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fltVal val="0"/>
                                          </p:val>
                                        </p:tav>
                                        <p:tav tm="100000">
                                          <p:val>
                                            <p:strVal val="#ppt_h"/>
                                          </p:val>
                                        </p:tav>
                                      </p:tavLst>
                                    </p:anim>
                                    <p:animEffect transition="in" filter="fade">
                                      <p:cBhvr>
                                        <p:cTn id="91" dur="500"/>
                                        <p:tgtEl>
                                          <p:spTgt spid="30"/>
                                        </p:tgtEl>
                                      </p:cBhvr>
                                    </p:animEffect>
                                  </p:childTnLst>
                                </p:cTn>
                              </p:par>
                              <p:par>
                                <p:cTn id="92" presetID="1" presetClass="entr" presetSubtype="0" fill="hold" grpId="6" nodeType="withEffect">
                                  <p:stCondLst>
                                    <p:cond delay="0"/>
                                  </p:stCondLst>
                                  <p:childTnLst>
                                    <p:set>
                                      <p:cBhvr>
                                        <p:cTn id="93" dur="1" fill="hold">
                                          <p:stCondLst>
                                            <p:cond delay="0"/>
                                          </p:stCondLst>
                                        </p:cTn>
                                        <p:tgtEl>
                                          <p:spTgt spid="28"/>
                                        </p:tgtEl>
                                        <p:attrNameLst>
                                          <p:attrName>style.visibility</p:attrName>
                                        </p:attrNameLst>
                                      </p:cBhvr>
                                      <p:to>
                                        <p:strVal val="visible"/>
                                      </p:to>
                                    </p:set>
                                  </p:childTnLst>
                                </p:cTn>
                              </p:par>
                            </p:childTnLst>
                          </p:cTn>
                        </p:par>
                        <p:par>
                          <p:cTn id="94" fill="hold">
                            <p:stCondLst>
                              <p:cond delay="500"/>
                            </p:stCondLst>
                            <p:childTnLst>
                              <p:par>
                                <p:cTn id="95" presetID="10" presetClass="exit" presetSubtype="0" fill="hold" nodeType="afterEffect">
                                  <p:stCondLst>
                                    <p:cond delay="1000"/>
                                  </p:stCondLst>
                                  <p:childTnLst>
                                    <p:animEffect transition="out" filter="fade">
                                      <p:cBhvr>
                                        <p:cTn id="96" dur="500"/>
                                        <p:tgtEl>
                                          <p:spTgt spid="30"/>
                                        </p:tgtEl>
                                      </p:cBhvr>
                                    </p:animEffect>
                                    <p:set>
                                      <p:cBhvr>
                                        <p:cTn id="97" dur="1" fill="hold">
                                          <p:stCondLst>
                                            <p:cond delay="499"/>
                                          </p:stCondLst>
                                        </p:cTn>
                                        <p:tgtEl>
                                          <p:spTgt spid="30"/>
                                        </p:tgtEl>
                                        <p:attrNameLst>
                                          <p:attrName>style.visibility</p:attrName>
                                        </p:attrNameLst>
                                      </p:cBhvr>
                                      <p:to>
                                        <p:strVal val="hidden"/>
                                      </p:to>
                                    </p:set>
                                  </p:childTnLst>
                                </p:cTn>
                              </p:par>
                              <p:par>
                                <p:cTn id="98" presetID="10" presetClass="exit" presetSubtype="0" fill="hold" grpId="7" nodeType="withEffect">
                                  <p:stCondLst>
                                    <p:cond delay="1000"/>
                                  </p:stCondLst>
                                  <p:childTnLst>
                                    <p:animEffect transition="out" filter="fade">
                                      <p:cBhvr>
                                        <p:cTn id="99" dur="500"/>
                                        <p:tgtEl>
                                          <p:spTgt spid="28"/>
                                        </p:tgtEl>
                                      </p:cBhvr>
                                    </p:animEffect>
                                    <p:set>
                                      <p:cBhvr>
                                        <p:cTn id="100"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101" restart="whenNotActive" fill="hold" evtFilter="cancelBubble" nodeType="interactiveSeq">
                <p:stCondLst>
                  <p:cond evt="onClick" delay="0">
                    <p:tgtEl>
                      <p:spTgt spid="43"/>
                    </p:tgtEl>
                  </p:cond>
                </p:stCondLst>
                <p:endSync evt="end" delay="0">
                  <p:rtn val="all"/>
                </p:endSync>
                <p:childTnLst>
                  <p:par>
                    <p:cTn id="102" fill="hold">
                      <p:stCondLst>
                        <p:cond delay="0"/>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62"/>
                                        </p:tgtEl>
                                        <p:attrNameLst>
                                          <p:attrName>style.visibility</p:attrName>
                                        </p:attrNameLst>
                                      </p:cBhvr>
                                      <p:to>
                                        <p:strVal val="visible"/>
                                      </p:to>
                                    </p:set>
                                    <p:anim calcmode="lin" valueType="num">
                                      <p:cBhvr>
                                        <p:cTn id="106" dur="500" fill="hold"/>
                                        <p:tgtEl>
                                          <p:spTgt spid="62"/>
                                        </p:tgtEl>
                                        <p:attrNameLst>
                                          <p:attrName>ppt_w</p:attrName>
                                        </p:attrNameLst>
                                      </p:cBhvr>
                                      <p:tavLst>
                                        <p:tav tm="0">
                                          <p:val>
                                            <p:fltVal val="0"/>
                                          </p:val>
                                        </p:tav>
                                        <p:tav tm="100000">
                                          <p:val>
                                            <p:strVal val="#ppt_w"/>
                                          </p:val>
                                        </p:tav>
                                      </p:tavLst>
                                    </p:anim>
                                    <p:anim calcmode="lin" valueType="num">
                                      <p:cBhvr>
                                        <p:cTn id="107" dur="500" fill="hold"/>
                                        <p:tgtEl>
                                          <p:spTgt spid="62"/>
                                        </p:tgtEl>
                                        <p:attrNameLst>
                                          <p:attrName>ppt_h</p:attrName>
                                        </p:attrNameLst>
                                      </p:cBhvr>
                                      <p:tavLst>
                                        <p:tav tm="0">
                                          <p:val>
                                            <p:fltVal val="0"/>
                                          </p:val>
                                        </p:tav>
                                        <p:tav tm="100000">
                                          <p:val>
                                            <p:strVal val="#ppt_h"/>
                                          </p:val>
                                        </p:tav>
                                      </p:tavLst>
                                    </p:anim>
                                    <p:animEffect transition="in" filter="fade">
                                      <p:cBhvr>
                                        <p:cTn id="108" dur="500"/>
                                        <p:tgtEl>
                                          <p:spTgt spid="62"/>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0"/>
                                        </p:tgtEl>
                                        <p:attrNameLst>
                                          <p:attrName>style.visibility</p:attrName>
                                        </p:attrNameLst>
                                      </p:cBhvr>
                                      <p:to>
                                        <p:strVal val="visible"/>
                                      </p:to>
                                    </p:set>
                                  </p:childTnLst>
                                </p:cTn>
                              </p:par>
                            </p:childTnLst>
                          </p:cTn>
                        </p:par>
                        <p:par>
                          <p:cTn id="111" fill="hold">
                            <p:stCondLst>
                              <p:cond delay="500"/>
                            </p:stCondLst>
                            <p:childTnLst>
                              <p:par>
                                <p:cTn id="112" presetID="10" presetClass="exit" presetSubtype="0" fill="hold" nodeType="afterEffect">
                                  <p:stCondLst>
                                    <p:cond delay="1000"/>
                                  </p:stCondLst>
                                  <p:childTnLst>
                                    <p:animEffect transition="out" filter="fade">
                                      <p:cBhvr>
                                        <p:cTn id="113" dur="500"/>
                                        <p:tgtEl>
                                          <p:spTgt spid="62"/>
                                        </p:tgtEl>
                                      </p:cBhvr>
                                    </p:animEffect>
                                    <p:set>
                                      <p:cBhvr>
                                        <p:cTn id="114" dur="1" fill="hold">
                                          <p:stCondLst>
                                            <p:cond delay="499"/>
                                          </p:stCondLst>
                                        </p:cTn>
                                        <p:tgtEl>
                                          <p:spTgt spid="62"/>
                                        </p:tgtEl>
                                        <p:attrNameLst>
                                          <p:attrName>style.visibility</p:attrName>
                                        </p:attrNameLst>
                                      </p:cBhvr>
                                      <p:to>
                                        <p:strVal val="hidden"/>
                                      </p:to>
                                    </p:set>
                                  </p:childTnLst>
                                </p:cTn>
                              </p:par>
                              <p:par>
                                <p:cTn id="115" presetID="10" presetClass="exit" presetSubtype="0" fill="hold" grpId="1" nodeType="withEffect">
                                  <p:stCondLst>
                                    <p:cond delay="1000"/>
                                  </p:stCondLst>
                                  <p:childTnLst>
                                    <p:animEffect transition="out" filter="fade">
                                      <p:cBhvr>
                                        <p:cTn id="116" dur="500"/>
                                        <p:tgtEl>
                                          <p:spTgt spid="70"/>
                                        </p:tgtEl>
                                      </p:cBhvr>
                                    </p:animEffect>
                                    <p:set>
                                      <p:cBhvr>
                                        <p:cTn id="117" dur="1" fill="hold">
                                          <p:stCondLst>
                                            <p:cond delay="499"/>
                                          </p:stCondLst>
                                        </p:cTn>
                                        <p:tgtEl>
                                          <p:spTgt spid="7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1" presetClass="entr" presetSubtype="0"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par>
                          <p:cTn id="127" fill="hold">
                            <p:stCondLst>
                              <p:cond delay="500"/>
                            </p:stCondLst>
                            <p:childTnLst>
                              <p:par>
                                <p:cTn id="128" presetID="10" presetClass="exit" presetSubtype="0" fill="hold" nodeType="afterEffect">
                                  <p:stCondLst>
                                    <p:cond delay="1000"/>
                                  </p:stCondLst>
                                  <p:childTnLst>
                                    <p:animEffect transition="out" filter="fade">
                                      <p:cBhvr>
                                        <p:cTn id="129" dur="500"/>
                                        <p:tgtEl>
                                          <p:spTgt spid="29"/>
                                        </p:tgtEl>
                                      </p:cBhvr>
                                    </p:animEffect>
                                    <p:set>
                                      <p:cBhvr>
                                        <p:cTn id="130" dur="1" fill="hold">
                                          <p:stCondLst>
                                            <p:cond delay="499"/>
                                          </p:stCondLst>
                                        </p:cTn>
                                        <p:tgtEl>
                                          <p:spTgt spid="29"/>
                                        </p:tgtEl>
                                        <p:attrNameLst>
                                          <p:attrName>style.visibility</p:attrName>
                                        </p:attrNameLst>
                                      </p:cBhvr>
                                      <p:to>
                                        <p:strVal val="hidden"/>
                                      </p:to>
                                    </p:set>
                                  </p:childTnLst>
                                </p:cTn>
                              </p:par>
                              <p:par>
                                <p:cTn id="131" presetID="10" presetClass="exit" presetSubtype="0" fill="hold" grpId="1" nodeType="withEffect">
                                  <p:stCondLst>
                                    <p:cond delay="1000"/>
                                  </p:stCondLst>
                                  <p:childTnLst>
                                    <p:animEffect transition="out" filter="fade">
                                      <p:cBhvr>
                                        <p:cTn id="132" dur="500"/>
                                        <p:tgtEl>
                                          <p:spTgt spid="28"/>
                                        </p:tgtEl>
                                      </p:cBhvr>
                                    </p:animEffect>
                                    <p:set>
                                      <p:cBhvr>
                                        <p:cTn id="133"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P spid="28" grpId="0" animBg="1"/>
      <p:bldP spid="28" grpId="1" animBg="1"/>
      <p:bldP spid="28" grpId="2" animBg="1"/>
      <p:bldP spid="28" grpId="3" animBg="1"/>
      <p:bldP spid="28" grpId="4" animBg="1"/>
      <p:bldP spid="28" grpId="5" animBg="1"/>
      <p:bldP spid="28" grpId="6" animBg="1"/>
      <p:bldP spid="28" grpId="7"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154</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莉荻雅上週去東京旅遊，用數位相機拍了上千張的照片，回國後她想要一一檢視並從中挑選一些較精彩的照片上傳到網路相簿，則使用下列哪一軟體檢視照片會比較方便？</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76976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7-Zip</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95410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Picasa</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141096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Photoshop</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183896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Adobe Reader</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hidden="1"/>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hidden="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hidden="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
        <p:nvSpPr>
          <p:cNvPr id="32" name="BG"/>
          <p:cNvSpPr/>
          <p:nvPr/>
        </p:nvSpPr>
        <p:spPr>
          <a:xfrm>
            <a:off x="17209"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33"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1326" y="1728069"/>
            <a:ext cx="3395766" cy="3401863"/>
          </a:xfrm>
          <a:prstGeom prst="rect">
            <a:avLst/>
          </a:prstGeom>
          <a:noFill/>
          <a:ln>
            <a:noFill/>
          </a:ln>
        </p:spPr>
      </p:pic>
      <p:pic>
        <p:nvPicPr>
          <p:cNvPr id="34"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90056" y="2032895"/>
            <a:ext cx="2798307" cy="2792210"/>
          </a:xfrm>
          <a:prstGeom prst="rect">
            <a:avLst/>
          </a:prstGeom>
          <a:noFill/>
          <a:ln>
            <a:noFill/>
          </a:ln>
        </p:spPr>
      </p:pic>
    </p:spTree>
    <p:extLst>
      <p:ext uri="{BB962C8B-B14F-4D97-AF65-F5344CB8AC3E}">
        <p14:creationId xmlns:p14="http://schemas.microsoft.com/office/powerpoint/2010/main" val="33364030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fltVal val="0"/>
                                          </p:val>
                                        </p:tav>
                                        <p:tav tm="100000">
                                          <p:val>
                                            <p:strVal val="#ppt_h"/>
                                          </p:val>
                                        </p:tav>
                                      </p:tavLst>
                                    </p:anim>
                                    <p:animEffect transition="in" filter="fade">
                                      <p:cBhvr>
                                        <p:cTn id="25" dur="500"/>
                                        <p:tgtEl>
                                          <p:spTgt spid="33"/>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par>
                          <p:cTn id="28" fill="hold">
                            <p:stCondLst>
                              <p:cond delay="500"/>
                            </p:stCondLst>
                            <p:childTnLst>
                              <p:par>
                                <p:cTn id="29" presetID="10" presetClass="exit" presetSubtype="0" fill="hold" nodeType="afterEffect">
                                  <p:stCondLst>
                                    <p:cond delay="100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10" presetClass="exit" presetSubtype="0" fill="hold" grpId="1" nodeType="withEffect">
                                  <p:stCondLst>
                                    <p:cond delay="1000"/>
                                  </p:stCondLst>
                                  <p:childTnLst>
                                    <p:animEffect transition="out" filter="fade">
                                      <p:cBhvr>
                                        <p:cTn id="33" dur="500"/>
                                        <p:tgtEl>
                                          <p:spTgt spid="32"/>
                                        </p:tgtEl>
                                      </p:cBhvr>
                                    </p:animEffect>
                                    <p:set>
                                      <p:cBhvr>
                                        <p:cTn id="34"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35" restart="whenNotActive" fill="hold" evtFilter="cancelBubble" nodeType="interactiveSeq">
                <p:stCondLst>
                  <p:cond evt="onClick" delay="0">
                    <p:tgtEl>
                      <p:spTgt spid="49"/>
                    </p:tgtEl>
                  </p:cond>
                </p:stCondLst>
                <p:endSync evt="end" delay="0">
                  <p:rtn val="all"/>
                </p:endSync>
                <p:childTnLst>
                  <p:par>
                    <p:cTn id="36" fill="hold">
                      <p:stCondLst>
                        <p:cond delay="0"/>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500" fill="hold"/>
                                        <p:tgtEl>
                                          <p:spTgt spid="66"/>
                                        </p:tgtEl>
                                        <p:attrNameLst>
                                          <p:attrName>ppt_w</p:attrName>
                                        </p:attrNameLst>
                                      </p:cBhvr>
                                      <p:tavLst>
                                        <p:tav tm="0">
                                          <p:val>
                                            <p:fltVal val="0"/>
                                          </p:val>
                                        </p:tav>
                                        <p:tav tm="100000">
                                          <p:val>
                                            <p:strVal val="#ppt_w"/>
                                          </p:val>
                                        </p:tav>
                                      </p:tavLst>
                                    </p:anim>
                                    <p:anim calcmode="lin" valueType="num">
                                      <p:cBhvr>
                                        <p:cTn id="41" dur="500" fill="hold"/>
                                        <p:tgtEl>
                                          <p:spTgt spid="66"/>
                                        </p:tgtEl>
                                        <p:attrNameLst>
                                          <p:attrName>ppt_h</p:attrName>
                                        </p:attrNameLst>
                                      </p:cBhvr>
                                      <p:tavLst>
                                        <p:tav tm="0">
                                          <p:val>
                                            <p:fltVal val="0"/>
                                          </p:val>
                                        </p:tav>
                                        <p:tav tm="100000">
                                          <p:val>
                                            <p:strVal val="#ppt_h"/>
                                          </p:val>
                                        </p:tav>
                                      </p:tavLst>
                                    </p:anim>
                                    <p:animEffect transition="in" filter="fade">
                                      <p:cBhvr>
                                        <p:cTn id="42" dur="500"/>
                                        <p:tgtEl>
                                          <p:spTgt spid="66"/>
                                        </p:tgtEl>
                                      </p:cBhvr>
                                    </p:animEffect>
                                  </p:childTnLst>
                                </p:cTn>
                              </p:par>
                              <p:par>
                                <p:cTn id="43" presetID="1" presetClass="entr" presetSubtype="0" fill="hold" grpId="4"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par>
                          <p:cTn id="45" fill="hold">
                            <p:stCondLst>
                              <p:cond delay="500"/>
                            </p:stCondLst>
                            <p:childTnLst>
                              <p:par>
                                <p:cTn id="46" presetID="10" presetClass="exit" presetSubtype="0" fill="hold" nodeType="afterEffect">
                                  <p:stCondLst>
                                    <p:cond delay="1000"/>
                                  </p:stCondLst>
                                  <p:childTnLst>
                                    <p:animEffect transition="out" filter="fade">
                                      <p:cBhvr>
                                        <p:cTn id="47" dur="500"/>
                                        <p:tgtEl>
                                          <p:spTgt spid="66"/>
                                        </p:tgtEl>
                                      </p:cBhvr>
                                    </p:animEffect>
                                    <p:set>
                                      <p:cBhvr>
                                        <p:cTn id="48" dur="1" fill="hold">
                                          <p:stCondLst>
                                            <p:cond delay="499"/>
                                          </p:stCondLst>
                                        </p:cTn>
                                        <p:tgtEl>
                                          <p:spTgt spid="66"/>
                                        </p:tgtEl>
                                        <p:attrNameLst>
                                          <p:attrName>style.visibility</p:attrName>
                                        </p:attrNameLst>
                                      </p:cBhvr>
                                      <p:to>
                                        <p:strVal val="hidden"/>
                                      </p:to>
                                    </p:set>
                                  </p:childTnLst>
                                </p:cTn>
                              </p:par>
                              <p:par>
                                <p:cTn id="49" presetID="10" presetClass="exit" presetSubtype="0" fill="hold" grpId="5" nodeType="withEffect">
                                  <p:stCondLst>
                                    <p:cond delay="1000"/>
                                  </p:stCondLst>
                                  <p:childTnLst>
                                    <p:animEffect transition="out" filter="fade">
                                      <p:cBhvr>
                                        <p:cTn id="50" dur="500"/>
                                        <p:tgtEl>
                                          <p:spTgt spid="70"/>
                                        </p:tgtEl>
                                      </p:cBhvr>
                                    </p:animEffect>
                                    <p:set>
                                      <p:cBhvr>
                                        <p:cTn id="51" dur="1" fill="hold">
                                          <p:stCondLst>
                                            <p:cond delay="499"/>
                                          </p:stCondLst>
                                        </p:cTn>
                                        <p:tgtEl>
                                          <p:spTgt spid="7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childTnLst>
                                </p:cTn>
                              </p:par>
                              <p:par>
                                <p:cTn id="59" presetID="1" presetClass="entr" presetSubtype="0" fill="hold" grpId="6"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par>
                          <p:cTn id="61" fill="hold">
                            <p:stCondLst>
                              <p:cond delay="500"/>
                            </p:stCondLst>
                            <p:childTnLst>
                              <p:par>
                                <p:cTn id="62" presetID="10" presetClass="exit" presetSubtype="0" fill="hold" nodeType="afterEffect">
                                  <p:stCondLst>
                                    <p:cond delay="1000"/>
                                  </p:stCondLst>
                                  <p:childTnLst>
                                    <p:animEffect transition="out" filter="fade">
                                      <p:cBhvr>
                                        <p:cTn id="63" dur="500"/>
                                        <p:tgtEl>
                                          <p:spTgt spid="34"/>
                                        </p:tgtEl>
                                      </p:cBhvr>
                                    </p:animEffect>
                                    <p:set>
                                      <p:cBhvr>
                                        <p:cTn id="64" dur="1" fill="hold">
                                          <p:stCondLst>
                                            <p:cond delay="499"/>
                                          </p:stCondLst>
                                        </p:cTn>
                                        <p:tgtEl>
                                          <p:spTgt spid="34"/>
                                        </p:tgtEl>
                                        <p:attrNameLst>
                                          <p:attrName>style.visibility</p:attrName>
                                        </p:attrNameLst>
                                      </p:cBhvr>
                                      <p:to>
                                        <p:strVal val="hidden"/>
                                      </p:to>
                                    </p:set>
                                  </p:childTnLst>
                                </p:cTn>
                              </p:par>
                              <p:par>
                                <p:cTn id="65" presetID="10" presetClass="exit" presetSubtype="0" fill="hold" grpId="7" nodeType="withEffect">
                                  <p:stCondLst>
                                    <p:cond delay="100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68" restart="whenNotActive" fill="hold" evtFilter="cancelBubble" nodeType="interactiveSeq">
                <p:stCondLst>
                  <p:cond evt="onClick" delay="0">
                    <p:tgtEl>
                      <p:spTgt spid="54"/>
                    </p:tgtEl>
                  </p:cond>
                </p:stCondLst>
                <p:endSync evt="end" delay="0">
                  <p:rtn val="all"/>
                </p:endSync>
                <p:childTnLst>
                  <p:par>
                    <p:cTn id="69" fill="hold">
                      <p:stCondLst>
                        <p:cond delay="0"/>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66"/>
                                        </p:tgtEl>
                                        <p:attrNameLst>
                                          <p:attrName>style.visibility</p:attrName>
                                        </p:attrNameLst>
                                      </p:cBhvr>
                                      <p:to>
                                        <p:strVal val="visible"/>
                                      </p:to>
                                    </p:set>
                                    <p:anim calcmode="lin" valueType="num">
                                      <p:cBhvr>
                                        <p:cTn id="73" dur="500" fill="hold"/>
                                        <p:tgtEl>
                                          <p:spTgt spid="66"/>
                                        </p:tgtEl>
                                        <p:attrNameLst>
                                          <p:attrName>ppt_w</p:attrName>
                                        </p:attrNameLst>
                                      </p:cBhvr>
                                      <p:tavLst>
                                        <p:tav tm="0">
                                          <p:val>
                                            <p:fltVal val="0"/>
                                          </p:val>
                                        </p:tav>
                                        <p:tav tm="100000">
                                          <p:val>
                                            <p:strVal val="#ppt_w"/>
                                          </p:val>
                                        </p:tav>
                                      </p:tavLst>
                                    </p:anim>
                                    <p:anim calcmode="lin" valueType="num">
                                      <p:cBhvr>
                                        <p:cTn id="74" dur="500" fill="hold"/>
                                        <p:tgtEl>
                                          <p:spTgt spid="66"/>
                                        </p:tgtEl>
                                        <p:attrNameLst>
                                          <p:attrName>ppt_h</p:attrName>
                                        </p:attrNameLst>
                                      </p:cBhvr>
                                      <p:tavLst>
                                        <p:tav tm="0">
                                          <p:val>
                                            <p:fltVal val="0"/>
                                          </p:val>
                                        </p:tav>
                                        <p:tav tm="100000">
                                          <p:val>
                                            <p:strVal val="#ppt_h"/>
                                          </p:val>
                                        </p:tav>
                                      </p:tavLst>
                                    </p:anim>
                                    <p:animEffect transition="in" filter="fade">
                                      <p:cBhvr>
                                        <p:cTn id="75" dur="500"/>
                                        <p:tgtEl>
                                          <p:spTgt spid="66"/>
                                        </p:tgtEl>
                                      </p:cBhvr>
                                    </p:animEffect>
                                  </p:childTnLst>
                                </p:cTn>
                              </p:par>
                              <p:par>
                                <p:cTn id="76" presetID="1" presetClass="entr" presetSubtype="0" fill="hold" grpId="6"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childTnLst>
                          </p:cTn>
                        </p:par>
                        <p:par>
                          <p:cTn id="78" fill="hold">
                            <p:stCondLst>
                              <p:cond delay="500"/>
                            </p:stCondLst>
                            <p:childTnLst>
                              <p:par>
                                <p:cTn id="79" presetID="10" presetClass="exit" presetSubtype="0" fill="hold" nodeType="afterEffect">
                                  <p:stCondLst>
                                    <p:cond delay="1000"/>
                                  </p:stCondLst>
                                  <p:childTnLst>
                                    <p:animEffect transition="out" filter="fade">
                                      <p:cBhvr>
                                        <p:cTn id="80" dur="500"/>
                                        <p:tgtEl>
                                          <p:spTgt spid="66"/>
                                        </p:tgtEl>
                                      </p:cBhvr>
                                    </p:animEffect>
                                    <p:set>
                                      <p:cBhvr>
                                        <p:cTn id="81" dur="1" fill="hold">
                                          <p:stCondLst>
                                            <p:cond delay="499"/>
                                          </p:stCondLst>
                                        </p:cTn>
                                        <p:tgtEl>
                                          <p:spTgt spid="66"/>
                                        </p:tgtEl>
                                        <p:attrNameLst>
                                          <p:attrName>style.visibility</p:attrName>
                                        </p:attrNameLst>
                                      </p:cBhvr>
                                      <p:to>
                                        <p:strVal val="hidden"/>
                                      </p:to>
                                    </p:set>
                                  </p:childTnLst>
                                </p:cTn>
                              </p:par>
                              <p:par>
                                <p:cTn id="82" presetID="10" presetClass="exit" presetSubtype="0" fill="hold" grpId="7" nodeType="withEffect">
                                  <p:stCondLst>
                                    <p:cond delay="1000"/>
                                  </p:stCondLst>
                                  <p:childTnLst>
                                    <p:animEffect transition="out" filter="fade">
                                      <p:cBhvr>
                                        <p:cTn id="83" dur="500"/>
                                        <p:tgtEl>
                                          <p:spTgt spid="70"/>
                                        </p:tgtEl>
                                      </p:cBhvr>
                                    </p:animEffect>
                                    <p:set>
                                      <p:cBhvr>
                                        <p:cTn id="84" dur="1" fill="hold">
                                          <p:stCondLst>
                                            <p:cond delay="499"/>
                                          </p:stCondLst>
                                        </p:cTn>
                                        <p:tgtEl>
                                          <p:spTgt spid="7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p:cTn id="89" dur="500" fill="hold"/>
                                        <p:tgtEl>
                                          <p:spTgt spid="34"/>
                                        </p:tgtEl>
                                        <p:attrNameLst>
                                          <p:attrName>ppt_w</p:attrName>
                                        </p:attrNameLst>
                                      </p:cBhvr>
                                      <p:tavLst>
                                        <p:tav tm="0">
                                          <p:val>
                                            <p:fltVal val="0"/>
                                          </p:val>
                                        </p:tav>
                                        <p:tav tm="100000">
                                          <p:val>
                                            <p:strVal val="#ppt_w"/>
                                          </p:val>
                                        </p:tav>
                                      </p:tavLst>
                                    </p:anim>
                                    <p:anim calcmode="lin" valueType="num">
                                      <p:cBhvr>
                                        <p:cTn id="90" dur="500" fill="hold"/>
                                        <p:tgtEl>
                                          <p:spTgt spid="34"/>
                                        </p:tgtEl>
                                        <p:attrNameLst>
                                          <p:attrName>ppt_h</p:attrName>
                                        </p:attrNameLst>
                                      </p:cBhvr>
                                      <p:tavLst>
                                        <p:tav tm="0">
                                          <p:val>
                                            <p:fltVal val="0"/>
                                          </p:val>
                                        </p:tav>
                                        <p:tav tm="100000">
                                          <p:val>
                                            <p:strVal val="#ppt_h"/>
                                          </p:val>
                                        </p:tav>
                                      </p:tavLst>
                                    </p:anim>
                                    <p:animEffect transition="in" filter="fade">
                                      <p:cBhvr>
                                        <p:cTn id="91" dur="500"/>
                                        <p:tgtEl>
                                          <p:spTgt spid="34"/>
                                        </p:tgtEl>
                                      </p:cBhvr>
                                    </p:animEffect>
                                  </p:childTnLst>
                                </p:cTn>
                              </p:par>
                              <p:par>
                                <p:cTn id="92" presetID="1" presetClass="entr" presetSubtype="0" fill="hold" grpId="4" nodeType="withEffect">
                                  <p:stCondLst>
                                    <p:cond delay="0"/>
                                  </p:stCondLst>
                                  <p:childTnLst>
                                    <p:set>
                                      <p:cBhvr>
                                        <p:cTn id="93" dur="1" fill="hold">
                                          <p:stCondLst>
                                            <p:cond delay="0"/>
                                          </p:stCondLst>
                                        </p:cTn>
                                        <p:tgtEl>
                                          <p:spTgt spid="32"/>
                                        </p:tgtEl>
                                        <p:attrNameLst>
                                          <p:attrName>style.visibility</p:attrName>
                                        </p:attrNameLst>
                                      </p:cBhvr>
                                      <p:to>
                                        <p:strVal val="visible"/>
                                      </p:to>
                                    </p:set>
                                  </p:childTnLst>
                                </p:cTn>
                              </p:par>
                            </p:childTnLst>
                          </p:cTn>
                        </p:par>
                        <p:par>
                          <p:cTn id="94" fill="hold">
                            <p:stCondLst>
                              <p:cond delay="500"/>
                            </p:stCondLst>
                            <p:childTnLst>
                              <p:par>
                                <p:cTn id="95" presetID="10" presetClass="exit" presetSubtype="0" fill="hold" nodeType="afterEffect">
                                  <p:stCondLst>
                                    <p:cond delay="1000"/>
                                  </p:stCondLst>
                                  <p:childTnLst>
                                    <p:animEffect transition="out" filter="fade">
                                      <p:cBhvr>
                                        <p:cTn id="96" dur="500"/>
                                        <p:tgtEl>
                                          <p:spTgt spid="34"/>
                                        </p:tgtEl>
                                      </p:cBhvr>
                                    </p:animEffect>
                                    <p:set>
                                      <p:cBhvr>
                                        <p:cTn id="97" dur="1" fill="hold">
                                          <p:stCondLst>
                                            <p:cond delay="499"/>
                                          </p:stCondLst>
                                        </p:cTn>
                                        <p:tgtEl>
                                          <p:spTgt spid="34"/>
                                        </p:tgtEl>
                                        <p:attrNameLst>
                                          <p:attrName>style.visibility</p:attrName>
                                        </p:attrNameLst>
                                      </p:cBhvr>
                                      <p:to>
                                        <p:strVal val="hidden"/>
                                      </p:to>
                                    </p:set>
                                  </p:childTnLst>
                                </p:cTn>
                              </p:par>
                              <p:par>
                                <p:cTn id="98" presetID="10" presetClass="exit" presetSubtype="0" fill="hold" grpId="5" nodeType="withEffect">
                                  <p:stCondLst>
                                    <p:cond delay="1000"/>
                                  </p:stCondLst>
                                  <p:childTnLst>
                                    <p:animEffect transition="out" filter="fade">
                                      <p:cBhvr>
                                        <p:cTn id="99" dur="500"/>
                                        <p:tgtEl>
                                          <p:spTgt spid="32"/>
                                        </p:tgtEl>
                                      </p:cBhvr>
                                    </p:animEffect>
                                    <p:set>
                                      <p:cBhvr>
                                        <p:cTn id="100"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101" restart="whenNotActive" fill="hold" evtFilter="cancelBubble" nodeType="interactiveSeq">
                <p:stCondLst>
                  <p:cond evt="onClick" delay="0">
                    <p:tgtEl>
                      <p:spTgt spid="43"/>
                    </p:tgtEl>
                  </p:cond>
                </p:stCondLst>
                <p:endSync evt="end" delay="0">
                  <p:rtn val="all"/>
                </p:endSync>
                <p:childTnLst>
                  <p:par>
                    <p:cTn id="102" fill="hold">
                      <p:stCondLst>
                        <p:cond delay="0"/>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66"/>
                                        </p:tgtEl>
                                        <p:attrNameLst>
                                          <p:attrName>style.visibility</p:attrName>
                                        </p:attrNameLst>
                                      </p:cBhvr>
                                      <p:to>
                                        <p:strVal val="visible"/>
                                      </p:to>
                                    </p:set>
                                    <p:anim calcmode="lin" valueType="num">
                                      <p:cBhvr>
                                        <p:cTn id="106" dur="500" fill="hold"/>
                                        <p:tgtEl>
                                          <p:spTgt spid="66"/>
                                        </p:tgtEl>
                                        <p:attrNameLst>
                                          <p:attrName>ppt_w</p:attrName>
                                        </p:attrNameLst>
                                      </p:cBhvr>
                                      <p:tavLst>
                                        <p:tav tm="0">
                                          <p:val>
                                            <p:fltVal val="0"/>
                                          </p:val>
                                        </p:tav>
                                        <p:tav tm="100000">
                                          <p:val>
                                            <p:strVal val="#ppt_w"/>
                                          </p:val>
                                        </p:tav>
                                      </p:tavLst>
                                    </p:anim>
                                    <p:anim calcmode="lin" valueType="num">
                                      <p:cBhvr>
                                        <p:cTn id="107" dur="500" fill="hold"/>
                                        <p:tgtEl>
                                          <p:spTgt spid="66"/>
                                        </p:tgtEl>
                                        <p:attrNameLst>
                                          <p:attrName>ppt_h</p:attrName>
                                        </p:attrNameLst>
                                      </p:cBhvr>
                                      <p:tavLst>
                                        <p:tav tm="0">
                                          <p:val>
                                            <p:fltVal val="0"/>
                                          </p:val>
                                        </p:tav>
                                        <p:tav tm="100000">
                                          <p:val>
                                            <p:strVal val="#ppt_h"/>
                                          </p:val>
                                        </p:tav>
                                      </p:tavLst>
                                    </p:anim>
                                    <p:animEffect transition="in" filter="fade">
                                      <p:cBhvr>
                                        <p:cTn id="108" dur="500"/>
                                        <p:tgtEl>
                                          <p:spTgt spid="66"/>
                                        </p:tgtEl>
                                      </p:cBhvr>
                                    </p:animEffect>
                                  </p:childTnLst>
                                </p:cTn>
                              </p:par>
                              <p:par>
                                <p:cTn id="109" presetID="1" presetClass="entr" presetSubtype="0" fill="hold" grpId="2" nodeType="withEffect">
                                  <p:stCondLst>
                                    <p:cond delay="0"/>
                                  </p:stCondLst>
                                  <p:childTnLst>
                                    <p:set>
                                      <p:cBhvr>
                                        <p:cTn id="110" dur="1" fill="hold">
                                          <p:stCondLst>
                                            <p:cond delay="0"/>
                                          </p:stCondLst>
                                        </p:cTn>
                                        <p:tgtEl>
                                          <p:spTgt spid="70"/>
                                        </p:tgtEl>
                                        <p:attrNameLst>
                                          <p:attrName>style.visibility</p:attrName>
                                        </p:attrNameLst>
                                      </p:cBhvr>
                                      <p:to>
                                        <p:strVal val="visible"/>
                                      </p:to>
                                    </p:set>
                                  </p:childTnLst>
                                </p:cTn>
                              </p:par>
                            </p:childTnLst>
                          </p:cTn>
                        </p:par>
                        <p:par>
                          <p:cTn id="111" fill="hold">
                            <p:stCondLst>
                              <p:cond delay="500"/>
                            </p:stCondLst>
                            <p:childTnLst>
                              <p:par>
                                <p:cTn id="112" presetID="10" presetClass="exit" presetSubtype="0" fill="hold" nodeType="afterEffect">
                                  <p:stCondLst>
                                    <p:cond delay="1000"/>
                                  </p:stCondLst>
                                  <p:childTnLst>
                                    <p:animEffect transition="out" filter="fade">
                                      <p:cBhvr>
                                        <p:cTn id="113" dur="500"/>
                                        <p:tgtEl>
                                          <p:spTgt spid="66"/>
                                        </p:tgtEl>
                                      </p:cBhvr>
                                    </p:animEffect>
                                    <p:set>
                                      <p:cBhvr>
                                        <p:cTn id="114" dur="1" fill="hold">
                                          <p:stCondLst>
                                            <p:cond delay="499"/>
                                          </p:stCondLst>
                                        </p:cTn>
                                        <p:tgtEl>
                                          <p:spTgt spid="66"/>
                                        </p:tgtEl>
                                        <p:attrNameLst>
                                          <p:attrName>style.visibility</p:attrName>
                                        </p:attrNameLst>
                                      </p:cBhvr>
                                      <p:to>
                                        <p:strVal val="hidden"/>
                                      </p:to>
                                    </p:set>
                                  </p:childTnLst>
                                </p:cTn>
                              </p:par>
                              <p:par>
                                <p:cTn id="115" presetID="10" presetClass="exit" presetSubtype="0" fill="hold" grpId="3" nodeType="withEffect">
                                  <p:stCondLst>
                                    <p:cond delay="1000"/>
                                  </p:stCondLst>
                                  <p:childTnLst>
                                    <p:animEffect transition="out" filter="fade">
                                      <p:cBhvr>
                                        <p:cTn id="116" dur="500"/>
                                        <p:tgtEl>
                                          <p:spTgt spid="70"/>
                                        </p:tgtEl>
                                      </p:cBhvr>
                                    </p:animEffect>
                                    <p:set>
                                      <p:cBhvr>
                                        <p:cTn id="117" dur="1" fill="hold">
                                          <p:stCondLst>
                                            <p:cond delay="499"/>
                                          </p:stCondLst>
                                        </p:cTn>
                                        <p:tgtEl>
                                          <p:spTgt spid="7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34"/>
                                        </p:tgtEl>
                                        <p:attrNameLst>
                                          <p:attrName>style.visibility</p:attrName>
                                        </p:attrNameLst>
                                      </p:cBhvr>
                                      <p:to>
                                        <p:strVal val="visible"/>
                                      </p:to>
                                    </p:set>
                                    <p:anim calcmode="lin" valueType="num">
                                      <p:cBhvr>
                                        <p:cTn id="122" dur="500" fill="hold"/>
                                        <p:tgtEl>
                                          <p:spTgt spid="34"/>
                                        </p:tgtEl>
                                        <p:attrNameLst>
                                          <p:attrName>ppt_w</p:attrName>
                                        </p:attrNameLst>
                                      </p:cBhvr>
                                      <p:tavLst>
                                        <p:tav tm="0">
                                          <p:val>
                                            <p:fltVal val="0"/>
                                          </p:val>
                                        </p:tav>
                                        <p:tav tm="100000">
                                          <p:val>
                                            <p:strVal val="#ppt_w"/>
                                          </p:val>
                                        </p:tav>
                                      </p:tavLst>
                                    </p:anim>
                                    <p:anim calcmode="lin" valueType="num">
                                      <p:cBhvr>
                                        <p:cTn id="123" dur="500" fill="hold"/>
                                        <p:tgtEl>
                                          <p:spTgt spid="34"/>
                                        </p:tgtEl>
                                        <p:attrNameLst>
                                          <p:attrName>ppt_h</p:attrName>
                                        </p:attrNameLst>
                                      </p:cBhvr>
                                      <p:tavLst>
                                        <p:tav tm="0">
                                          <p:val>
                                            <p:fltVal val="0"/>
                                          </p:val>
                                        </p:tav>
                                        <p:tav tm="100000">
                                          <p:val>
                                            <p:strVal val="#ppt_h"/>
                                          </p:val>
                                        </p:tav>
                                      </p:tavLst>
                                    </p:anim>
                                    <p:animEffect transition="in" filter="fade">
                                      <p:cBhvr>
                                        <p:cTn id="124" dur="500"/>
                                        <p:tgtEl>
                                          <p:spTgt spid="34"/>
                                        </p:tgtEl>
                                      </p:cBhvr>
                                    </p:animEffect>
                                  </p:childTnLst>
                                </p:cTn>
                              </p:par>
                              <p:par>
                                <p:cTn id="125" presetID="1" presetClass="entr" presetSubtype="0" fill="hold" grpId="2" nodeType="withEffect">
                                  <p:stCondLst>
                                    <p:cond delay="0"/>
                                  </p:stCondLst>
                                  <p:childTnLst>
                                    <p:set>
                                      <p:cBhvr>
                                        <p:cTn id="126" dur="1" fill="hold">
                                          <p:stCondLst>
                                            <p:cond delay="0"/>
                                          </p:stCondLst>
                                        </p:cTn>
                                        <p:tgtEl>
                                          <p:spTgt spid="32"/>
                                        </p:tgtEl>
                                        <p:attrNameLst>
                                          <p:attrName>style.visibility</p:attrName>
                                        </p:attrNameLst>
                                      </p:cBhvr>
                                      <p:to>
                                        <p:strVal val="visible"/>
                                      </p:to>
                                    </p:set>
                                  </p:childTnLst>
                                </p:cTn>
                              </p:par>
                            </p:childTnLst>
                          </p:cTn>
                        </p:par>
                        <p:par>
                          <p:cTn id="127" fill="hold">
                            <p:stCondLst>
                              <p:cond delay="500"/>
                            </p:stCondLst>
                            <p:childTnLst>
                              <p:par>
                                <p:cTn id="128" presetID="10" presetClass="exit" presetSubtype="0" fill="hold" nodeType="afterEffect">
                                  <p:stCondLst>
                                    <p:cond delay="1000"/>
                                  </p:stCondLst>
                                  <p:childTnLst>
                                    <p:animEffect transition="out" filter="fade">
                                      <p:cBhvr>
                                        <p:cTn id="129" dur="500"/>
                                        <p:tgtEl>
                                          <p:spTgt spid="34"/>
                                        </p:tgtEl>
                                      </p:cBhvr>
                                    </p:animEffect>
                                    <p:set>
                                      <p:cBhvr>
                                        <p:cTn id="130" dur="1" fill="hold">
                                          <p:stCondLst>
                                            <p:cond delay="499"/>
                                          </p:stCondLst>
                                        </p:cTn>
                                        <p:tgtEl>
                                          <p:spTgt spid="34"/>
                                        </p:tgtEl>
                                        <p:attrNameLst>
                                          <p:attrName>style.visibility</p:attrName>
                                        </p:attrNameLst>
                                      </p:cBhvr>
                                      <p:to>
                                        <p:strVal val="hidden"/>
                                      </p:to>
                                    </p:set>
                                  </p:childTnLst>
                                </p:cTn>
                              </p:par>
                              <p:par>
                                <p:cTn id="131" presetID="10" presetClass="exit" presetSubtype="0" fill="hold" grpId="3" nodeType="withEffect">
                                  <p:stCondLst>
                                    <p:cond delay="1000"/>
                                  </p:stCondLst>
                                  <p:childTnLst>
                                    <p:animEffect transition="out" filter="fade">
                                      <p:cBhvr>
                                        <p:cTn id="132" dur="500"/>
                                        <p:tgtEl>
                                          <p:spTgt spid="32"/>
                                        </p:tgtEl>
                                      </p:cBhvr>
                                    </p:animEffect>
                                    <p:set>
                                      <p:cBhvr>
                                        <p:cTn id="133"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P spid="32" grpId="0" animBg="1"/>
      <p:bldP spid="32" grpId="1" animBg="1"/>
      <p:bldP spid="32" grpId="2" animBg="1"/>
      <p:bldP spid="32" grpId="3" animBg="1"/>
      <p:bldP spid="32" grpId="4" animBg="1"/>
      <p:bldP spid="32" grpId="5" animBg="1"/>
      <p:bldP spid="32" grpId="6" animBg="1"/>
      <p:bldP spid="32" grpId="7"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155</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在一般情形下，下列何者不是免費軟體</a:t>
            </a:r>
            <a:r>
              <a:rPr lang="en-US" altLang="zh-TW" sz="2800" dirty="0"/>
              <a:t>Adobe Reader</a:t>
            </a:r>
            <a:r>
              <a:rPr lang="zh-TW" altLang="en-US" sz="2800" dirty="0"/>
              <a:t>的功能？</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1725152"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列印</a:t>
              </a:r>
              <a:r>
                <a:rPr lang="en-US" altLang="zh-TW" sz="2000" dirty="0">
                  <a:solidFill>
                    <a:prstClr val="white"/>
                  </a:solidFill>
                  <a:latin typeface="Arial" panose="020B0604020202020204" pitchFamily="34" charset="0"/>
                  <a:ea typeface="微軟正黑體" panose="020B0604030504040204" pitchFamily="34" charset="-120"/>
                </a:rPr>
                <a:t>PDF</a:t>
              </a:r>
              <a:r>
                <a:rPr lang="zh-TW" altLang="en-US" sz="2000" dirty="0">
                  <a:solidFill>
                    <a:prstClr val="white"/>
                  </a:solidFill>
                  <a:latin typeface="Arial" panose="020B0604020202020204" pitchFamily="34" charset="0"/>
                  <a:ea typeface="微軟正黑體" panose="020B0604030504040204" pitchFamily="34" charset="-120"/>
                </a:rPr>
                <a:t>文件</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1725152"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開啟</a:t>
              </a:r>
              <a:r>
                <a:rPr lang="en-US" altLang="zh-TW" sz="2000" dirty="0">
                  <a:solidFill>
                    <a:prstClr val="white"/>
                  </a:solidFill>
                  <a:latin typeface="Arial" panose="020B0604020202020204" pitchFamily="34" charset="0"/>
                  <a:ea typeface="微軟正黑體" panose="020B0604030504040204" pitchFamily="34" charset="-120"/>
                </a:rPr>
                <a:t>PDF</a:t>
              </a:r>
              <a:r>
                <a:rPr lang="zh-TW" altLang="en-US" sz="2000" dirty="0">
                  <a:solidFill>
                    <a:prstClr val="white"/>
                  </a:solidFill>
                  <a:latin typeface="Arial" panose="020B0604020202020204" pitchFamily="34" charset="0"/>
                  <a:ea typeface="微軟正黑體" panose="020B0604030504040204" pitchFamily="34" charset="-120"/>
                </a:rPr>
                <a:t>文件</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1725152"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建立</a:t>
              </a:r>
              <a:r>
                <a:rPr lang="en-US" altLang="zh-TW" sz="2000" dirty="0">
                  <a:solidFill>
                    <a:prstClr val="white"/>
                  </a:solidFill>
                  <a:latin typeface="Arial" panose="020B0604020202020204" pitchFamily="34" charset="0"/>
                  <a:ea typeface="微軟正黑體" panose="020B0604030504040204" pitchFamily="34" charset="-120"/>
                </a:rPr>
                <a:t>PDF</a:t>
              </a:r>
              <a:r>
                <a:rPr lang="zh-TW" altLang="en-US" sz="2000" dirty="0">
                  <a:solidFill>
                    <a:prstClr val="white"/>
                  </a:solidFill>
                  <a:latin typeface="Arial" panose="020B0604020202020204" pitchFamily="34" charset="0"/>
                  <a:ea typeface="微軟正黑體" panose="020B0604030504040204" pitchFamily="34" charset="-120"/>
                </a:rPr>
                <a:t>文件</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204"/>
            <a:ext cx="3259530" cy="707886"/>
            <a:chOff x="2631154" y="4793292"/>
            <a:chExt cx="3259530"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793292"/>
              <a:ext cx="2238113"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放大檢視</a:t>
              </a:r>
              <a:r>
                <a:rPr lang="en-US" altLang="zh-TW" sz="2000" dirty="0">
                  <a:solidFill>
                    <a:prstClr val="white"/>
                  </a:solidFill>
                  <a:latin typeface="Arial" panose="020B0604020202020204" pitchFamily="34" charset="0"/>
                  <a:ea typeface="微軟正黑體" panose="020B0604030504040204" pitchFamily="34" charset="-120"/>
                </a:rPr>
                <a:t>PDF</a:t>
              </a:r>
              <a:r>
                <a:rPr lang="zh-TW" altLang="en-US" sz="2000" dirty="0">
                  <a:solidFill>
                    <a:prstClr val="white"/>
                  </a:solidFill>
                  <a:latin typeface="Arial" panose="020B0604020202020204" pitchFamily="34" charset="0"/>
                  <a:ea typeface="微軟正黑體" panose="020B0604030504040204" pitchFamily="34" charset="-120"/>
                </a:rPr>
                <a:t>文件</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的內容</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hidden="1"/>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hidden="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hidden="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
        <p:nvSpPr>
          <p:cNvPr id="28" name="BG"/>
          <p:cNvSpPr/>
          <p:nvPr/>
        </p:nvSpPr>
        <p:spPr>
          <a:xfrm>
            <a:off x="17209"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29"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1326" y="1728069"/>
            <a:ext cx="3395766" cy="3401863"/>
          </a:xfrm>
          <a:prstGeom prst="rect">
            <a:avLst/>
          </a:prstGeom>
          <a:noFill/>
          <a:ln>
            <a:noFill/>
          </a:ln>
        </p:spPr>
      </p:pic>
      <p:pic>
        <p:nvPicPr>
          <p:cNvPr id="30"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90056" y="2032895"/>
            <a:ext cx="2798307" cy="2792210"/>
          </a:xfrm>
          <a:prstGeom prst="rect">
            <a:avLst/>
          </a:prstGeom>
          <a:noFill/>
          <a:ln>
            <a:noFill/>
          </a:ln>
        </p:spPr>
      </p:pic>
    </p:spTree>
    <p:extLst>
      <p:ext uri="{BB962C8B-B14F-4D97-AF65-F5344CB8AC3E}">
        <p14:creationId xmlns:p14="http://schemas.microsoft.com/office/powerpoint/2010/main" val="13568292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animEffect transition="in" filter="fade">
                                      <p:cBhvr>
                                        <p:cTn id="25" dur="500"/>
                                        <p:tgtEl>
                                          <p:spTgt spid="30"/>
                                        </p:tgtEl>
                                      </p:cBhvr>
                                    </p:animEffect>
                                  </p:childTnLst>
                                </p:cTn>
                              </p:par>
                              <p:par>
                                <p:cTn id="26" presetID="1" presetClass="entr" presetSubtype="0" fill="hold" grpId="6"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500"/>
                            </p:stCondLst>
                            <p:childTnLst>
                              <p:par>
                                <p:cTn id="29" presetID="10" presetClass="exit" presetSubtype="0" fill="hold" nodeType="afterEffect">
                                  <p:stCondLst>
                                    <p:cond delay="1000"/>
                                  </p:stCondLst>
                                  <p:childTnLst>
                                    <p:animEffect transition="out" filter="fade">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par>
                                <p:cTn id="32" presetID="10" presetClass="exit" presetSubtype="0" fill="hold" grpId="7" nodeType="withEffect">
                                  <p:stCondLst>
                                    <p:cond delay="1000"/>
                                  </p:stCondLst>
                                  <p:childTnLst>
                                    <p:animEffect transition="out" filter="fad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35" restart="whenNotActive" fill="hold" evtFilter="cancelBubble" nodeType="interactiveSeq">
                <p:stCondLst>
                  <p:cond evt="onClick" delay="0">
                    <p:tgtEl>
                      <p:spTgt spid="49"/>
                    </p:tgtEl>
                  </p:cond>
                </p:stCondLst>
                <p:endSync evt="end" delay="0">
                  <p:rtn val="all"/>
                </p:endSync>
                <p:childTnLst>
                  <p:par>
                    <p:cTn id="36" fill="hold">
                      <p:stCondLst>
                        <p:cond delay="0"/>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 calcmode="lin" valueType="num">
                                      <p:cBhvr>
                                        <p:cTn id="40" dur="500" fill="hold"/>
                                        <p:tgtEl>
                                          <p:spTgt spid="62"/>
                                        </p:tgtEl>
                                        <p:attrNameLst>
                                          <p:attrName>ppt_w</p:attrName>
                                        </p:attrNameLst>
                                      </p:cBhvr>
                                      <p:tavLst>
                                        <p:tav tm="0">
                                          <p:val>
                                            <p:fltVal val="0"/>
                                          </p:val>
                                        </p:tav>
                                        <p:tav tm="100000">
                                          <p:val>
                                            <p:strVal val="#ppt_w"/>
                                          </p:val>
                                        </p:tav>
                                      </p:tavLst>
                                    </p:anim>
                                    <p:anim calcmode="lin" valueType="num">
                                      <p:cBhvr>
                                        <p:cTn id="41" dur="500" fill="hold"/>
                                        <p:tgtEl>
                                          <p:spTgt spid="62"/>
                                        </p:tgtEl>
                                        <p:attrNameLst>
                                          <p:attrName>ppt_h</p:attrName>
                                        </p:attrNameLst>
                                      </p:cBhvr>
                                      <p:tavLst>
                                        <p:tav tm="0">
                                          <p:val>
                                            <p:fltVal val="0"/>
                                          </p:val>
                                        </p:tav>
                                        <p:tav tm="100000">
                                          <p:val>
                                            <p:strVal val="#ppt_h"/>
                                          </p:val>
                                        </p:tav>
                                      </p:tavLst>
                                    </p:anim>
                                    <p:animEffect transition="in" filter="fade">
                                      <p:cBhvr>
                                        <p:cTn id="42" dur="500"/>
                                        <p:tgtEl>
                                          <p:spTgt spid="62"/>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par>
                          <p:cTn id="45" fill="hold">
                            <p:stCondLst>
                              <p:cond delay="500"/>
                            </p:stCondLst>
                            <p:childTnLst>
                              <p:par>
                                <p:cTn id="46" presetID="10" presetClass="exit" presetSubtype="0" fill="hold" nodeType="afterEffect">
                                  <p:stCondLst>
                                    <p:cond delay="1000"/>
                                  </p:stCondLst>
                                  <p:childTnLst>
                                    <p:animEffect transition="out" filter="fade">
                                      <p:cBhvr>
                                        <p:cTn id="47" dur="500"/>
                                        <p:tgtEl>
                                          <p:spTgt spid="62"/>
                                        </p:tgtEl>
                                      </p:cBhvr>
                                    </p:animEffect>
                                    <p:set>
                                      <p:cBhvr>
                                        <p:cTn id="48" dur="1" fill="hold">
                                          <p:stCondLst>
                                            <p:cond delay="499"/>
                                          </p:stCondLst>
                                        </p:cTn>
                                        <p:tgtEl>
                                          <p:spTgt spid="62"/>
                                        </p:tgtEl>
                                        <p:attrNameLst>
                                          <p:attrName>style.visibility</p:attrName>
                                        </p:attrNameLst>
                                      </p:cBhvr>
                                      <p:to>
                                        <p:strVal val="hidden"/>
                                      </p:to>
                                    </p:set>
                                  </p:childTnLst>
                                </p:cTn>
                              </p:par>
                              <p:par>
                                <p:cTn id="49" presetID="10" presetClass="exit" presetSubtype="0" fill="hold" grpId="1" nodeType="withEffect">
                                  <p:stCondLst>
                                    <p:cond delay="1000"/>
                                  </p:stCondLst>
                                  <p:childTnLst>
                                    <p:animEffect transition="out" filter="fade">
                                      <p:cBhvr>
                                        <p:cTn id="50" dur="500"/>
                                        <p:tgtEl>
                                          <p:spTgt spid="70"/>
                                        </p:tgtEl>
                                      </p:cBhvr>
                                    </p:animEffect>
                                    <p:set>
                                      <p:cBhvr>
                                        <p:cTn id="51" dur="1" fill="hold">
                                          <p:stCondLst>
                                            <p:cond delay="499"/>
                                          </p:stCondLst>
                                        </p:cTn>
                                        <p:tgtEl>
                                          <p:spTgt spid="7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fltVal val="0"/>
                                          </p:val>
                                        </p:tav>
                                        <p:tav tm="100000">
                                          <p:val>
                                            <p:strVal val="#ppt_h"/>
                                          </p:val>
                                        </p:tav>
                                      </p:tavLst>
                                    </p:anim>
                                    <p:animEffect transition="in" filter="fade">
                                      <p:cBhvr>
                                        <p:cTn id="58" dur="500"/>
                                        <p:tgtEl>
                                          <p:spTgt spid="29"/>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par>
                          <p:cTn id="61" fill="hold">
                            <p:stCondLst>
                              <p:cond delay="500"/>
                            </p:stCondLst>
                            <p:childTnLst>
                              <p:par>
                                <p:cTn id="62" presetID="10" presetClass="exit" presetSubtype="0" fill="hold" nodeType="afterEffect">
                                  <p:stCondLst>
                                    <p:cond delay="1000"/>
                                  </p:stCondLst>
                                  <p:childTnLst>
                                    <p:animEffect transition="out" filter="fade">
                                      <p:cBhvr>
                                        <p:cTn id="63" dur="500"/>
                                        <p:tgtEl>
                                          <p:spTgt spid="29"/>
                                        </p:tgtEl>
                                      </p:cBhvr>
                                    </p:animEffect>
                                    <p:set>
                                      <p:cBhvr>
                                        <p:cTn id="64" dur="1" fill="hold">
                                          <p:stCondLst>
                                            <p:cond delay="499"/>
                                          </p:stCondLst>
                                        </p:cTn>
                                        <p:tgtEl>
                                          <p:spTgt spid="29"/>
                                        </p:tgtEl>
                                        <p:attrNameLst>
                                          <p:attrName>style.visibility</p:attrName>
                                        </p:attrNameLst>
                                      </p:cBhvr>
                                      <p:to>
                                        <p:strVal val="hidden"/>
                                      </p:to>
                                    </p:set>
                                  </p:childTnLst>
                                </p:cTn>
                              </p:par>
                              <p:par>
                                <p:cTn id="65" presetID="10" presetClass="exit" presetSubtype="0" fill="hold" grpId="1" nodeType="withEffect">
                                  <p:stCondLst>
                                    <p:cond delay="100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68" restart="whenNotActive" fill="hold" evtFilter="cancelBubble" nodeType="interactiveSeq">
                <p:stCondLst>
                  <p:cond evt="onClick" delay="0">
                    <p:tgtEl>
                      <p:spTgt spid="54"/>
                    </p:tgtEl>
                  </p:cond>
                </p:stCondLst>
                <p:endSync evt="end" delay="0">
                  <p:rtn val="all"/>
                </p:endSync>
                <p:childTnLst>
                  <p:par>
                    <p:cTn id="69" fill="hold">
                      <p:stCondLst>
                        <p:cond delay="0"/>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66"/>
                                        </p:tgtEl>
                                        <p:attrNameLst>
                                          <p:attrName>style.visibility</p:attrName>
                                        </p:attrNameLst>
                                      </p:cBhvr>
                                      <p:to>
                                        <p:strVal val="visible"/>
                                      </p:to>
                                    </p:set>
                                    <p:anim calcmode="lin" valueType="num">
                                      <p:cBhvr>
                                        <p:cTn id="73" dur="500" fill="hold"/>
                                        <p:tgtEl>
                                          <p:spTgt spid="66"/>
                                        </p:tgtEl>
                                        <p:attrNameLst>
                                          <p:attrName>ppt_w</p:attrName>
                                        </p:attrNameLst>
                                      </p:cBhvr>
                                      <p:tavLst>
                                        <p:tav tm="0">
                                          <p:val>
                                            <p:fltVal val="0"/>
                                          </p:val>
                                        </p:tav>
                                        <p:tav tm="100000">
                                          <p:val>
                                            <p:strVal val="#ppt_w"/>
                                          </p:val>
                                        </p:tav>
                                      </p:tavLst>
                                    </p:anim>
                                    <p:anim calcmode="lin" valueType="num">
                                      <p:cBhvr>
                                        <p:cTn id="74" dur="500" fill="hold"/>
                                        <p:tgtEl>
                                          <p:spTgt spid="66"/>
                                        </p:tgtEl>
                                        <p:attrNameLst>
                                          <p:attrName>ppt_h</p:attrName>
                                        </p:attrNameLst>
                                      </p:cBhvr>
                                      <p:tavLst>
                                        <p:tav tm="0">
                                          <p:val>
                                            <p:fltVal val="0"/>
                                          </p:val>
                                        </p:tav>
                                        <p:tav tm="100000">
                                          <p:val>
                                            <p:strVal val="#ppt_h"/>
                                          </p:val>
                                        </p:tav>
                                      </p:tavLst>
                                    </p:anim>
                                    <p:animEffect transition="in" filter="fade">
                                      <p:cBhvr>
                                        <p:cTn id="75" dur="500"/>
                                        <p:tgtEl>
                                          <p:spTgt spid="66"/>
                                        </p:tgtEl>
                                      </p:cBhvr>
                                    </p:animEffect>
                                  </p:childTnLst>
                                </p:cTn>
                              </p:par>
                              <p:par>
                                <p:cTn id="76" presetID="1" presetClass="entr" presetSubtype="0" fill="hold" grpId="6"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childTnLst>
                          </p:cTn>
                        </p:par>
                        <p:par>
                          <p:cTn id="78" fill="hold">
                            <p:stCondLst>
                              <p:cond delay="500"/>
                            </p:stCondLst>
                            <p:childTnLst>
                              <p:par>
                                <p:cTn id="79" presetID="10" presetClass="exit" presetSubtype="0" fill="hold" nodeType="afterEffect">
                                  <p:stCondLst>
                                    <p:cond delay="1000"/>
                                  </p:stCondLst>
                                  <p:childTnLst>
                                    <p:animEffect transition="out" filter="fade">
                                      <p:cBhvr>
                                        <p:cTn id="80" dur="500"/>
                                        <p:tgtEl>
                                          <p:spTgt spid="66"/>
                                        </p:tgtEl>
                                      </p:cBhvr>
                                    </p:animEffect>
                                    <p:set>
                                      <p:cBhvr>
                                        <p:cTn id="81" dur="1" fill="hold">
                                          <p:stCondLst>
                                            <p:cond delay="499"/>
                                          </p:stCondLst>
                                        </p:cTn>
                                        <p:tgtEl>
                                          <p:spTgt spid="66"/>
                                        </p:tgtEl>
                                        <p:attrNameLst>
                                          <p:attrName>style.visibility</p:attrName>
                                        </p:attrNameLst>
                                      </p:cBhvr>
                                      <p:to>
                                        <p:strVal val="hidden"/>
                                      </p:to>
                                    </p:set>
                                  </p:childTnLst>
                                </p:cTn>
                              </p:par>
                              <p:par>
                                <p:cTn id="82" presetID="10" presetClass="exit" presetSubtype="0" fill="hold" grpId="7" nodeType="withEffect">
                                  <p:stCondLst>
                                    <p:cond delay="1000"/>
                                  </p:stCondLst>
                                  <p:childTnLst>
                                    <p:animEffect transition="out" filter="fade">
                                      <p:cBhvr>
                                        <p:cTn id="83" dur="500"/>
                                        <p:tgtEl>
                                          <p:spTgt spid="70"/>
                                        </p:tgtEl>
                                      </p:cBhvr>
                                    </p:animEffect>
                                    <p:set>
                                      <p:cBhvr>
                                        <p:cTn id="84" dur="1" fill="hold">
                                          <p:stCondLst>
                                            <p:cond delay="499"/>
                                          </p:stCondLst>
                                        </p:cTn>
                                        <p:tgtEl>
                                          <p:spTgt spid="7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fltVal val="0"/>
                                          </p:val>
                                        </p:tav>
                                        <p:tav tm="100000">
                                          <p:val>
                                            <p:strVal val="#ppt_h"/>
                                          </p:val>
                                        </p:tav>
                                      </p:tavLst>
                                    </p:anim>
                                    <p:animEffect transition="in" filter="fade">
                                      <p:cBhvr>
                                        <p:cTn id="91" dur="500"/>
                                        <p:tgtEl>
                                          <p:spTgt spid="30"/>
                                        </p:tgtEl>
                                      </p:cBhvr>
                                    </p:animEffect>
                                  </p:childTnLst>
                                </p:cTn>
                              </p:par>
                              <p:par>
                                <p:cTn id="92" presetID="1" presetClass="entr" presetSubtype="0" fill="hold" grpId="4" nodeType="withEffect">
                                  <p:stCondLst>
                                    <p:cond delay="0"/>
                                  </p:stCondLst>
                                  <p:childTnLst>
                                    <p:set>
                                      <p:cBhvr>
                                        <p:cTn id="93" dur="1" fill="hold">
                                          <p:stCondLst>
                                            <p:cond delay="0"/>
                                          </p:stCondLst>
                                        </p:cTn>
                                        <p:tgtEl>
                                          <p:spTgt spid="28"/>
                                        </p:tgtEl>
                                        <p:attrNameLst>
                                          <p:attrName>style.visibility</p:attrName>
                                        </p:attrNameLst>
                                      </p:cBhvr>
                                      <p:to>
                                        <p:strVal val="visible"/>
                                      </p:to>
                                    </p:set>
                                  </p:childTnLst>
                                </p:cTn>
                              </p:par>
                            </p:childTnLst>
                          </p:cTn>
                        </p:par>
                        <p:par>
                          <p:cTn id="94" fill="hold">
                            <p:stCondLst>
                              <p:cond delay="500"/>
                            </p:stCondLst>
                            <p:childTnLst>
                              <p:par>
                                <p:cTn id="95" presetID="10" presetClass="exit" presetSubtype="0" fill="hold" nodeType="afterEffect">
                                  <p:stCondLst>
                                    <p:cond delay="1000"/>
                                  </p:stCondLst>
                                  <p:childTnLst>
                                    <p:animEffect transition="out" filter="fade">
                                      <p:cBhvr>
                                        <p:cTn id="96" dur="500"/>
                                        <p:tgtEl>
                                          <p:spTgt spid="30"/>
                                        </p:tgtEl>
                                      </p:cBhvr>
                                    </p:animEffect>
                                    <p:set>
                                      <p:cBhvr>
                                        <p:cTn id="97" dur="1" fill="hold">
                                          <p:stCondLst>
                                            <p:cond delay="499"/>
                                          </p:stCondLst>
                                        </p:cTn>
                                        <p:tgtEl>
                                          <p:spTgt spid="30"/>
                                        </p:tgtEl>
                                        <p:attrNameLst>
                                          <p:attrName>style.visibility</p:attrName>
                                        </p:attrNameLst>
                                      </p:cBhvr>
                                      <p:to>
                                        <p:strVal val="hidden"/>
                                      </p:to>
                                    </p:set>
                                  </p:childTnLst>
                                </p:cTn>
                              </p:par>
                              <p:par>
                                <p:cTn id="98" presetID="10" presetClass="exit" presetSubtype="0" fill="hold" grpId="5" nodeType="withEffect">
                                  <p:stCondLst>
                                    <p:cond delay="1000"/>
                                  </p:stCondLst>
                                  <p:childTnLst>
                                    <p:animEffect transition="out" filter="fade">
                                      <p:cBhvr>
                                        <p:cTn id="99" dur="500"/>
                                        <p:tgtEl>
                                          <p:spTgt spid="28"/>
                                        </p:tgtEl>
                                      </p:cBhvr>
                                    </p:animEffect>
                                    <p:set>
                                      <p:cBhvr>
                                        <p:cTn id="100"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101" restart="whenNotActive" fill="hold" evtFilter="cancelBubble" nodeType="interactiveSeq">
                <p:stCondLst>
                  <p:cond evt="onClick" delay="0">
                    <p:tgtEl>
                      <p:spTgt spid="43"/>
                    </p:tgtEl>
                  </p:cond>
                </p:stCondLst>
                <p:endSync evt="end" delay="0">
                  <p:rtn val="all"/>
                </p:endSync>
                <p:childTnLst>
                  <p:par>
                    <p:cTn id="102" fill="hold">
                      <p:stCondLst>
                        <p:cond delay="0"/>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66"/>
                                        </p:tgtEl>
                                        <p:attrNameLst>
                                          <p:attrName>style.visibility</p:attrName>
                                        </p:attrNameLst>
                                      </p:cBhvr>
                                      <p:to>
                                        <p:strVal val="visible"/>
                                      </p:to>
                                    </p:set>
                                    <p:anim calcmode="lin" valueType="num">
                                      <p:cBhvr>
                                        <p:cTn id="106" dur="500" fill="hold"/>
                                        <p:tgtEl>
                                          <p:spTgt spid="66"/>
                                        </p:tgtEl>
                                        <p:attrNameLst>
                                          <p:attrName>ppt_w</p:attrName>
                                        </p:attrNameLst>
                                      </p:cBhvr>
                                      <p:tavLst>
                                        <p:tav tm="0">
                                          <p:val>
                                            <p:fltVal val="0"/>
                                          </p:val>
                                        </p:tav>
                                        <p:tav tm="100000">
                                          <p:val>
                                            <p:strVal val="#ppt_w"/>
                                          </p:val>
                                        </p:tav>
                                      </p:tavLst>
                                    </p:anim>
                                    <p:anim calcmode="lin" valueType="num">
                                      <p:cBhvr>
                                        <p:cTn id="107" dur="500" fill="hold"/>
                                        <p:tgtEl>
                                          <p:spTgt spid="66"/>
                                        </p:tgtEl>
                                        <p:attrNameLst>
                                          <p:attrName>ppt_h</p:attrName>
                                        </p:attrNameLst>
                                      </p:cBhvr>
                                      <p:tavLst>
                                        <p:tav tm="0">
                                          <p:val>
                                            <p:fltVal val="0"/>
                                          </p:val>
                                        </p:tav>
                                        <p:tav tm="100000">
                                          <p:val>
                                            <p:strVal val="#ppt_h"/>
                                          </p:val>
                                        </p:tav>
                                      </p:tavLst>
                                    </p:anim>
                                    <p:animEffect transition="in" filter="fade">
                                      <p:cBhvr>
                                        <p:cTn id="108" dur="500"/>
                                        <p:tgtEl>
                                          <p:spTgt spid="66"/>
                                        </p:tgtEl>
                                      </p:cBhvr>
                                    </p:animEffect>
                                  </p:childTnLst>
                                </p:cTn>
                              </p:par>
                              <p:par>
                                <p:cTn id="109" presetID="1" presetClass="entr" presetSubtype="0" fill="hold" grpId="4" nodeType="withEffect">
                                  <p:stCondLst>
                                    <p:cond delay="0"/>
                                  </p:stCondLst>
                                  <p:childTnLst>
                                    <p:set>
                                      <p:cBhvr>
                                        <p:cTn id="110" dur="1" fill="hold">
                                          <p:stCondLst>
                                            <p:cond delay="0"/>
                                          </p:stCondLst>
                                        </p:cTn>
                                        <p:tgtEl>
                                          <p:spTgt spid="70"/>
                                        </p:tgtEl>
                                        <p:attrNameLst>
                                          <p:attrName>style.visibility</p:attrName>
                                        </p:attrNameLst>
                                      </p:cBhvr>
                                      <p:to>
                                        <p:strVal val="visible"/>
                                      </p:to>
                                    </p:set>
                                  </p:childTnLst>
                                </p:cTn>
                              </p:par>
                            </p:childTnLst>
                          </p:cTn>
                        </p:par>
                        <p:par>
                          <p:cTn id="111" fill="hold">
                            <p:stCondLst>
                              <p:cond delay="500"/>
                            </p:stCondLst>
                            <p:childTnLst>
                              <p:par>
                                <p:cTn id="112" presetID="10" presetClass="exit" presetSubtype="0" fill="hold" nodeType="afterEffect">
                                  <p:stCondLst>
                                    <p:cond delay="1000"/>
                                  </p:stCondLst>
                                  <p:childTnLst>
                                    <p:animEffect transition="out" filter="fade">
                                      <p:cBhvr>
                                        <p:cTn id="113" dur="500"/>
                                        <p:tgtEl>
                                          <p:spTgt spid="66"/>
                                        </p:tgtEl>
                                      </p:cBhvr>
                                    </p:animEffect>
                                    <p:set>
                                      <p:cBhvr>
                                        <p:cTn id="114" dur="1" fill="hold">
                                          <p:stCondLst>
                                            <p:cond delay="499"/>
                                          </p:stCondLst>
                                        </p:cTn>
                                        <p:tgtEl>
                                          <p:spTgt spid="66"/>
                                        </p:tgtEl>
                                        <p:attrNameLst>
                                          <p:attrName>style.visibility</p:attrName>
                                        </p:attrNameLst>
                                      </p:cBhvr>
                                      <p:to>
                                        <p:strVal val="hidden"/>
                                      </p:to>
                                    </p:set>
                                  </p:childTnLst>
                                </p:cTn>
                              </p:par>
                              <p:par>
                                <p:cTn id="115" presetID="10" presetClass="exit" presetSubtype="0" fill="hold" grpId="5" nodeType="withEffect">
                                  <p:stCondLst>
                                    <p:cond delay="1000"/>
                                  </p:stCondLst>
                                  <p:childTnLst>
                                    <p:animEffect transition="out" filter="fade">
                                      <p:cBhvr>
                                        <p:cTn id="116" dur="500"/>
                                        <p:tgtEl>
                                          <p:spTgt spid="70"/>
                                        </p:tgtEl>
                                      </p:cBhvr>
                                    </p:animEffect>
                                    <p:set>
                                      <p:cBhvr>
                                        <p:cTn id="117" dur="1" fill="hold">
                                          <p:stCondLst>
                                            <p:cond delay="499"/>
                                          </p:stCondLst>
                                        </p:cTn>
                                        <p:tgtEl>
                                          <p:spTgt spid="7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 calcmode="lin" valueType="num">
                                      <p:cBhvr>
                                        <p:cTn id="122" dur="500" fill="hold"/>
                                        <p:tgtEl>
                                          <p:spTgt spid="30"/>
                                        </p:tgtEl>
                                        <p:attrNameLst>
                                          <p:attrName>ppt_w</p:attrName>
                                        </p:attrNameLst>
                                      </p:cBhvr>
                                      <p:tavLst>
                                        <p:tav tm="0">
                                          <p:val>
                                            <p:fltVal val="0"/>
                                          </p:val>
                                        </p:tav>
                                        <p:tav tm="100000">
                                          <p:val>
                                            <p:strVal val="#ppt_w"/>
                                          </p:val>
                                        </p:tav>
                                      </p:tavLst>
                                    </p:anim>
                                    <p:anim calcmode="lin" valueType="num">
                                      <p:cBhvr>
                                        <p:cTn id="123" dur="500" fill="hold"/>
                                        <p:tgtEl>
                                          <p:spTgt spid="30"/>
                                        </p:tgtEl>
                                        <p:attrNameLst>
                                          <p:attrName>ppt_h</p:attrName>
                                        </p:attrNameLst>
                                      </p:cBhvr>
                                      <p:tavLst>
                                        <p:tav tm="0">
                                          <p:val>
                                            <p:fltVal val="0"/>
                                          </p:val>
                                        </p:tav>
                                        <p:tav tm="100000">
                                          <p:val>
                                            <p:strVal val="#ppt_h"/>
                                          </p:val>
                                        </p:tav>
                                      </p:tavLst>
                                    </p:anim>
                                    <p:animEffect transition="in" filter="fade">
                                      <p:cBhvr>
                                        <p:cTn id="124" dur="500"/>
                                        <p:tgtEl>
                                          <p:spTgt spid="30"/>
                                        </p:tgtEl>
                                      </p:cBhvr>
                                    </p:animEffect>
                                  </p:childTnLst>
                                </p:cTn>
                              </p:par>
                              <p:par>
                                <p:cTn id="125" presetID="1" presetClass="entr" presetSubtype="0" fill="hold" grpId="2" nodeType="with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par>
                          <p:cTn id="127" fill="hold">
                            <p:stCondLst>
                              <p:cond delay="500"/>
                            </p:stCondLst>
                            <p:childTnLst>
                              <p:par>
                                <p:cTn id="128" presetID="10" presetClass="exit" presetSubtype="0" fill="hold" nodeType="afterEffect">
                                  <p:stCondLst>
                                    <p:cond delay="1000"/>
                                  </p:stCondLst>
                                  <p:childTnLst>
                                    <p:animEffect transition="out" filter="fade">
                                      <p:cBhvr>
                                        <p:cTn id="129" dur="500"/>
                                        <p:tgtEl>
                                          <p:spTgt spid="30"/>
                                        </p:tgtEl>
                                      </p:cBhvr>
                                    </p:animEffect>
                                    <p:set>
                                      <p:cBhvr>
                                        <p:cTn id="130" dur="1" fill="hold">
                                          <p:stCondLst>
                                            <p:cond delay="499"/>
                                          </p:stCondLst>
                                        </p:cTn>
                                        <p:tgtEl>
                                          <p:spTgt spid="30"/>
                                        </p:tgtEl>
                                        <p:attrNameLst>
                                          <p:attrName>style.visibility</p:attrName>
                                        </p:attrNameLst>
                                      </p:cBhvr>
                                      <p:to>
                                        <p:strVal val="hidden"/>
                                      </p:to>
                                    </p:set>
                                  </p:childTnLst>
                                </p:cTn>
                              </p:par>
                              <p:par>
                                <p:cTn id="131" presetID="10" presetClass="exit" presetSubtype="0" fill="hold" grpId="3" nodeType="withEffect">
                                  <p:stCondLst>
                                    <p:cond delay="1000"/>
                                  </p:stCondLst>
                                  <p:childTnLst>
                                    <p:animEffect transition="out" filter="fade">
                                      <p:cBhvr>
                                        <p:cTn id="132" dur="500"/>
                                        <p:tgtEl>
                                          <p:spTgt spid="28"/>
                                        </p:tgtEl>
                                      </p:cBhvr>
                                    </p:animEffect>
                                    <p:set>
                                      <p:cBhvr>
                                        <p:cTn id="133"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P spid="28" grpId="0" animBg="1"/>
      <p:bldP spid="28" grpId="1" animBg="1"/>
      <p:bldP spid="28" grpId="2" animBg="1"/>
      <p:bldP spid="28" grpId="3" animBg="1"/>
      <p:bldP spid="28" grpId="4" animBg="1"/>
      <p:bldP spid="28" grpId="5" animBg="1"/>
      <p:bldP spid="28" grpId="6" animBg="1"/>
      <p:bldP spid="28" grpId="7"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156</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下列關於壓縮軟體 </a:t>
            </a:r>
            <a:r>
              <a:rPr lang="en-US" altLang="zh-TW" sz="2800" dirty="0"/>
              <a:t>7-Zip </a:t>
            </a:r>
            <a:r>
              <a:rPr lang="zh-TW" altLang="en-US" sz="2800" dirty="0"/>
              <a:t>的敘述中，何者有誤？</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146706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是免費軟體</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066"/>
            <a:ext cx="3302593" cy="707886"/>
            <a:chOff x="2631154" y="4793292"/>
            <a:chExt cx="3302593"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793292"/>
              <a:ext cx="2666114"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可解壓縮</a:t>
              </a:r>
              <a:r>
                <a:rPr lang="en-US" altLang="zh-TW" sz="2000" dirty="0">
                  <a:solidFill>
                    <a:prstClr val="white"/>
                  </a:solidFill>
                  <a:latin typeface="Arial" panose="020B0604020202020204" pitchFamily="34" charset="0"/>
                  <a:ea typeface="微軟正黑體" panose="020B0604030504040204" pitchFamily="34" charset="-120"/>
                </a:rPr>
                <a:t>ZIP</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RAR</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en-US" altLang="zh-TW" sz="2000" dirty="0">
                  <a:solidFill>
                    <a:prstClr val="white"/>
                  </a:solidFill>
                  <a:latin typeface="Arial" panose="020B0604020202020204" pitchFamily="34" charset="0"/>
                  <a:ea typeface="微軟正黑體" panose="020B0604030504040204" pitchFamily="34" charset="-120"/>
                </a:rPr>
                <a:t>LZH...</a:t>
              </a:r>
              <a:r>
                <a:rPr lang="zh-TW" altLang="en-US" sz="2000" dirty="0">
                  <a:solidFill>
                    <a:prstClr val="white"/>
                  </a:solidFill>
                  <a:latin typeface="Arial" panose="020B0604020202020204" pitchFamily="34" charset="0"/>
                  <a:ea typeface="微軟正黑體" panose="020B0604030504040204" pitchFamily="34" charset="-120"/>
                </a:rPr>
                <a:t>等格式</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204"/>
            <a:ext cx="3259530" cy="707886"/>
            <a:chOff x="2631154" y="4793292"/>
            <a:chExt cx="3259530" cy="707886"/>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793292"/>
              <a:ext cx="223651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壓縮檔案時可設定</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解壓縮密碼</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252344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預設壓縮格式為</a:t>
              </a:r>
              <a:r>
                <a:rPr lang="en-US" altLang="zh-TW" sz="2000" dirty="0">
                  <a:solidFill>
                    <a:prstClr val="white"/>
                  </a:solidFill>
                  <a:latin typeface="Arial" panose="020B0604020202020204" pitchFamily="34" charset="0"/>
                  <a:ea typeface="微軟正黑體" panose="020B0604030504040204" pitchFamily="34" charset="-120"/>
                </a:rPr>
                <a:t>RAR</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hidden="1"/>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hidden="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hidden="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
        <p:nvSpPr>
          <p:cNvPr id="28" name="BG"/>
          <p:cNvSpPr/>
          <p:nvPr/>
        </p:nvSpPr>
        <p:spPr>
          <a:xfrm>
            <a:off x="17209"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29"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1326" y="1728069"/>
            <a:ext cx="3395766" cy="3401863"/>
          </a:xfrm>
          <a:prstGeom prst="rect">
            <a:avLst/>
          </a:prstGeom>
          <a:noFill/>
          <a:ln>
            <a:noFill/>
          </a:ln>
        </p:spPr>
      </p:pic>
      <p:pic>
        <p:nvPicPr>
          <p:cNvPr id="30"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90056" y="2032895"/>
            <a:ext cx="2798307" cy="2792210"/>
          </a:xfrm>
          <a:prstGeom prst="rect">
            <a:avLst/>
          </a:prstGeom>
          <a:noFill/>
          <a:ln>
            <a:noFill/>
          </a:ln>
        </p:spPr>
      </p:pic>
    </p:spTree>
    <p:extLst>
      <p:ext uri="{BB962C8B-B14F-4D97-AF65-F5344CB8AC3E}">
        <p14:creationId xmlns:p14="http://schemas.microsoft.com/office/powerpoint/2010/main" val="9162339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animEffect transition="in" filter="fade">
                                      <p:cBhvr>
                                        <p:cTn id="25" dur="500"/>
                                        <p:tgtEl>
                                          <p:spTgt spid="30"/>
                                        </p:tgtEl>
                                      </p:cBhvr>
                                    </p:animEffect>
                                  </p:childTnLst>
                                </p:cTn>
                              </p:par>
                              <p:par>
                                <p:cTn id="26" presetID="1" presetClass="entr" presetSubtype="0" fill="hold" grpId="6"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500"/>
                            </p:stCondLst>
                            <p:childTnLst>
                              <p:par>
                                <p:cTn id="29" presetID="10" presetClass="exit" presetSubtype="0" fill="hold" nodeType="afterEffect">
                                  <p:stCondLst>
                                    <p:cond delay="1000"/>
                                  </p:stCondLst>
                                  <p:childTnLst>
                                    <p:animEffect transition="out" filter="fade">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par>
                                <p:cTn id="32" presetID="10" presetClass="exit" presetSubtype="0" fill="hold" grpId="7" nodeType="withEffect">
                                  <p:stCondLst>
                                    <p:cond delay="1000"/>
                                  </p:stCondLst>
                                  <p:childTnLst>
                                    <p:animEffect transition="out" filter="fad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35" restart="whenNotActive" fill="hold" evtFilter="cancelBubble" nodeType="interactiveSeq">
                <p:stCondLst>
                  <p:cond evt="onClick" delay="0">
                    <p:tgtEl>
                      <p:spTgt spid="49"/>
                    </p:tgtEl>
                  </p:cond>
                </p:stCondLst>
                <p:endSync evt="end" delay="0">
                  <p:rtn val="all"/>
                </p:endSync>
                <p:childTnLst>
                  <p:par>
                    <p:cTn id="36" fill="hold">
                      <p:stCondLst>
                        <p:cond delay="0"/>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500" fill="hold"/>
                                        <p:tgtEl>
                                          <p:spTgt spid="66"/>
                                        </p:tgtEl>
                                        <p:attrNameLst>
                                          <p:attrName>ppt_w</p:attrName>
                                        </p:attrNameLst>
                                      </p:cBhvr>
                                      <p:tavLst>
                                        <p:tav tm="0">
                                          <p:val>
                                            <p:fltVal val="0"/>
                                          </p:val>
                                        </p:tav>
                                        <p:tav tm="100000">
                                          <p:val>
                                            <p:strVal val="#ppt_w"/>
                                          </p:val>
                                        </p:tav>
                                      </p:tavLst>
                                    </p:anim>
                                    <p:anim calcmode="lin" valueType="num">
                                      <p:cBhvr>
                                        <p:cTn id="41" dur="500" fill="hold"/>
                                        <p:tgtEl>
                                          <p:spTgt spid="66"/>
                                        </p:tgtEl>
                                        <p:attrNameLst>
                                          <p:attrName>ppt_h</p:attrName>
                                        </p:attrNameLst>
                                      </p:cBhvr>
                                      <p:tavLst>
                                        <p:tav tm="0">
                                          <p:val>
                                            <p:fltVal val="0"/>
                                          </p:val>
                                        </p:tav>
                                        <p:tav tm="100000">
                                          <p:val>
                                            <p:strVal val="#ppt_h"/>
                                          </p:val>
                                        </p:tav>
                                      </p:tavLst>
                                    </p:anim>
                                    <p:animEffect transition="in" filter="fade">
                                      <p:cBhvr>
                                        <p:cTn id="42" dur="500"/>
                                        <p:tgtEl>
                                          <p:spTgt spid="66"/>
                                        </p:tgtEl>
                                      </p:cBhvr>
                                    </p:animEffect>
                                  </p:childTnLst>
                                </p:cTn>
                              </p:par>
                              <p:par>
                                <p:cTn id="43" presetID="1" presetClass="entr" presetSubtype="0" fill="hold" grpId="4"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par>
                          <p:cTn id="45" fill="hold">
                            <p:stCondLst>
                              <p:cond delay="500"/>
                            </p:stCondLst>
                            <p:childTnLst>
                              <p:par>
                                <p:cTn id="46" presetID="10" presetClass="exit" presetSubtype="0" fill="hold" nodeType="afterEffect">
                                  <p:stCondLst>
                                    <p:cond delay="1000"/>
                                  </p:stCondLst>
                                  <p:childTnLst>
                                    <p:animEffect transition="out" filter="fade">
                                      <p:cBhvr>
                                        <p:cTn id="47" dur="500"/>
                                        <p:tgtEl>
                                          <p:spTgt spid="66"/>
                                        </p:tgtEl>
                                      </p:cBhvr>
                                    </p:animEffect>
                                    <p:set>
                                      <p:cBhvr>
                                        <p:cTn id="48" dur="1" fill="hold">
                                          <p:stCondLst>
                                            <p:cond delay="499"/>
                                          </p:stCondLst>
                                        </p:cTn>
                                        <p:tgtEl>
                                          <p:spTgt spid="66"/>
                                        </p:tgtEl>
                                        <p:attrNameLst>
                                          <p:attrName>style.visibility</p:attrName>
                                        </p:attrNameLst>
                                      </p:cBhvr>
                                      <p:to>
                                        <p:strVal val="hidden"/>
                                      </p:to>
                                    </p:set>
                                  </p:childTnLst>
                                </p:cTn>
                              </p:par>
                              <p:par>
                                <p:cTn id="49" presetID="10" presetClass="exit" presetSubtype="0" fill="hold" grpId="5" nodeType="withEffect">
                                  <p:stCondLst>
                                    <p:cond delay="1000"/>
                                  </p:stCondLst>
                                  <p:childTnLst>
                                    <p:animEffect transition="out" filter="fade">
                                      <p:cBhvr>
                                        <p:cTn id="50" dur="500"/>
                                        <p:tgtEl>
                                          <p:spTgt spid="70"/>
                                        </p:tgtEl>
                                      </p:cBhvr>
                                    </p:animEffect>
                                    <p:set>
                                      <p:cBhvr>
                                        <p:cTn id="51" dur="1" fill="hold">
                                          <p:stCondLst>
                                            <p:cond delay="499"/>
                                          </p:stCondLst>
                                        </p:cTn>
                                        <p:tgtEl>
                                          <p:spTgt spid="7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par>
                                <p:cTn id="59" presetID="1" presetClass="entr" presetSubtype="0" fill="hold" grpId="4"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par>
                          <p:cTn id="61" fill="hold">
                            <p:stCondLst>
                              <p:cond delay="500"/>
                            </p:stCondLst>
                            <p:childTnLst>
                              <p:par>
                                <p:cTn id="62" presetID="10" presetClass="exit" presetSubtype="0" fill="hold" nodeType="afterEffect">
                                  <p:stCondLst>
                                    <p:cond delay="1000"/>
                                  </p:stCondLst>
                                  <p:childTnLst>
                                    <p:animEffect transition="out" filter="fade">
                                      <p:cBhvr>
                                        <p:cTn id="63" dur="500"/>
                                        <p:tgtEl>
                                          <p:spTgt spid="30"/>
                                        </p:tgtEl>
                                      </p:cBhvr>
                                    </p:animEffect>
                                    <p:set>
                                      <p:cBhvr>
                                        <p:cTn id="64" dur="1" fill="hold">
                                          <p:stCondLst>
                                            <p:cond delay="499"/>
                                          </p:stCondLst>
                                        </p:cTn>
                                        <p:tgtEl>
                                          <p:spTgt spid="30"/>
                                        </p:tgtEl>
                                        <p:attrNameLst>
                                          <p:attrName>style.visibility</p:attrName>
                                        </p:attrNameLst>
                                      </p:cBhvr>
                                      <p:to>
                                        <p:strVal val="hidden"/>
                                      </p:to>
                                    </p:set>
                                  </p:childTnLst>
                                </p:cTn>
                              </p:par>
                              <p:par>
                                <p:cTn id="65" presetID="10" presetClass="exit" presetSubtype="0" fill="hold" grpId="5" nodeType="withEffect">
                                  <p:stCondLst>
                                    <p:cond delay="100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68" restart="whenNotActive" fill="hold" evtFilter="cancelBubble" nodeType="interactiveSeq">
                <p:stCondLst>
                  <p:cond evt="onClick" delay="0">
                    <p:tgtEl>
                      <p:spTgt spid="54"/>
                    </p:tgtEl>
                  </p:cond>
                </p:stCondLst>
                <p:endSync evt="end" delay="0">
                  <p:rtn val="all"/>
                </p:endSync>
                <p:childTnLst>
                  <p:par>
                    <p:cTn id="69" fill="hold">
                      <p:stCondLst>
                        <p:cond delay="0"/>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62"/>
                                        </p:tgtEl>
                                        <p:attrNameLst>
                                          <p:attrName>style.visibility</p:attrName>
                                        </p:attrNameLst>
                                      </p:cBhvr>
                                      <p:to>
                                        <p:strVal val="visible"/>
                                      </p:to>
                                    </p:set>
                                    <p:anim calcmode="lin" valueType="num">
                                      <p:cBhvr>
                                        <p:cTn id="73" dur="500" fill="hold"/>
                                        <p:tgtEl>
                                          <p:spTgt spid="62"/>
                                        </p:tgtEl>
                                        <p:attrNameLst>
                                          <p:attrName>ppt_w</p:attrName>
                                        </p:attrNameLst>
                                      </p:cBhvr>
                                      <p:tavLst>
                                        <p:tav tm="0">
                                          <p:val>
                                            <p:fltVal val="0"/>
                                          </p:val>
                                        </p:tav>
                                        <p:tav tm="100000">
                                          <p:val>
                                            <p:strVal val="#ppt_w"/>
                                          </p:val>
                                        </p:tav>
                                      </p:tavLst>
                                    </p:anim>
                                    <p:anim calcmode="lin" valueType="num">
                                      <p:cBhvr>
                                        <p:cTn id="74" dur="500" fill="hold"/>
                                        <p:tgtEl>
                                          <p:spTgt spid="62"/>
                                        </p:tgtEl>
                                        <p:attrNameLst>
                                          <p:attrName>ppt_h</p:attrName>
                                        </p:attrNameLst>
                                      </p:cBhvr>
                                      <p:tavLst>
                                        <p:tav tm="0">
                                          <p:val>
                                            <p:fltVal val="0"/>
                                          </p:val>
                                        </p:tav>
                                        <p:tav tm="100000">
                                          <p:val>
                                            <p:strVal val="#ppt_h"/>
                                          </p:val>
                                        </p:tav>
                                      </p:tavLst>
                                    </p:anim>
                                    <p:animEffect transition="in" filter="fade">
                                      <p:cBhvr>
                                        <p:cTn id="75" dur="500"/>
                                        <p:tgtEl>
                                          <p:spTgt spid="62"/>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childTnLst>
                          </p:cTn>
                        </p:par>
                        <p:par>
                          <p:cTn id="78" fill="hold">
                            <p:stCondLst>
                              <p:cond delay="500"/>
                            </p:stCondLst>
                            <p:childTnLst>
                              <p:par>
                                <p:cTn id="79" presetID="10" presetClass="exit" presetSubtype="0" fill="hold" nodeType="afterEffect">
                                  <p:stCondLst>
                                    <p:cond delay="1000"/>
                                  </p:stCondLst>
                                  <p:childTnLst>
                                    <p:animEffect transition="out" filter="fade">
                                      <p:cBhvr>
                                        <p:cTn id="80" dur="500"/>
                                        <p:tgtEl>
                                          <p:spTgt spid="62"/>
                                        </p:tgtEl>
                                      </p:cBhvr>
                                    </p:animEffect>
                                    <p:set>
                                      <p:cBhvr>
                                        <p:cTn id="81" dur="1" fill="hold">
                                          <p:stCondLst>
                                            <p:cond delay="499"/>
                                          </p:stCondLst>
                                        </p:cTn>
                                        <p:tgtEl>
                                          <p:spTgt spid="62"/>
                                        </p:tgtEl>
                                        <p:attrNameLst>
                                          <p:attrName>style.visibility</p:attrName>
                                        </p:attrNameLst>
                                      </p:cBhvr>
                                      <p:to>
                                        <p:strVal val="hidden"/>
                                      </p:to>
                                    </p:set>
                                  </p:childTnLst>
                                </p:cTn>
                              </p:par>
                              <p:par>
                                <p:cTn id="82" presetID="10" presetClass="exit" presetSubtype="0" fill="hold" grpId="1" nodeType="withEffect">
                                  <p:stCondLst>
                                    <p:cond delay="1000"/>
                                  </p:stCondLst>
                                  <p:childTnLst>
                                    <p:animEffect transition="out" filter="fade">
                                      <p:cBhvr>
                                        <p:cTn id="83" dur="500"/>
                                        <p:tgtEl>
                                          <p:spTgt spid="70"/>
                                        </p:tgtEl>
                                      </p:cBhvr>
                                    </p:animEffect>
                                    <p:set>
                                      <p:cBhvr>
                                        <p:cTn id="84" dur="1" fill="hold">
                                          <p:stCondLst>
                                            <p:cond delay="499"/>
                                          </p:stCondLst>
                                        </p:cTn>
                                        <p:tgtEl>
                                          <p:spTgt spid="7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p:cTn id="89" dur="500" fill="hold"/>
                                        <p:tgtEl>
                                          <p:spTgt spid="29"/>
                                        </p:tgtEl>
                                        <p:attrNameLst>
                                          <p:attrName>ppt_w</p:attrName>
                                        </p:attrNameLst>
                                      </p:cBhvr>
                                      <p:tavLst>
                                        <p:tav tm="0">
                                          <p:val>
                                            <p:fltVal val="0"/>
                                          </p:val>
                                        </p:tav>
                                        <p:tav tm="100000">
                                          <p:val>
                                            <p:strVal val="#ppt_w"/>
                                          </p:val>
                                        </p:tav>
                                      </p:tavLst>
                                    </p:anim>
                                    <p:anim calcmode="lin" valueType="num">
                                      <p:cBhvr>
                                        <p:cTn id="90" dur="500" fill="hold"/>
                                        <p:tgtEl>
                                          <p:spTgt spid="29"/>
                                        </p:tgtEl>
                                        <p:attrNameLst>
                                          <p:attrName>ppt_h</p:attrName>
                                        </p:attrNameLst>
                                      </p:cBhvr>
                                      <p:tavLst>
                                        <p:tav tm="0">
                                          <p:val>
                                            <p:fltVal val="0"/>
                                          </p:val>
                                        </p:tav>
                                        <p:tav tm="100000">
                                          <p:val>
                                            <p:strVal val="#ppt_h"/>
                                          </p:val>
                                        </p:tav>
                                      </p:tavLst>
                                    </p:anim>
                                    <p:animEffect transition="in" filter="fade">
                                      <p:cBhvr>
                                        <p:cTn id="91" dur="500"/>
                                        <p:tgtEl>
                                          <p:spTgt spid="29"/>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childTnLst>
                                </p:cTn>
                              </p:par>
                            </p:childTnLst>
                          </p:cTn>
                        </p:par>
                        <p:par>
                          <p:cTn id="94" fill="hold">
                            <p:stCondLst>
                              <p:cond delay="500"/>
                            </p:stCondLst>
                            <p:childTnLst>
                              <p:par>
                                <p:cTn id="95" presetID="10" presetClass="exit" presetSubtype="0" fill="hold" nodeType="afterEffect">
                                  <p:stCondLst>
                                    <p:cond delay="1000"/>
                                  </p:stCondLst>
                                  <p:childTnLst>
                                    <p:animEffect transition="out" filter="fade">
                                      <p:cBhvr>
                                        <p:cTn id="96" dur="500"/>
                                        <p:tgtEl>
                                          <p:spTgt spid="29"/>
                                        </p:tgtEl>
                                      </p:cBhvr>
                                    </p:animEffect>
                                    <p:set>
                                      <p:cBhvr>
                                        <p:cTn id="97" dur="1" fill="hold">
                                          <p:stCondLst>
                                            <p:cond delay="499"/>
                                          </p:stCondLst>
                                        </p:cTn>
                                        <p:tgtEl>
                                          <p:spTgt spid="29"/>
                                        </p:tgtEl>
                                        <p:attrNameLst>
                                          <p:attrName>style.visibility</p:attrName>
                                        </p:attrNameLst>
                                      </p:cBhvr>
                                      <p:to>
                                        <p:strVal val="hidden"/>
                                      </p:to>
                                    </p:set>
                                  </p:childTnLst>
                                </p:cTn>
                              </p:par>
                              <p:par>
                                <p:cTn id="98" presetID="10" presetClass="exit" presetSubtype="0" fill="hold" grpId="1" nodeType="withEffect">
                                  <p:stCondLst>
                                    <p:cond delay="1000"/>
                                  </p:stCondLst>
                                  <p:childTnLst>
                                    <p:animEffect transition="out" filter="fade">
                                      <p:cBhvr>
                                        <p:cTn id="99" dur="500"/>
                                        <p:tgtEl>
                                          <p:spTgt spid="28"/>
                                        </p:tgtEl>
                                      </p:cBhvr>
                                    </p:animEffect>
                                    <p:set>
                                      <p:cBhvr>
                                        <p:cTn id="100"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101" restart="whenNotActive" fill="hold" evtFilter="cancelBubble" nodeType="interactiveSeq">
                <p:stCondLst>
                  <p:cond evt="onClick" delay="0">
                    <p:tgtEl>
                      <p:spTgt spid="43"/>
                    </p:tgtEl>
                  </p:cond>
                </p:stCondLst>
                <p:endSync evt="end" delay="0">
                  <p:rtn val="all"/>
                </p:endSync>
                <p:childTnLst>
                  <p:par>
                    <p:cTn id="102" fill="hold">
                      <p:stCondLst>
                        <p:cond delay="0"/>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66"/>
                                        </p:tgtEl>
                                        <p:attrNameLst>
                                          <p:attrName>style.visibility</p:attrName>
                                        </p:attrNameLst>
                                      </p:cBhvr>
                                      <p:to>
                                        <p:strVal val="visible"/>
                                      </p:to>
                                    </p:set>
                                    <p:anim calcmode="lin" valueType="num">
                                      <p:cBhvr>
                                        <p:cTn id="106" dur="500" fill="hold"/>
                                        <p:tgtEl>
                                          <p:spTgt spid="66"/>
                                        </p:tgtEl>
                                        <p:attrNameLst>
                                          <p:attrName>ppt_w</p:attrName>
                                        </p:attrNameLst>
                                      </p:cBhvr>
                                      <p:tavLst>
                                        <p:tav tm="0">
                                          <p:val>
                                            <p:fltVal val="0"/>
                                          </p:val>
                                        </p:tav>
                                        <p:tav tm="100000">
                                          <p:val>
                                            <p:strVal val="#ppt_w"/>
                                          </p:val>
                                        </p:tav>
                                      </p:tavLst>
                                    </p:anim>
                                    <p:anim calcmode="lin" valueType="num">
                                      <p:cBhvr>
                                        <p:cTn id="107" dur="500" fill="hold"/>
                                        <p:tgtEl>
                                          <p:spTgt spid="66"/>
                                        </p:tgtEl>
                                        <p:attrNameLst>
                                          <p:attrName>ppt_h</p:attrName>
                                        </p:attrNameLst>
                                      </p:cBhvr>
                                      <p:tavLst>
                                        <p:tav tm="0">
                                          <p:val>
                                            <p:fltVal val="0"/>
                                          </p:val>
                                        </p:tav>
                                        <p:tav tm="100000">
                                          <p:val>
                                            <p:strVal val="#ppt_h"/>
                                          </p:val>
                                        </p:tav>
                                      </p:tavLst>
                                    </p:anim>
                                    <p:animEffect transition="in" filter="fade">
                                      <p:cBhvr>
                                        <p:cTn id="108" dur="500"/>
                                        <p:tgtEl>
                                          <p:spTgt spid="66"/>
                                        </p:tgtEl>
                                      </p:cBhvr>
                                    </p:animEffect>
                                  </p:childTnLst>
                                </p:cTn>
                              </p:par>
                              <p:par>
                                <p:cTn id="109" presetID="1" presetClass="entr" presetSubtype="0" fill="hold" grpId="6" nodeType="withEffect">
                                  <p:stCondLst>
                                    <p:cond delay="0"/>
                                  </p:stCondLst>
                                  <p:childTnLst>
                                    <p:set>
                                      <p:cBhvr>
                                        <p:cTn id="110" dur="1" fill="hold">
                                          <p:stCondLst>
                                            <p:cond delay="0"/>
                                          </p:stCondLst>
                                        </p:cTn>
                                        <p:tgtEl>
                                          <p:spTgt spid="70"/>
                                        </p:tgtEl>
                                        <p:attrNameLst>
                                          <p:attrName>style.visibility</p:attrName>
                                        </p:attrNameLst>
                                      </p:cBhvr>
                                      <p:to>
                                        <p:strVal val="visible"/>
                                      </p:to>
                                    </p:set>
                                  </p:childTnLst>
                                </p:cTn>
                              </p:par>
                            </p:childTnLst>
                          </p:cTn>
                        </p:par>
                        <p:par>
                          <p:cTn id="111" fill="hold">
                            <p:stCondLst>
                              <p:cond delay="500"/>
                            </p:stCondLst>
                            <p:childTnLst>
                              <p:par>
                                <p:cTn id="112" presetID="10" presetClass="exit" presetSubtype="0" fill="hold" nodeType="afterEffect">
                                  <p:stCondLst>
                                    <p:cond delay="1000"/>
                                  </p:stCondLst>
                                  <p:childTnLst>
                                    <p:animEffect transition="out" filter="fade">
                                      <p:cBhvr>
                                        <p:cTn id="113" dur="500"/>
                                        <p:tgtEl>
                                          <p:spTgt spid="66"/>
                                        </p:tgtEl>
                                      </p:cBhvr>
                                    </p:animEffect>
                                    <p:set>
                                      <p:cBhvr>
                                        <p:cTn id="114" dur="1" fill="hold">
                                          <p:stCondLst>
                                            <p:cond delay="499"/>
                                          </p:stCondLst>
                                        </p:cTn>
                                        <p:tgtEl>
                                          <p:spTgt spid="66"/>
                                        </p:tgtEl>
                                        <p:attrNameLst>
                                          <p:attrName>style.visibility</p:attrName>
                                        </p:attrNameLst>
                                      </p:cBhvr>
                                      <p:to>
                                        <p:strVal val="hidden"/>
                                      </p:to>
                                    </p:set>
                                  </p:childTnLst>
                                </p:cTn>
                              </p:par>
                              <p:par>
                                <p:cTn id="115" presetID="10" presetClass="exit" presetSubtype="0" fill="hold" grpId="7" nodeType="withEffect">
                                  <p:stCondLst>
                                    <p:cond delay="1000"/>
                                  </p:stCondLst>
                                  <p:childTnLst>
                                    <p:animEffect transition="out" filter="fade">
                                      <p:cBhvr>
                                        <p:cTn id="116" dur="500"/>
                                        <p:tgtEl>
                                          <p:spTgt spid="70"/>
                                        </p:tgtEl>
                                      </p:cBhvr>
                                    </p:animEffect>
                                    <p:set>
                                      <p:cBhvr>
                                        <p:cTn id="117" dur="1" fill="hold">
                                          <p:stCondLst>
                                            <p:cond delay="499"/>
                                          </p:stCondLst>
                                        </p:cTn>
                                        <p:tgtEl>
                                          <p:spTgt spid="7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 calcmode="lin" valueType="num">
                                      <p:cBhvr>
                                        <p:cTn id="122" dur="500" fill="hold"/>
                                        <p:tgtEl>
                                          <p:spTgt spid="30"/>
                                        </p:tgtEl>
                                        <p:attrNameLst>
                                          <p:attrName>ppt_w</p:attrName>
                                        </p:attrNameLst>
                                      </p:cBhvr>
                                      <p:tavLst>
                                        <p:tav tm="0">
                                          <p:val>
                                            <p:fltVal val="0"/>
                                          </p:val>
                                        </p:tav>
                                        <p:tav tm="100000">
                                          <p:val>
                                            <p:strVal val="#ppt_w"/>
                                          </p:val>
                                        </p:tav>
                                      </p:tavLst>
                                    </p:anim>
                                    <p:anim calcmode="lin" valueType="num">
                                      <p:cBhvr>
                                        <p:cTn id="123" dur="500" fill="hold"/>
                                        <p:tgtEl>
                                          <p:spTgt spid="30"/>
                                        </p:tgtEl>
                                        <p:attrNameLst>
                                          <p:attrName>ppt_h</p:attrName>
                                        </p:attrNameLst>
                                      </p:cBhvr>
                                      <p:tavLst>
                                        <p:tav tm="0">
                                          <p:val>
                                            <p:fltVal val="0"/>
                                          </p:val>
                                        </p:tav>
                                        <p:tav tm="100000">
                                          <p:val>
                                            <p:strVal val="#ppt_h"/>
                                          </p:val>
                                        </p:tav>
                                      </p:tavLst>
                                    </p:anim>
                                    <p:animEffect transition="in" filter="fade">
                                      <p:cBhvr>
                                        <p:cTn id="124" dur="500"/>
                                        <p:tgtEl>
                                          <p:spTgt spid="30"/>
                                        </p:tgtEl>
                                      </p:cBhvr>
                                    </p:animEffect>
                                  </p:childTnLst>
                                </p:cTn>
                              </p:par>
                              <p:par>
                                <p:cTn id="125" presetID="1" presetClass="entr" presetSubtype="0" fill="hold" grpId="2" nodeType="with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par>
                          <p:cTn id="127" fill="hold">
                            <p:stCondLst>
                              <p:cond delay="500"/>
                            </p:stCondLst>
                            <p:childTnLst>
                              <p:par>
                                <p:cTn id="128" presetID="10" presetClass="exit" presetSubtype="0" fill="hold" nodeType="afterEffect">
                                  <p:stCondLst>
                                    <p:cond delay="1000"/>
                                  </p:stCondLst>
                                  <p:childTnLst>
                                    <p:animEffect transition="out" filter="fade">
                                      <p:cBhvr>
                                        <p:cTn id="129" dur="500"/>
                                        <p:tgtEl>
                                          <p:spTgt spid="30"/>
                                        </p:tgtEl>
                                      </p:cBhvr>
                                    </p:animEffect>
                                    <p:set>
                                      <p:cBhvr>
                                        <p:cTn id="130" dur="1" fill="hold">
                                          <p:stCondLst>
                                            <p:cond delay="499"/>
                                          </p:stCondLst>
                                        </p:cTn>
                                        <p:tgtEl>
                                          <p:spTgt spid="30"/>
                                        </p:tgtEl>
                                        <p:attrNameLst>
                                          <p:attrName>style.visibility</p:attrName>
                                        </p:attrNameLst>
                                      </p:cBhvr>
                                      <p:to>
                                        <p:strVal val="hidden"/>
                                      </p:to>
                                    </p:set>
                                  </p:childTnLst>
                                </p:cTn>
                              </p:par>
                              <p:par>
                                <p:cTn id="131" presetID="10" presetClass="exit" presetSubtype="0" fill="hold" grpId="3" nodeType="withEffect">
                                  <p:stCondLst>
                                    <p:cond delay="1000"/>
                                  </p:stCondLst>
                                  <p:childTnLst>
                                    <p:animEffect transition="out" filter="fade">
                                      <p:cBhvr>
                                        <p:cTn id="132" dur="500"/>
                                        <p:tgtEl>
                                          <p:spTgt spid="28"/>
                                        </p:tgtEl>
                                      </p:cBhvr>
                                    </p:animEffect>
                                    <p:set>
                                      <p:cBhvr>
                                        <p:cTn id="133"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P spid="28" grpId="0" animBg="1"/>
      <p:bldP spid="28" grpId="1" animBg="1"/>
      <p:bldP spid="28" grpId="2" animBg="1"/>
      <p:bldP spid="28" grpId="3" animBg="1"/>
      <p:bldP spid="28" grpId="4" animBg="1"/>
      <p:bldP spid="28" grpId="5" animBg="1"/>
      <p:bldP spid="28" grpId="6" animBg="1"/>
      <p:bldP spid="28" grpId="7"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157</a:t>
            </a:fld>
            <a:endParaRPr lang="zh-TW" altLang="en-US">
              <a:solidFill>
                <a:prstClr val="black"/>
              </a:solidFill>
            </a:endParaRPr>
          </a:p>
        </p:txBody>
      </p:sp>
      <p:sp>
        <p:nvSpPr>
          <p:cNvPr id="31" name="文字版面配置區 30"/>
          <p:cNvSpPr>
            <a:spLocks noGrp="1"/>
          </p:cNvSpPr>
          <p:nvPr>
            <p:ph type="body" sz="quarter" idx="13"/>
          </p:nvPr>
        </p:nvSpPr>
        <p:spPr/>
        <p:txBody>
          <a:bodyPr>
            <a:normAutofit/>
          </a:bodyPr>
          <a:lstStyle/>
          <a:p>
            <a:r>
              <a:rPr lang="zh-TW" altLang="en-US" sz="2800" dirty="0"/>
              <a:t>下列何者為正確的聲音格式？</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152509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WAV</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MP3</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1495922"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MP3</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MP4</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165141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WMV</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MOV</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1681871"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WAV</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WMV</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hidden="1"/>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hidden="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hidden="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
        <p:nvSpPr>
          <p:cNvPr id="28" name="BG"/>
          <p:cNvSpPr/>
          <p:nvPr/>
        </p:nvSpPr>
        <p:spPr>
          <a:xfrm>
            <a:off x="17209"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29"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1326" y="1728069"/>
            <a:ext cx="3395766" cy="3401863"/>
          </a:xfrm>
          <a:prstGeom prst="rect">
            <a:avLst/>
          </a:prstGeom>
          <a:noFill/>
          <a:ln>
            <a:noFill/>
          </a:ln>
        </p:spPr>
      </p:pic>
      <p:pic>
        <p:nvPicPr>
          <p:cNvPr id="30"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90056" y="2032895"/>
            <a:ext cx="2798307" cy="2792210"/>
          </a:xfrm>
          <a:prstGeom prst="rect">
            <a:avLst/>
          </a:prstGeom>
          <a:noFill/>
          <a:ln>
            <a:noFill/>
          </a:ln>
        </p:spPr>
      </p:pic>
    </p:spTree>
    <p:extLst>
      <p:ext uri="{BB962C8B-B14F-4D97-AF65-F5344CB8AC3E}">
        <p14:creationId xmlns:p14="http://schemas.microsoft.com/office/powerpoint/2010/main" val="35184434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animEffect transition="in" filter="fade">
                                      <p:cBhvr>
                                        <p:cTn id="25" dur="500"/>
                                        <p:tgtEl>
                                          <p:spTgt spid="30"/>
                                        </p:tgtEl>
                                      </p:cBhvr>
                                    </p:animEffect>
                                  </p:childTnLst>
                                </p:cTn>
                              </p:par>
                              <p:par>
                                <p:cTn id="26" presetID="1" presetClass="entr" presetSubtype="0" fill="hold" grpId="2"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500"/>
                            </p:stCondLst>
                            <p:childTnLst>
                              <p:par>
                                <p:cTn id="29" presetID="10" presetClass="exit" presetSubtype="0" fill="hold" nodeType="afterEffect">
                                  <p:stCondLst>
                                    <p:cond delay="1000"/>
                                  </p:stCondLst>
                                  <p:childTnLst>
                                    <p:animEffect transition="out" filter="fade">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par>
                                <p:cTn id="32" presetID="10" presetClass="exit" presetSubtype="0" fill="hold" grpId="3" nodeType="withEffect">
                                  <p:stCondLst>
                                    <p:cond delay="1000"/>
                                  </p:stCondLst>
                                  <p:childTnLst>
                                    <p:animEffect transition="out" filter="fad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35" restart="whenNotActive" fill="hold" evtFilter="cancelBubble" nodeType="interactiveSeq">
                <p:stCondLst>
                  <p:cond evt="onClick" delay="0">
                    <p:tgtEl>
                      <p:spTgt spid="49"/>
                    </p:tgtEl>
                  </p:cond>
                </p:stCondLst>
                <p:endSync evt="end" delay="0">
                  <p:rtn val="all"/>
                </p:endSync>
                <p:childTnLst>
                  <p:par>
                    <p:cTn id="36" fill="hold">
                      <p:stCondLst>
                        <p:cond delay="0"/>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500" fill="hold"/>
                                        <p:tgtEl>
                                          <p:spTgt spid="66"/>
                                        </p:tgtEl>
                                        <p:attrNameLst>
                                          <p:attrName>ppt_w</p:attrName>
                                        </p:attrNameLst>
                                      </p:cBhvr>
                                      <p:tavLst>
                                        <p:tav tm="0">
                                          <p:val>
                                            <p:fltVal val="0"/>
                                          </p:val>
                                        </p:tav>
                                        <p:tav tm="100000">
                                          <p:val>
                                            <p:strVal val="#ppt_w"/>
                                          </p:val>
                                        </p:tav>
                                      </p:tavLst>
                                    </p:anim>
                                    <p:anim calcmode="lin" valueType="num">
                                      <p:cBhvr>
                                        <p:cTn id="41" dur="500" fill="hold"/>
                                        <p:tgtEl>
                                          <p:spTgt spid="66"/>
                                        </p:tgtEl>
                                        <p:attrNameLst>
                                          <p:attrName>ppt_h</p:attrName>
                                        </p:attrNameLst>
                                      </p:cBhvr>
                                      <p:tavLst>
                                        <p:tav tm="0">
                                          <p:val>
                                            <p:fltVal val="0"/>
                                          </p:val>
                                        </p:tav>
                                        <p:tav tm="100000">
                                          <p:val>
                                            <p:strVal val="#ppt_h"/>
                                          </p:val>
                                        </p:tav>
                                      </p:tavLst>
                                    </p:anim>
                                    <p:animEffect transition="in" filter="fade">
                                      <p:cBhvr>
                                        <p:cTn id="42" dur="500"/>
                                        <p:tgtEl>
                                          <p:spTgt spid="66"/>
                                        </p:tgtEl>
                                      </p:cBhvr>
                                    </p:animEffect>
                                  </p:childTnLst>
                                </p:cTn>
                              </p:par>
                              <p:par>
                                <p:cTn id="43" presetID="1" presetClass="entr" presetSubtype="0" fill="hold" grpId="4"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par>
                          <p:cTn id="45" fill="hold">
                            <p:stCondLst>
                              <p:cond delay="500"/>
                            </p:stCondLst>
                            <p:childTnLst>
                              <p:par>
                                <p:cTn id="46" presetID="10" presetClass="exit" presetSubtype="0" fill="hold" nodeType="afterEffect">
                                  <p:stCondLst>
                                    <p:cond delay="1000"/>
                                  </p:stCondLst>
                                  <p:childTnLst>
                                    <p:animEffect transition="out" filter="fade">
                                      <p:cBhvr>
                                        <p:cTn id="47" dur="500"/>
                                        <p:tgtEl>
                                          <p:spTgt spid="66"/>
                                        </p:tgtEl>
                                      </p:cBhvr>
                                    </p:animEffect>
                                    <p:set>
                                      <p:cBhvr>
                                        <p:cTn id="48" dur="1" fill="hold">
                                          <p:stCondLst>
                                            <p:cond delay="499"/>
                                          </p:stCondLst>
                                        </p:cTn>
                                        <p:tgtEl>
                                          <p:spTgt spid="66"/>
                                        </p:tgtEl>
                                        <p:attrNameLst>
                                          <p:attrName>style.visibility</p:attrName>
                                        </p:attrNameLst>
                                      </p:cBhvr>
                                      <p:to>
                                        <p:strVal val="hidden"/>
                                      </p:to>
                                    </p:set>
                                  </p:childTnLst>
                                </p:cTn>
                              </p:par>
                              <p:par>
                                <p:cTn id="49" presetID="10" presetClass="exit" presetSubtype="0" fill="hold" grpId="5" nodeType="withEffect">
                                  <p:stCondLst>
                                    <p:cond delay="1000"/>
                                  </p:stCondLst>
                                  <p:childTnLst>
                                    <p:animEffect transition="out" filter="fade">
                                      <p:cBhvr>
                                        <p:cTn id="50" dur="500"/>
                                        <p:tgtEl>
                                          <p:spTgt spid="70"/>
                                        </p:tgtEl>
                                      </p:cBhvr>
                                    </p:animEffect>
                                    <p:set>
                                      <p:cBhvr>
                                        <p:cTn id="51" dur="1" fill="hold">
                                          <p:stCondLst>
                                            <p:cond delay="499"/>
                                          </p:stCondLst>
                                        </p:cTn>
                                        <p:tgtEl>
                                          <p:spTgt spid="7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par>
                                <p:cTn id="59" presetID="1" presetClass="entr" presetSubtype="0" fill="hold" grpId="6"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par>
                          <p:cTn id="61" fill="hold">
                            <p:stCondLst>
                              <p:cond delay="500"/>
                            </p:stCondLst>
                            <p:childTnLst>
                              <p:par>
                                <p:cTn id="62" presetID="10" presetClass="exit" presetSubtype="0" fill="hold" nodeType="afterEffect">
                                  <p:stCondLst>
                                    <p:cond delay="1000"/>
                                  </p:stCondLst>
                                  <p:childTnLst>
                                    <p:animEffect transition="out" filter="fade">
                                      <p:cBhvr>
                                        <p:cTn id="63" dur="500"/>
                                        <p:tgtEl>
                                          <p:spTgt spid="30"/>
                                        </p:tgtEl>
                                      </p:cBhvr>
                                    </p:animEffect>
                                    <p:set>
                                      <p:cBhvr>
                                        <p:cTn id="64" dur="1" fill="hold">
                                          <p:stCondLst>
                                            <p:cond delay="499"/>
                                          </p:stCondLst>
                                        </p:cTn>
                                        <p:tgtEl>
                                          <p:spTgt spid="30"/>
                                        </p:tgtEl>
                                        <p:attrNameLst>
                                          <p:attrName>style.visibility</p:attrName>
                                        </p:attrNameLst>
                                      </p:cBhvr>
                                      <p:to>
                                        <p:strVal val="hidden"/>
                                      </p:to>
                                    </p:set>
                                  </p:childTnLst>
                                </p:cTn>
                              </p:par>
                              <p:par>
                                <p:cTn id="65" presetID="10" presetClass="exit" presetSubtype="0" fill="hold" grpId="7" nodeType="withEffect">
                                  <p:stCondLst>
                                    <p:cond delay="100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68" restart="whenNotActive" fill="hold" evtFilter="cancelBubble" nodeType="interactiveSeq">
                <p:stCondLst>
                  <p:cond evt="onClick" delay="0">
                    <p:tgtEl>
                      <p:spTgt spid="54"/>
                    </p:tgtEl>
                  </p:cond>
                </p:stCondLst>
                <p:endSync evt="end" delay="0">
                  <p:rtn val="all"/>
                </p:endSync>
                <p:childTnLst>
                  <p:par>
                    <p:cTn id="69" fill="hold">
                      <p:stCondLst>
                        <p:cond delay="0"/>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66"/>
                                        </p:tgtEl>
                                        <p:attrNameLst>
                                          <p:attrName>style.visibility</p:attrName>
                                        </p:attrNameLst>
                                      </p:cBhvr>
                                      <p:to>
                                        <p:strVal val="visible"/>
                                      </p:to>
                                    </p:set>
                                    <p:anim calcmode="lin" valueType="num">
                                      <p:cBhvr>
                                        <p:cTn id="73" dur="500" fill="hold"/>
                                        <p:tgtEl>
                                          <p:spTgt spid="66"/>
                                        </p:tgtEl>
                                        <p:attrNameLst>
                                          <p:attrName>ppt_w</p:attrName>
                                        </p:attrNameLst>
                                      </p:cBhvr>
                                      <p:tavLst>
                                        <p:tav tm="0">
                                          <p:val>
                                            <p:fltVal val="0"/>
                                          </p:val>
                                        </p:tav>
                                        <p:tav tm="100000">
                                          <p:val>
                                            <p:strVal val="#ppt_w"/>
                                          </p:val>
                                        </p:tav>
                                      </p:tavLst>
                                    </p:anim>
                                    <p:anim calcmode="lin" valueType="num">
                                      <p:cBhvr>
                                        <p:cTn id="74" dur="500" fill="hold"/>
                                        <p:tgtEl>
                                          <p:spTgt spid="66"/>
                                        </p:tgtEl>
                                        <p:attrNameLst>
                                          <p:attrName>ppt_h</p:attrName>
                                        </p:attrNameLst>
                                      </p:cBhvr>
                                      <p:tavLst>
                                        <p:tav tm="0">
                                          <p:val>
                                            <p:fltVal val="0"/>
                                          </p:val>
                                        </p:tav>
                                        <p:tav tm="100000">
                                          <p:val>
                                            <p:strVal val="#ppt_h"/>
                                          </p:val>
                                        </p:tav>
                                      </p:tavLst>
                                    </p:anim>
                                    <p:animEffect transition="in" filter="fade">
                                      <p:cBhvr>
                                        <p:cTn id="75" dur="500"/>
                                        <p:tgtEl>
                                          <p:spTgt spid="66"/>
                                        </p:tgtEl>
                                      </p:cBhvr>
                                    </p:animEffect>
                                  </p:childTnLst>
                                </p:cTn>
                              </p:par>
                              <p:par>
                                <p:cTn id="76" presetID="1" presetClass="entr" presetSubtype="0" fill="hold" grpId="6"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childTnLst>
                          </p:cTn>
                        </p:par>
                        <p:par>
                          <p:cTn id="78" fill="hold">
                            <p:stCondLst>
                              <p:cond delay="500"/>
                            </p:stCondLst>
                            <p:childTnLst>
                              <p:par>
                                <p:cTn id="79" presetID="10" presetClass="exit" presetSubtype="0" fill="hold" nodeType="afterEffect">
                                  <p:stCondLst>
                                    <p:cond delay="1000"/>
                                  </p:stCondLst>
                                  <p:childTnLst>
                                    <p:animEffect transition="out" filter="fade">
                                      <p:cBhvr>
                                        <p:cTn id="80" dur="500"/>
                                        <p:tgtEl>
                                          <p:spTgt spid="66"/>
                                        </p:tgtEl>
                                      </p:cBhvr>
                                    </p:animEffect>
                                    <p:set>
                                      <p:cBhvr>
                                        <p:cTn id="81" dur="1" fill="hold">
                                          <p:stCondLst>
                                            <p:cond delay="499"/>
                                          </p:stCondLst>
                                        </p:cTn>
                                        <p:tgtEl>
                                          <p:spTgt spid="66"/>
                                        </p:tgtEl>
                                        <p:attrNameLst>
                                          <p:attrName>style.visibility</p:attrName>
                                        </p:attrNameLst>
                                      </p:cBhvr>
                                      <p:to>
                                        <p:strVal val="hidden"/>
                                      </p:to>
                                    </p:set>
                                  </p:childTnLst>
                                </p:cTn>
                              </p:par>
                              <p:par>
                                <p:cTn id="82" presetID="10" presetClass="exit" presetSubtype="0" fill="hold" grpId="7" nodeType="withEffect">
                                  <p:stCondLst>
                                    <p:cond delay="1000"/>
                                  </p:stCondLst>
                                  <p:childTnLst>
                                    <p:animEffect transition="out" filter="fade">
                                      <p:cBhvr>
                                        <p:cTn id="83" dur="500"/>
                                        <p:tgtEl>
                                          <p:spTgt spid="70"/>
                                        </p:tgtEl>
                                      </p:cBhvr>
                                    </p:animEffect>
                                    <p:set>
                                      <p:cBhvr>
                                        <p:cTn id="84" dur="1" fill="hold">
                                          <p:stCondLst>
                                            <p:cond delay="499"/>
                                          </p:stCondLst>
                                        </p:cTn>
                                        <p:tgtEl>
                                          <p:spTgt spid="7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fltVal val="0"/>
                                          </p:val>
                                        </p:tav>
                                        <p:tav tm="100000">
                                          <p:val>
                                            <p:strVal val="#ppt_h"/>
                                          </p:val>
                                        </p:tav>
                                      </p:tavLst>
                                    </p:anim>
                                    <p:animEffect transition="in" filter="fade">
                                      <p:cBhvr>
                                        <p:cTn id="91" dur="500"/>
                                        <p:tgtEl>
                                          <p:spTgt spid="30"/>
                                        </p:tgtEl>
                                      </p:cBhvr>
                                    </p:animEffect>
                                  </p:childTnLst>
                                </p:cTn>
                              </p:par>
                              <p:par>
                                <p:cTn id="92" presetID="1" presetClass="entr" presetSubtype="0" fill="hold" grpId="4" nodeType="withEffect">
                                  <p:stCondLst>
                                    <p:cond delay="0"/>
                                  </p:stCondLst>
                                  <p:childTnLst>
                                    <p:set>
                                      <p:cBhvr>
                                        <p:cTn id="93" dur="1" fill="hold">
                                          <p:stCondLst>
                                            <p:cond delay="0"/>
                                          </p:stCondLst>
                                        </p:cTn>
                                        <p:tgtEl>
                                          <p:spTgt spid="28"/>
                                        </p:tgtEl>
                                        <p:attrNameLst>
                                          <p:attrName>style.visibility</p:attrName>
                                        </p:attrNameLst>
                                      </p:cBhvr>
                                      <p:to>
                                        <p:strVal val="visible"/>
                                      </p:to>
                                    </p:set>
                                  </p:childTnLst>
                                </p:cTn>
                              </p:par>
                            </p:childTnLst>
                          </p:cTn>
                        </p:par>
                        <p:par>
                          <p:cTn id="94" fill="hold">
                            <p:stCondLst>
                              <p:cond delay="500"/>
                            </p:stCondLst>
                            <p:childTnLst>
                              <p:par>
                                <p:cTn id="95" presetID="10" presetClass="exit" presetSubtype="0" fill="hold" nodeType="afterEffect">
                                  <p:stCondLst>
                                    <p:cond delay="1000"/>
                                  </p:stCondLst>
                                  <p:childTnLst>
                                    <p:animEffect transition="out" filter="fade">
                                      <p:cBhvr>
                                        <p:cTn id="96" dur="500"/>
                                        <p:tgtEl>
                                          <p:spTgt spid="30"/>
                                        </p:tgtEl>
                                      </p:cBhvr>
                                    </p:animEffect>
                                    <p:set>
                                      <p:cBhvr>
                                        <p:cTn id="97" dur="1" fill="hold">
                                          <p:stCondLst>
                                            <p:cond delay="499"/>
                                          </p:stCondLst>
                                        </p:cTn>
                                        <p:tgtEl>
                                          <p:spTgt spid="30"/>
                                        </p:tgtEl>
                                        <p:attrNameLst>
                                          <p:attrName>style.visibility</p:attrName>
                                        </p:attrNameLst>
                                      </p:cBhvr>
                                      <p:to>
                                        <p:strVal val="hidden"/>
                                      </p:to>
                                    </p:set>
                                  </p:childTnLst>
                                </p:cTn>
                              </p:par>
                              <p:par>
                                <p:cTn id="98" presetID="10" presetClass="exit" presetSubtype="0" fill="hold" grpId="5" nodeType="withEffect">
                                  <p:stCondLst>
                                    <p:cond delay="1000"/>
                                  </p:stCondLst>
                                  <p:childTnLst>
                                    <p:animEffect transition="out" filter="fade">
                                      <p:cBhvr>
                                        <p:cTn id="99" dur="500"/>
                                        <p:tgtEl>
                                          <p:spTgt spid="28"/>
                                        </p:tgtEl>
                                      </p:cBhvr>
                                    </p:animEffect>
                                    <p:set>
                                      <p:cBhvr>
                                        <p:cTn id="100"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101" restart="whenNotActive" fill="hold" evtFilter="cancelBubble" nodeType="interactiveSeq">
                <p:stCondLst>
                  <p:cond evt="onClick" delay="0">
                    <p:tgtEl>
                      <p:spTgt spid="43"/>
                    </p:tgtEl>
                  </p:cond>
                </p:stCondLst>
                <p:endSync evt="end" delay="0">
                  <p:rtn val="all"/>
                </p:endSync>
                <p:childTnLst>
                  <p:par>
                    <p:cTn id="102" fill="hold">
                      <p:stCondLst>
                        <p:cond delay="0"/>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62"/>
                                        </p:tgtEl>
                                        <p:attrNameLst>
                                          <p:attrName>style.visibility</p:attrName>
                                        </p:attrNameLst>
                                      </p:cBhvr>
                                      <p:to>
                                        <p:strVal val="visible"/>
                                      </p:to>
                                    </p:set>
                                    <p:anim calcmode="lin" valueType="num">
                                      <p:cBhvr>
                                        <p:cTn id="106" dur="500" fill="hold"/>
                                        <p:tgtEl>
                                          <p:spTgt spid="62"/>
                                        </p:tgtEl>
                                        <p:attrNameLst>
                                          <p:attrName>ppt_w</p:attrName>
                                        </p:attrNameLst>
                                      </p:cBhvr>
                                      <p:tavLst>
                                        <p:tav tm="0">
                                          <p:val>
                                            <p:fltVal val="0"/>
                                          </p:val>
                                        </p:tav>
                                        <p:tav tm="100000">
                                          <p:val>
                                            <p:strVal val="#ppt_w"/>
                                          </p:val>
                                        </p:tav>
                                      </p:tavLst>
                                    </p:anim>
                                    <p:anim calcmode="lin" valueType="num">
                                      <p:cBhvr>
                                        <p:cTn id="107" dur="500" fill="hold"/>
                                        <p:tgtEl>
                                          <p:spTgt spid="62"/>
                                        </p:tgtEl>
                                        <p:attrNameLst>
                                          <p:attrName>ppt_h</p:attrName>
                                        </p:attrNameLst>
                                      </p:cBhvr>
                                      <p:tavLst>
                                        <p:tav tm="0">
                                          <p:val>
                                            <p:fltVal val="0"/>
                                          </p:val>
                                        </p:tav>
                                        <p:tav tm="100000">
                                          <p:val>
                                            <p:strVal val="#ppt_h"/>
                                          </p:val>
                                        </p:tav>
                                      </p:tavLst>
                                    </p:anim>
                                    <p:animEffect transition="in" filter="fade">
                                      <p:cBhvr>
                                        <p:cTn id="108" dur="500"/>
                                        <p:tgtEl>
                                          <p:spTgt spid="62"/>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0"/>
                                        </p:tgtEl>
                                        <p:attrNameLst>
                                          <p:attrName>style.visibility</p:attrName>
                                        </p:attrNameLst>
                                      </p:cBhvr>
                                      <p:to>
                                        <p:strVal val="visible"/>
                                      </p:to>
                                    </p:set>
                                  </p:childTnLst>
                                </p:cTn>
                              </p:par>
                            </p:childTnLst>
                          </p:cTn>
                        </p:par>
                        <p:par>
                          <p:cTn id="111" fill="hold">
                            <p:stCondLst>
                              <p:cond delay="500"/>
                            </p:stCondLst>
                            <p:childTnLst>
                              <p:par>
                                <p:cTn id="112" presetID="10" presetClass="exit" presetSubtype="0" fill="hold" nodeType="afterEffect">
                                  <p:stCondLst>
                                    <p:cond delay="1000"/>
                                  </p:stCondLst>
                                  <p:childTnLst>
                                    <p:animEffect transition="out" filter="fade">
                                      <p:cBhvr>
                                        <p:cTn id="113" dur="500"/>
                                        <p:tgtEl>
                                          <p:spTgt spid="62"/>
                                        </p:tgtEl>
                                      </p:cBhvr>
                                    </p:animEffect>
                                    <p:set>
                                      <p:cBhvr>
                                        <p:cTn id="114" dur="1" fill="hold">
                                          <p:stCondLst>
                                            <p:cond delay="499"/>
                                          </p:stCondLst>
                                        </p:cTn>
                                        <p:tgtEl>
                                          <p:spTgt spid="62"/>
                                        </p:tgtEl>
                                        <p:attrNameLst>
                                          <p:attrName>style.visibility</p:attrName>
                                        </p:attrNameLst>
                                      </p:cBhvr>
                                      <p:to>
                                        <p:strVal val="hidden"/>
                                      </p:to>
                                    </p:set>
                                  </p:childTnLst>
                                </p:cTn>
                              </p:par>
                              <p:par>
                                <p:cTn id="115" presetID="10" presetClass="exit" presetSubtype="0" fill="hold" grpId="1" nodeType="withEffect">
                                  <p:stCondLst>
                                    <p:cond delay="1000"/>
                                  </p:stCondLst>
                                  <p:childTnLst>
                                    <p:animEffect transition="out" filter="fade">
                                      <p:cBhvr>
                                        <p:cTn id="116" dur="500"/>
                                        <p:tgtEl>
                                          <p:spTgt spid="70"/>
                                        </p:tgtEl>
                                      </p:cBhvr>
                                    </p:animEffect>
                                    <p:set>
                                      <p:cBhvr>
                                        <p:cTn id="117" dur="1" fill="hold">
                                          <p:stCondLst>
                                            <p:cond delay="499"/>
                                          </p:stCondLst>
                                        </p:cTn>
                                        <p:tgtEl>
                                          <p:spTgt spid="7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1" presetClass="entr" presetSubtype="0"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par>
                          <p:cTn id="127" fill="hold">
                            <p:stCondLst>
                              <p:cond delay="500"/>
                            </p:stCondLst>
                            <p:childTnLst>
                              <p:par>
                                <p:cTn id="128" presetID="10" presetClass="exit" presetSubtype="0" fill="hold" nodeType="afterEffect">
                                  <p:stCondLst>
                                    <p:cond delay="1000"/>
                                  </p:stCondLst>
                                  <p:childTnLst>
                                    <p:animEffect transition="out" filter="fade">
                                      <p:cBhvr>
                                        <p:cTn id="129" dur="500"/>
                                        <p:tgtEl>
                                          <p:spTgt spid="29"/>
                                        </p:tgtEl>
                                      </p:cBhvr>
                                    </p:animEffect>
                                    <p:set>
                                      <p:cBhvr>
                                        <p:cTn id="130" dur="1" fill="hold">
                                          <p:stCondLst>
                                            <p:cond delay="499"/>
                                          </p:stCondLst>
                                        </p:cTn>
                                        <p:tgtEl>
                                          <p:spTgt spid="29"/>
                                        </p:tgtEl>
                                        <p:attrNameLst>
                                          <p:attrName>style.visibility</p:attrName>
                                        </p:attrNameLst>
                                      </p:cBhvr>
                                      <p:to>
                                        <p:strVal val="hidden"/>
                                      </p:to>
                                    </p:set>
                                  </p:childTnLst>
                                </p:cTn>
                              </p:par>
                              <p:par>
                                <p:cTn id="131" presetID="10" presetClass="exit" presetSubtype="0" fill="hold" grpId="1" nodeType="withEffect">
                                  <p:stCondLst>
                                    <p:cond delay="1000"/>
                                  </p:stCondLst>
                                  <p:childTnLst>
                                    <p:animEffect transition="out" filter="fade">
                                      <p:cBhvr>
                                        <p:cTn id="132" dur="500"/>
                                        <p:tgtEl>
                                          <p:spTgt spid="28"/>
                                        </p:tgtEl>
                                      </p:cBhvr>
                                    </p:animEffect>
                                    <p:set>
                                      <p:cBhvr>
                                        <p:cTn id="133"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P spid="28" grpId="0" animBg="1"/>
      <p:bldP spid="28" grpId="1" animBg="1"/>
      <p:bldP spid="28" grpId="2" animBg="1"/>
      <p:bldP spid="28" grpId="3" animBg="1"/>
      <p:bldP spid="28" grpId="4" animBg="1"/>
      <p:bldP spid="28" grpId="5" animBg="1"/>
      <p:bldP spid="28" grpId="6" animBg="1"/>
      <p:bldP spid="28" grpId="7"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報給你知 </a:t>
            </a:r>
            <a:r>
              <a:rPr lang="en-US" altLang="zh-TW" dirty="0"/>
              <a:t>I</a:t>
            </a:r>
            <a:endParaRPr lang="zh-TW" altLang="en-US" dirty="0"/>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158</a:t>
            </a:fld>
            <a:endParaRPr lang="zh-TW" altLang="en-US"/>
          </a:p>
        </p:txBody>
      </p:sp>
      <p:sp>
        <p:nvSpPr>
          <p:cNvPr id="9" name="頁尾版面配置區 8"/>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6" name="矩形 15">
            <a:hlinkClick r:id="rId2" action="ppaction://hlinksldjump" highlightClick="1"/>
          </p:cNvPr>
          <p:cNvSpPr/>
          <p:nvPr/>
        </p:nvSpPr>
        <p:spPr>
          <a:xfrm>
            <a:off x="1546413" y="1166966"/>
            <a:ext cx="3519810" cy="9383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各式連接埠比較</a:t>
            </a:r>
          </a:p>
        </p:txBody>
      </p:sp>
      <p:sp>
        <p:nvSpPr>
          <p:cNvPr id="17" name="矩形 16">
            <a:hlinkClick r:id="rId3" action="ppaction://hlinksldjump" highlightClick="1"/>
          </p:cNvPr>
          <p:cNvSpPr/>
          <p:nvPr/>
        </p:nvSpPr>
        <p:spPr>
          <a:xfrm>
            <a:off x="1546413" y="2239740"/>
            <a:ext cx="3519810" cy="938305"/>
          </a:xfrm>
          <a:prstGeom prst="rect">
            <a:avLst/>
          </a:prstGeom>
          <a:solidFill>
            <a:srgbClr val="FF5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3. </a:t>
            </a:r>
            <a:r>
              <a:rPr lang="zh-TW" altLang="en-US" sz="2300" dirty="0">
                <a:latin typeface="Arial" panose="020B0604020202020204" pitchFamily="34" charset="0"/>
                <a:ea typeface="微軟正黑體" panose="020B0604030504040204" pitchFamily="34" charset="-120"/>
              </a:rPr>
              <a:t>多</a:t>
            </a:r>
            <a:r>
              <a:rPr lang="en-US" altLang="zh-TW" sz="2300" dirty="0">
                <a:latin typeface="Arial" panose="020B0604020202020204" pitchFamily="34" charset="0"/>
                <a:ea typeface="微軟正黑體" panose="020B0604030504040204" pitchFamily="34" charset="-120"/>
              </a:rPr>
              <a:t>CPU</a:t>
            </a:r>
            <a:r>
              <a:rPr lang="zh-TW" altLang="en-US" sz="2300" dirty="0">
                <a:latin typeface="Arial" panose="020B0604020202020204" pitchFamily="34" charset="0"/>
                <a:ea typeface="微軟正黑體" panose="020B0604030504040204" pitchFamily="34" charset="-120"/>
              </a:rPr>
              <a:t>與多核心</a:t>
            </a:r>
          </a:p>
        </p:txBody>
      </p:sp>
      <p:sp>
        <p:nvSpPr>
          <p:cNvPr id="25" name="矩形 24">
            <a:hlinkClick r:id="rId4" action="ppaction://hlinksldjump" highlightClick="1"/>
          </p:cNvPr>
          <p:cNvSpPr/>
          <p:nvPr/>
        </p:nvSpPr>
        <p:spPr>
          <a:xfrm>
            <a:off x="1546413" y="4382223"/>
            <a:ext cx="3519810" cy="938305"/>
          </a:xfrm>
          <a:prstGeom prst="rect">
            <a:avLst/>
          </a:prstGeom>
          <a:solidFill>
            <a:srgbClr val="E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7.MO</a:t>
            </a:r>
            <a:r>
              <a:rPr lang="zh-TW" altLang="en-US" sz="2300" dirty="0">
                <a:latin typeface="Arial" panose="020B0604020202020204" pitchFamily="34" charset="0"/>
                <a:ea typeface="微軟正黑體" panose="020B0604030504040204" pitchFamily="34" charset="-120"/>
              </a:rPr>
              <a:t>與</a:t>
            </a:r>
            <a:r>
              <a:rPr lang="en-US" altLang="zh-TW" sz="2300" dirty="0">
                <a:latin typeface="Arial" panose="020B0604020202020204" pitchFamily="34" charset="0"/>
                <a:ea typeface="微軟正黑體" panose="020B0604030504040204" pitchFamily="34" charset="-120"/>
              </a:rPr>
              <a:t>DAT</a:t>
            </a:r>
            <a:endParaRPr lang="zh-TW" altLang="en-US" sz="2300" dirty="0">
              <a:latin typeface="Arial" panose="020B0604020202020204" pitchFamily="34" charset="0"/>
              <a:ea typeface="微軟正黑體" panose="020B0604030504040204" pitchFamily="34" charset="-120"/>
            </a:endParaRPr>
          </a:p>
        </p:txBody>
      </p:sp>
      <p:sp>
        <p:nvSpPr>
          <p:cNvPr id="28" name="矩形 27">
            <a:hlinkClick r:id="rId5" action="ppaction://hlinksldjump" highlightClick="1"/>
          </p:cNvPr>
          <p:cNvSpPr/>
          <p:nvPr/>
        </p:nvSpPr>
        <p:spPr>
          <a:xfrm>
            <a:off x="5352636" y="1166966"/>
            <a:ext cx="3519810" cy="938305"/>
          </a:xfrm>
          <a:prstGeom prst="rect">
            <a:avLst/>
          </a:prstGeom>
          <a:solidFill>
            <a:srgbClr val="00F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2. </a:t>
            </a:r>
            <a:r>
              <a:rPr lang="zh-TW" altLang="en-US" sz="2300" dirty="0">
                <a:latin typeface="Arial" panose="020B0604020202020204" pitchFamily="34" charset="0"/>
                <a:ea typeface="微軟正黑體" panose="020B0604030504040204" pitchFamily="34" charset="-120"/>
              </a:rPr>
              <a:t>認識匯流排</a:t>
            </a:r>
          </a:p>
        </p:txBody>
      </p:sp>
      <p:sp>
        <p:nvSpPr>
          <p:cNvPr id="29" name="矩形 28">
            <a:hlinkClick r:id="rId6" action="ppaction://hlinksldjump" highlightClick="1"/>
          </p:cNvPr>
          <p:cNvSpPr/>
          <p:nvPr/>
        </p:nvSpPr>
        <p:spPr>
          <a:xfrm>
            <a:off x="5352636" y="2239740"/>
            <a:ext cx="3519810" cy="938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4. </a:t>
            </a:r>
            <a:r>
              <a:rPr lang="zh-TW" altLang="en-US" sz="2300" dirty="0">
                <a:latin typeface="Arial" panose="020B0604020202020204" pitchFamily="34" charset="0"/>
                <a:ea typeface="微軟正黑體" panose="020B0604030504040204" pitchFamily="34" charset="-120"/>
              </a:rPr>
              <a:t>計算磁碟容量</a:t>
            </a:r>
          </a:p>
        </p:txBody>
      </p:sp>
      <p:sp>
        <p:nvSpPr>
          <p:cNvPr id="30" name="矩形 29">
            <a:hlinkClick r:id="rId7" action="ppaction://hlinksldjump" highlightClick="1"/>
          </p:cNvPr>
          <p:cNvSpPr/>
          <p:nvPr/>
        </p:nvSpPr>
        <p:spPr>
          <a:xfrm>
            <a:off x="5352636" y="5452977"/>
            <a:ext cx="3519810" cy="938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10. </a:t>
            </a:r>
            <a:r>
              <a:rPr lang="zh-TW" altLang="en-US" sz="2300" dirty="0">
                <a:latin typeface="Arial" panose="020B0604020202020204" pitchFamily="34" charset="0"/>
                <a:ea typeface="微軟正黑體" panose="020B0604030504040204" pitchFamily="34" charset="-120"/>
              </a:rPr>
              <a:t>其他領域的作業系統</a:t>
            </a:r>
          </a:p>
        </p:txBody>
      </p:sp>
      <p:sp>
        <p:nvSpPr>
          <p:cNvPr id="34" name="矩形 33">
            <a:hlinkClick r:id="rId8"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35" name="矩形 34">
            <a:hlinkClick r:id="rId9"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36" name="矩形 35">
            <a:hlinkClick r:id="rId10"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37" name="矩形 36">
            <a:hlinkClick r:id="rId11"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38" name="矩形 37">
            <a:hlinkClick r:id="rId12"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9" name="矩形 38">
            <a:hlinkClick r:id="rId13"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
        <p:nvSpPr>
          <p:cNvPr id="19" name="矩形 18">
            <a:hlinkClick r:id="rId14" action="ppaction://hlinksldjump" highlightClick="1"/>
            <a:extLst>
              <a:ext uri="{FF2B5EF4-FFF2-40B4-BE49-F238E27FC236}">
                <a16:creationId xmlns:a16="http://schemas.microsoft.com/office/drawing/2014/main" xmlns="" id="{B1A8F89B-E2C7-41C0-96FA-DE71EF8F5207}"/>
              </a:ext>
            </a:extLst>
          </p:cNvPr>
          <p:cNvSpPr/>
          <p:nvPr/>
        </p:nvSpPr>
        <p:spPr>
          <a:xfrm>
            <a:off x="1546413" y="3312514"/>
            <a:ext cx="3519810" cy="9383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5. </a:t>
            </a:r>
            <a:r>
              <a:rPr lang="zh-TW" altLang="en-US" sz="2300" dirty="0">
                <a:latin typeface="Arial" panose="020B0604020202020204" pitchFamily="34" charset="0"/>
                <a:ea typeface="微軟正黑體" panose="020B0604030504040204" pitchFamily="34" charset="-120"/>
              </a:rPr>
              <a:t>傳統硬碟與固態硬碟</a:t>
            </a:r>
          </a:p>
        </p:txBody>
      </p:sp>
      <p:sp>
        <p:nvSpPr>
          <p:cNvPr id="20" name="矩形 19">
            <a:hlinkClick r:id="rId6" action="ppaction://hlinksldjump" highlightClick="1"/>
            <a:extLst>
              <a:ext uri="{FF2B5EF4-FFF2-40B4-BE49-F238E27FC236}">
                <a16:creationId xmlns:a16="http://schemas.microsoft.com/office/drawing/2014/main" xmlns="" id="{C55A496C-0262-4B8C-9C4E-5408E73C01BB}"/>
              </a:ext>
            </a:extLst>
          </p:cNvPr>
          <p:cNvSpPr/>
          <p:nvPr/>
        </p:nvSpPr>
        <p:spPr>
          <a:xfrm>
            <a:off x="5352636" y="3312514"/>
            <a:ext cx="3519810" cy="9383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6. </a:t>
            </a:r>
            <a:r>
              <a:rPr lang="zh-TW" altLang="en-US" sz="2300" dirty="0">
                <a:latin typeface="Arial" panose="020B0604020202020204" pitchFamily="34" charset="0"/>
                <a:ea typeface="微軟正黑體" panose="020B0604030504040204" pitchFamily="34" charset="-120"/>
              </a:rPr>
              <a:t>買到黑心硬碟？</a:t>
            </a:r>
          </a:p>
        </p:txBody>
      </p:sp>
      <p:sp>
        <p:nvSpPr>
          <p:cNvPr id="22" name="矩形 21">
            <a:hlinkClick r:id="rId15" action="ppaction://hlinksldjump" highlightClick="1"/>
            <a:extLst>
              <a:ext uri="{FF2B5EF4-FFF2-40B4-BE49-F238E27FC236}">
                <a16:creationId xmlns:a16="http://schemas.microsoft.com/office/drawing/2014/main" xmlns="" id="{C0B0F60D-5090-4213-87B1-A14F7499BCD7}"/>
              </a:ext>
            </a:extLst>
          </p:cNvPr>
          <p:cNvSpPr/>
          <p:nvPr/>
        </p:nvSpPr>
        <p:spPr>
          <a:xfrm>
            <a:off x="5352636" y="4387308"/>
            <a:ext cx="3519810" cy="938305"/>
          </a:xfrm>
          <a:prstGeom prst="rect">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8.</a:t>
            </a:r>
            <a:r>
              <a:rPr lang="zh-TW" altLang="en-US" sz="2300" dirty="0">
                <a:latin typeface="Arial" panose="020B0604020202020204" pitchFamily="34" charset="0"/>
                <a:ea typeface="微軟正黑體" panose="020B0604030504040204" pitchFamily="34" charset="-120"/>
              </a:rPr>
              <a:t>我該買多少畫素的</a:t>
            </a:r>
            <a:r>
              <a:rPr lang="en-US" altLang="zh-TW" sz="2300" dirty="0">
                <a:latin typeface="Arial" panose="020B0604020202020204" pitchFamily="34" charset="0"/>
                <a:ea typeface="微軟正黑體" panose="020B0604030504040204" pitchFamily="34" charset="-120"/>
              </a:rPr>
              <a:t/>
            </a:r>
            <a:br>
              <a:rPr lang="en-US" altLang="zh-TW" sz="2300" dirty="0">
                <a:latin typeface="Arial" panose="020B0604020202020204" pitchFamily="34" charset="0"/>
                <a:ea typeface="微軟正黑體" panose="020B0604030504040204" pitchFamily="34" charset="-120"/>
              </a:rPr>
            </a:br>
            <a:r>
              <a:rPr lang="en-US" altLang="zh-TW" sz="2300" dirty="0">
                <a:latin typeface="Arial" panose="020B0604020202020204" pitchFamily="34" charset="0"/>
                <a:ea typeface="微軟正黑體" panose="020B0604030504040204" pitchFamily="34" charset="-120"/>
              </a:rPr>
              <a:t>   </a:t>
            </a:r>
            <a:r>
              <a:rPr lang="zh-TW" altLang="en-US" sz="2300" dirty="0">
                <a:latin typeface="Arial" panose="020B0604020202020204" pitchFamily="34" charset="0"/>
                <a:ea typeface="微軟正黑體" panose="020B0604030504040204" pitchFamily="34" charset="-120"/>
              </a:rPr>
              <a:t>數位相機</a:t>
            </a:r>
          </a:p>
        </p:txBody>
      </p:sp>
      <p:sp>
        <p:nvSpPr>
          <p:cNvPr id="23" name="矩形 22">
            <a:hlinkClick r:id="rId16" action="ppaction://hlinksldjump" highlightClick="1"/>
            <a:extLst>
              <a:ext uri="{FF2B5EF4-FFF2-40B4-BE49-F238E27FC236}">
                <a16:creationId xmlns:a16="http://schemas.microsoft.com/office/drawing/2014/main" xmlns="" id="{8864AB8F-8697-440E-AE59-8F258BDC7D05}"/>
              </a:ext>
            </a:extLst>
          </p:cNvPr>
          <p:cNvSpPr/>
          <p:nvPr/>
        </p:nvSpPr>
        <p:spPr>
          <a:xfrm>
            <a:off x="1546413" y="5452976"/>
            <a:ext cx="3519810" cy="9383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9. </a:t>
            </a:r>
            <a:r>
              <a:rPr lang="zh-TW" altLang="en-US" sz="2300" dirty="0">
                <a:latin typeface="Arial" panose="020B0604020202020204" pitchFamily="34" charset="0"/>
                <a:ea typeface="微軟正黑體" panose="020B0604030504040204" pitchFamily="34" charset="-120"/>
              </a:rPr>
              <a:t>認識</a:t>
            </a:r>
            <a:r>
              <a:rPr lang="en-US" altLang="zh-TW" sz="2300" dirty="0">
                <a:latin typeface="Arial" panose="020B0604020202020204" pitchFamily="34" charset="0"/>
                <a:ea typeface="微軟正黑體" panose="020B0604030504040204" pitchFamily="34" charset="-120"/>
              </a:rPr>
              <a:t>Windows 10</a:t>
            </a:r>
            <a:endParaRPr lang="zh-TW" altLang="en-US" sz="2300"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1542601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88671" y="1259165"/>
            <a:ext cx="5082988" cy="5118288"/>
          </a:xfrm>
          <a:prstGeom prst="rect">
            <a:avLst/>
          </a:prstGeom>
        </p:spPr>
      </p:pic>
      <p:sp>
        <p:nvSpPr>
          <p:cNvPr id="2" name="標題 1"/>
          <p:cNvSpPr>
            <a:spLocks noGrp="1"/>
          </p:cNvSpPr>
          <p:nvPr>
            <p:ph type="title"/>
          </p:nvPr>
        </p:nvSpPr>
        <p:spPr/>
        <p:txBody>
          <a:bodyPr/>
          <a:lstStyle/>
          <a:p>
            <a:r>
              <a:rPr lang="zh-TW" altLang="en-US" dirty="0"/>
              <a:t>主機板提供資料傳輸通道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24" name="矩形: 圓角 23"/>
          <p:cNvSpPr/>
          <p:nvPr/>
        </p:nvSpPr>
        <p:spPr>
          <a:xfrm>
            <a:off x="5666241" y="2151529"/>
            <a:ext cx="1828253" cy="2985247"/>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群組 20"/>
          <p:cNvGrpSpPr/>
          <p:nvPr/>
        </p:nvGrpSpPr>
        <p:grpSpPr>
          <a:xfrm>
            <a:off x="1350750" y="2467130"/>
            <a:ext cx="4315491" cy="2095905"/>
            <a:chOff x="2865240" y="1904016"/>
            <a:chExt cx="4315491" cy="2095905"/>
          </a:xfrm>
        </p:grpSpPr>
        <p:sp>
          <p:nvSpPr>
            <p:cNvPr id="22" name="摺角紙張 21"/>
            <p:cNvSpPr/>
            <p:nvPr/>
          </p:nvSpPr>
          <p:spPr>
            <a:xfrm>
              <a:off x="2943340" y="2033254"/>
              <a:ext cx="4237391" cy="1966667"/>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en-US" altLang="zh-TW" sz="2400" dirty="0">
                  <a:ln w="57150">
                    <a:noFill/>
                  </a:ln>
                  <a:solidFill>
                    <a:srgbClr val="FF0066"/>
                  </a:solidFill>
                  <a:latin typeface="微軟正黑體" panose="020B0604030504040204" pitchFamily="34" charset="-120"/>
                  <a:ea typeface="微軟正黑體" panose="020B0604030504040204" pitchFamily="34" charset="-120"/>
                </a:rPr>
                <a:t>CPU</a:t>
              </a:r>
              <a:r>
                <a:rPr lang="zh-TW" altLang="en-US" sz="2400" dirty="0">
                  <a:ln w="57150">
                    <a:noFill/>
                  </a:ln>
                  <a:solidFill>
                    <a:srgbClr val="FF0066"/>
                  </a:solidFill>
                  <a:latin typeface="微軟正黑體" panose="020B0604030504040204" pitchFamily="34" charset="-120"/>
                  <a:ea typeface="微軟正黑體" panose="020B0604030504040204" pitchFamily="34" charset="-120"/>
                </a:rPr>
                <a:t>插槽</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：用來安裝</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CPU</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，不同的微處理器會有不同的插槽型式，在選購時必須搭配合適的</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CPU</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p>
          </p:txBody>
        </p:sp>
        <p:sp>
          <p:nvSpPr>
            <p:cNvPr id="23" name="橢圓 22"/>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2</a:t>
              </a:r>
              <a:endParaRPr lang="zh-TW" altLang="en-US" sz="2800" dirty="0">
                <a:latin typeface="Arial" panose="020B0604020202020204" pitchFamily="34" charset="0"/>
                <a:cs typeface="Arial" panose="020B0604020202020204" pitchFamily="34" charset="0"/>
              </a:endParaRPr>
            </a:p>
          </p:txBody>
        </p:sp>
      </p:gr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5" name="矩形 24">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895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26" presetClass="emph" presetSubtype="0" repeatCount="2000" fill="hold" grpId="1" nodeType="afterEffect">
                                  <p:stCondLst>
                                    <p:cond delay="0"/>
                                  </p:stCondLst>
                                  <p:childTnLst>
                                    <p:animEffect transition="out" filter="fade">
                                      <p:cBhvr>
                                        <p:cTn id="10" dur="500" tmFilter="0, 0; .2, .5; .8, .5; 1, 0"/>
                                        <p:tgtEl>
                                          <p:spTgt spid="24"/>
                                        </p:tgtEl>
                                      </p:cBhvr>
                                    </p:animEffect>
                                    <p:animScale>
                                      <p:cBhvr>
                                        <p:cTn id="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報給你知 </a:t>
            </a:r>
            <a:r>
              <a:rPr lang="en-US" altLang="zh-TW" dirty="0"/>
              <a:t>II</a:t>
            </a:r>
            <a:endParaRPr lang="zh-TW" altLang="en-US" dirty="0"/>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159</a:t>
            </a:fld>
            <a:endParaRPr lang="zh-TW" altLang="en-US"/>
          </a:p>
        </p:txBody>
      </p:sp>
      <p:sp>
        <p:nvSpPr>
          <p:cNvPr id="9" name="頁尾版面配置區 8"/>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6" name="矩形 15">
            <a:hlinkClick r:id="rId2" action="ppaction://hlinksldjump" highlightClick="1"/>
          </p:cNvPr>
          <p:cNvSpPr/>
          <p:nvPr/>
        </p:nvSpPr>
        <p:spPr>
          <a:xfrm>
            <a:off x="1546413" y="1449790"/>
            <a:ext cx="3519810" cy="9383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11. </a:t>
            </a:r>
            <a:r>
              <a:rPr lang="zh-TW" altLang="en-US" sz="2300" dirty="0">
                <a:latin typeface="Arial" panose="020B0604020202020204" pitchFamily="34" charset="0"/>
                <a:ea typeface="微軟正黑體" panose="020B0604030504040204" pitchFamily="34" charset="-120"/>
              </a:rPr>
              <a:t>當機了怎麼辦？</a:t>
            </a:r>
          </a:p>
        </p:txBody>
      </p:sp>
      <p:sp>
        <p:nvSpPr>
          <p:cNvPr id="28" name="矩形 27">
            <a:hlinkClick r:id="rId3" action="ppaction://hlinksldjump" highlightClick="1"/>
          </p:cNvPr>
          <p:cNvSpPr/>
          <p:nvPr/>
        </p:nvSpPr>
        <p:spPr>
          <a:xfrm>
            <a:off x="5352636" y="1449790"/>
            <a:ext cx="3519810" cy="938305"/>
          </a:xfrm>
          <a:prstGeom prst="rect">
            <a:avLst/>
          </a:prstGeom>
          <a:solidFill>
            <a:srgbClr val="00F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12. </a:t>
            </a:r>
            <a:br>
              <a:rPr lang="en-US" altLang="zh-TW" sz="2300" dirty="0">
                <a:latin typeface="Arial" panose="020B0604020202020204" pitchFamily="34" charset="0"/>
                <a:ea typeface="微軟正黑體" panose="020B0604030504040204" pitchFamily="34" charset="-120"/>
              </a:rPr>
            </a:br>
            <a:r>
              <a:rPr lang="en-US" altLang="zh-TW" sz="2300" dirty="0">
                <a:latin typeface="Arial" panose="020B0604020202020204" pitchFamily="34" charset="0"/>
                <a:ea typeface="微軟正黑體" panose="020B0604030504040204" pitchFamily="34" charset="-120"/>
              </a:rPr>
              <a:t>Windows Media Player</a:t>
            </a:r>
            <a:endParaRPr lang="zh-TW" altLang="en-US" sz="23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a:extLst>
              <a:ext uri="{FF2B5EF4-FFF2-40B4-BE49-F238E27FC236}">
                <a16:creationId xmlns:a16="http://schemas.microsoft.com/office/drawing/2014/main" xmlns="" id="{F599F158-49B8-4BE0-AD04-8A0ABF036D45}"/>
              </a:ext>
            </a:extLst>
          </p:cNvPr>
          <p:cNvSpPr/>
          <p:nvPr/>
        </p:nvSpPr>
        <p:spPr>
          <a:xfrm>
            <a:off x="1546413" y="2524933"/>
            <a:ext cx="3519810" cy="938305"/>
          </a:xfrm>
          <a:prstGeom prst="rect">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13. app</a:t>
            </a:r>
            <a:endParaRPr lang="zh-TW" altLang="en-US" sz="23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7"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9"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10"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084654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各式連接埠 </a:t>
            </a:r>
            <a:r>
              <a:rPr lang="en-US" altLang="zh-TW" dirty="0">
                <a:latin typeface="Arial" panose="020B0604020202020204" pitchFamily="34" charset="0"/>
              </a:rPr>
              <a:t>I</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160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52561" y="1130237"/>
            <a:ext cx="2343150" cy="1771650"/>
          </a:xfrm>
          <a:prstGeom prst="rect">
            <a:avLst/>
          </a:prstGeom>
        </p:spPr>
      </p:pic>
      <p:pic>
        <p:nvPicPr>
          <p:cNvPr id="9" name="圖片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3106" y="1625283"/>
            <a:ext cx="2160000" cy="944384"/>
          </a:xfrm>
          <a:prstGeom prst="rect">
            <a:avLst/>
          </a:prstGeom>
        </p:spPr>
      </p:pic>
      <p:sp>
        <p:nvSpPr>
          <p:cNvPr id="28" name="平行四邊形 27"/>
          <p:cNvSpPr/>
          <p:nvPr/>
        </p:nvSpPr>
        <p:spPr>
          <a:xfrm>
            <a:off x="7041948" y="1731228"/>
            <a:ext cx="158507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PS/2</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5711" y="3243122"/>
            <a:ext cx="2160000" cy="1231545"/>
          </a:xfrm>
          <a:prstGeom prst="rect">
            <a:avLst/>
          </a:prstGeom>
        </p:spPr>
      </p:pic>
      <p:pic>
        <p:nvPicPr>
          <p:cNvPr id="11" name="圖片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8490" y="3453035"/>
            <a:ext cx="2160000" cy="877157"/>
          </a:xfrm>
          <a:prstGeom prst="rect">
            <a:avLst/>
          </a:prstGeom>
        </p:spPr>
      </p:pic>
      <p:pic>
        <p:nvPicPr>
          <p:cNvPr id="14" name="圖片 13"/>
          <p:cNvPicPr>
            <a:picLocks noChangeAspect="1"/>
          </p:cNvPicPr>
          <p:nvPr/>
        </p:nvPicPr>
        <p:blipFill>
          <a:blip r:embed="rId7">
            <a:extLst>
              <a:ext uri="{28A0092B-C50C-407E-A947-70E740481C1C}">
                <a14:useLocalDpi xmlns:a14="http://schemas.microsoft.com/office/drawing/2010/main"/>
              </a:ext>
            </a:extLst>
          </a:blip>
          <a:stretch>
            <a:fillRect/>
          </a:stretch>
        </p:blipFill>
        <p:spPr>
          <a:xfrm rot="986250">
            <a:off x="1744045" y="4773370"/>
            <a:ext cx="2343333" cy="1309698"/>
          </a:xfrm>
          <a:prstGeom prst="rect">
            <a:avLst/>
          </a:prstGeom>
        </p:spPr>
      </p:pic>
      <p:pic>
        <p:nvPicPr>
          <p:cNvPr id="15" name="圖片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08341" y="5224685"/>
            <a:ext cx="2580149" cy="624624"/>
          </a:xfrm>
          <a:prstGeom prst="rect">
            <a:avLst/>
          </a:prstGeom>
        </p:spPr>
      </p:pic>
      <p:sp>
        <p:nvSpPr>
          <p:cNvPr id="32" name="平行四邊形 31"/>
          <p:cNvSpPr/>
          <p:nvPr/>
        </p:nvSpPr>
        <p:spPr>
          <a:xfrm>
            <a:off x="7174427" y="3510236"/>
            <a:ext cx="158507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串列埠</a:t>
            </a:r>
          </a:p>
        </p:txBody>
      </p:sp>
      <p:sp>
        <p:nvSpPr>
          <p:cNvPr id="33" name="平行四邊形 32"/>
          <p:cNvSpPr/>
          <p:nvPr/>
        </p:nvSpPr>
        <p:spPr>
          <a:xfrm>
            <a:off x="7174427" y="5302997"/>
            <a:ext cx="158507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並列埠</a:t>
            </a:r>
          </a:p>
        </p:txBody>
      </p:sp>
      <p:sp>
        <p:nvSpPr>
          <p:cNvPr id="20" name="矩形 19">
            <a:hlinkClick r:id="rId9"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10"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11"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12"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31" name="矩形 30">
            <a:hlinkClick r:id="rId13"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4" name="矩形 33">
            <a:hlinkClick r:id="rId14"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17931529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各式連接埠 </a:t>
            </a:r>
            <a:r>
              <a:rPr lang="en-US" altLang="zh-TW" dirty="0">
                <a:latin typeface="Arial" panose="020B0604020202020204" pitchFamily="34" charset="0"/>
              </a:rPr>
              <a:t>II</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161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28" name="平行四邊形 27"/>
          <p:cNvSpPr/>
          <p:nvPr/>
        </p:nvSpPr>
        <p:spPr>
          <a:xfrm>
            <a:off x="7041948" y="1731228"/>
            <a:ext cx="158507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USB 2.0</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32" name="平行四邊形 31"/>
          <p:cNvSpPr/>
          <p:nvPr/>
        </p:nvSpPr>
        <p:spPr>
          <a:xfrm>
            <a:off x="7174427" y="3510236"/>
            <a:ext cx="158507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USB 3.0</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33" name="平行四邊形 32"/>
          <p:cNvSpPr/>
          <p:nvPr/>
        </p:nvSpPr>
        <p:spPr>
          <a:xfrm>
            <a:off x="7024697" y="5302997"/>
            <a:ext cx="2009715"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IEEE 1394</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0553734">
            <a:off x="1679920" y="1075386"/>
            <a:ext cx="2160000" cy="1637915"/>
          </a:xfrm>
          <a:prstGeom prst="rect">
            <a:avLst/>
          </a:prstGeom>
        </p:spPr>
      </p:pic>
      <p:pic>
        <p:nvPicPr>
          <p:cNvPr id="4" name="圖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5824" y="1528432"/>
            <a:ext cx="2160000" cy="740571"/>
          </a:xfrm>
          <a:prstGeom prst="rect">
            <a:avLst/>
          </a:prstGeom>
        </p:spPr>
      </p:pic>
      <p:pic>
        <p:nvPicPr>
          <p:cNvPr id="5" name="圖片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29326" y="3018013"/>
            <a:ext cx="2160000" cy="1203429"/>
          </a:xfrm>
          <a:prstGeom prst="rect">
            <a:avLst/>
          </a:prstGeom>
        </p:spPr>
      </p:pic>
      <p:pic>
        <p:nvPicPr>
          <p:cNvPr id="6" name="圖片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85824" y="3238499"/>
            <a:ext cx="2160000" cy="762030"/>
          </a:xfrm>
          <a:prstGeom prst="rect">
            <a:avLst/>
          </a:prstGeom>
        </p:spPr>
      </p:pic>
      <p:pic>
        <p:nvPicPr>
          <p:cNvPr id="7" name="圖片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46951" y="4783154"/>
            <a:ext cx="2160000" cy="1039686"/>
          </a:xfrm>
          <a:prstGeom prst="rect">
            <a:avLst/>
          </a:prstGeom>
        </p:spPr>
      </p:pic>
      <p:pic>
        <p:nvPicPr>
          <p:cNvPr id="16" name="圖片 1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485824" y="4851135"/>
            <a:ext cx="2160000" cy="1065103"/>
          </a:xfrm>
          <a:prstGeom prst="rect">
            <a:avLst/>
          </a:prstGeom>
        </p:spPr>
      </p:pic>
      <p:sp>
        <p:nvSpPr>
          <p:cNvPr id="20" name="矩形 19">
            <a:hlinkClick r:id="rId9"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10"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11"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12"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31" name="矩形 30">
            <a:hlinkClick r:id="rId13"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4" name="矩形 33">
            <a:hlinkClick r:id="rId14"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84478161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各式連接埠 </a:t>
            </a:r>
            <a:r>
              <a:rPr lang="en-US" altLang="zh-TW" dirty="0">
                <a:latin typeface="Arial" panose="020B0604020202020204" pitchFamily="34" charset="0"/>
              </a:rPr>
              <a:t>III</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162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28" name="平行四邊形 27"/>
          <p:cNvSpPr/>
          <p:nvPr/>
        </p:nvSpPr>
        <p:spPr>
          <a:xfrm>
            <a:off x="7041948" y="1731228"/>
            <a:ext cx="158507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err="1">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eSATA</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32" name="平行四邊形 31"/>
          <p:cNvSpPr/>
          <p:nvPr/>
        </p:nvSpPr>
        <p:spPr>
          <a:xfrm>
            <a:off x="7174427" y="3510236"/>
            <a:ext cx="158507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HDMI</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33" name="平行四邊形 32"/>
          <p:cNvSpPr/>
          <p:nvPr/>
        </p:nvSpPr>
        <p:spPr>
          <a:xfrm>
            <a:off x="7024698" y="5302997"/>
            <a:ext cx="1602324"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DVI</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6143" y="1363805"/>
            <a:ext cx="2160000" cy="734845"/>
          </a:xfrm>
          <a:prstGeom prst="rect">
            <a:avLst/>
          </a:prstGeom>
        </p:spPr>
      </p:pic>
      <p:pic>
        <p:nvPicPr>
          <p:cNvPr id="10" name="圖片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2248" y="3241640"/>
            <a:ext cx="2160000" cy="916571"/>
          </a:xfrm>
          <a:prstGeom prst="rect">
            <a:avLst/>
          </a:prstGeom>
        </p:spPr>
      </p:pic>
      <p:pic>
        <p:nvPicPr>
          <p:cNvPr id="11" name="圖片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63590" y="3133374"/>
            <a:ext cx="1618163" cy="1024837"/>
          </a:xfrm>
          <a:prstGeom prst="rect">
            <a:avLst/>
          </a:prstGeom>
        </p:spPr>
      </p:pic>
      <p:pic>
        <p:nvPicPr>
          <p:cNvPr id="14" name="圖片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72248" y="5113931"/>
            <a:ext cx="2160000" cy="846131"/>
          </a:xfrm>
          <a:prstGeom prst="rect">
            <a:avLst/>
          </a:prstGeom>
        </p:spPr>
      </p:pic>
      <p:pic>
        <p:nvPicPr>
          <p:cNvPr id="15" name="圖片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2672" y="5199996"/>
            <a:ext cx="2160000" cy="674000"/>
          </a:xfrm>
          <a:prstGeom prst="rect">
            <a:avLst/>
          </a:prstGeom>
        </p:spPr>
      </p:pic>
      <p:pic>
        <p:nvPicPr>
          <p:cNvPr id="17" name="圖片 1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623502" y="1413171"/>
            <a:ext cx="1698338" cy="781525"/>
          </a:xfrm>
          <a:prstGeom prst="rect">
            <a:avLst/>
          </a:prstGeom>
        </p:spPr>
      </p:pic>
      <p:sp>
        <p:nvSpPr>
          <p:cNvPr id="20" name="矩形 19">
            <a:hlinkClick r:id="rId9"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10"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11"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12"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31" name="矩形 30">
            <a:hlinkClick r:id="rId13"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4" name="矩形 33">
            <a:hlinkClick r:id="rId14"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39838334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各式連接埠 </a:t>
            </a:r>
            <a:r>
              <a:rPr lang="en-US" altLang="zh-TW" dirty="0">
                <a:latin typeface="Arial" panose="020B0604020202020204" pitchFamily="34" charset="0"/>
              </a:rPr>
              <a:t>IV</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163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28" name="平行四邊形 27"/>
          <p:cNvSpPr/>
          <p:nvPr/>
        </p:nvSpPr>
        <p:spPr>
          <a:xfrm>
            <a:off x="7041948" y="1731228"/>
            <a:ext cx="158507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D-Sub</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32" name="平行四邊形 31"/>
          <p:cNvSpPr/>
          <p:nvPr/>
        </p:nvSpPr>
        <p:spPr>
          <a:xfrm>
            <a:off x="6763871" y="3510236"/>
            <a:ext cx="2270541"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DisplayPort</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33" name="平行四邊形 32"/>
          <p:cNvSpPr/>
          <p:nvPr/>
        </p:nvSpPr>
        <p:spPr>
          <a:xfrm>
            <a:off x="6520847" y="5302997"/>
            <a:ext cx="251356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Thunderbolt</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6677" y="1662524"/>
            <a:ext cx="2160000" cy="882000"/>
          </a:xfrm>
          <a:prstGeom prst="rect">
            <a:avLst/>
          </a:prstGeom>
        </p:spPr>
      </p:pic>
      <p:pic>
        <p:nvPicPr>
          <p:cNvPr id="4" name="圖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9182" y="1503606"/>
            <a:ext cx="2160000" cy="870968"/>
          </a:xfrm>
          <a:prstGeom prst="rect">
            <a:avLst/>
          </a:prstGeom>
        </p:spPr>
      </p:pic>
      <p:pic>
        <p:nvPicPr>
          <p:cNvPr id="5" name="圖片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65991" y="3296144"/>
            <a:ext cx="2160000" cy="833321"/>
          </a:xfrm>
          <a:prstGeom prst="rect">
            <a:avLst/>
          </a:prstGeom>
        </p:spPr>
      </p:pic>
      <p:pic>
        <p:nvPicPr>
          <p:cNvPr id="6" name="圖片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20768" y="2987708"/>
            <a:ext cx="2160000" cy="1254028"/>
          </a:xfrm>
          <a:prstGeom prst="rect">
            <a:avLst/>
          </a:prstGeom>
        </p:spPr>
      </p:pic>
      <p:pic>
        <p:nvPicPr>
          <p:cNvPr id="7" name="圖片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65991" y="5171046"/>
            <a:ext cx="2160000" cy="731901"/>
          </a:xfrm>
          <a:prstGeom prst="rect">
            <a:avLst/>
          </a:prstGeom>
        </p:spPr>
      </p:pic>
      <p:pic>
        <p:nvPicPr>
          <p:cNvPr id="9" name="圖片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20768" y="4970812"/>
            <a:ext cx="2160000" cy="1027059"/>
          </a:xfrm>
          <a:prstGeom prst="rect">
            <a:avLst/>
          </a:prstGeom>
        </p:spPr>
      </p:pic>
      <p:sp>
        <p:nvSpPr>
          <p:cNvPr id="20" name="矩形 19">
            <a:hlinkClick r:id="rId9"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10"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11"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12"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31" name="矩形 30">
            <a:hlinkClick r:id="rId13"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4" name="矩形 33">
            <a:hlinkClick r:id="rId14"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5279168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認識匯流排</a:t>
            </a:r>
          </a:p>
        </p:txBody>
      </p:sp>
      <p:sp>
        <p:nvSpPr>
          <p:cNvPr id="4" name="內容版面配置區 3"/>
          <p:cNvSpPr>
            <a:spLocks noGrp="1"/>
          </p:cNvSpPr>
          <p:nvPr>
            <p:ph idx="1"/>
          </p:nvPr>
        </p:nvSpPr>
        <p:spPr>
          <a:xfrm>
            <a:off x="1221441" y="1480731"/>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安裝在主機板上的各種電子元件，必須透過</a:t>
            </a:r>
            <a:r>
              <a:rPr lang="zh-TW" altLang="en-US" sz="2600" b="1" dirty="0">
                <a:solidFill>
                  <a:srgbClr val="0070C0"/>
                </a:solidFill>
              </a:rPr>
              <a:t>匯流排</a:t>
            </a:r>
            <a:r>
              <a:rPr lang="zh-TW" altLang="en-US" sz="2600" b="1" dirty="0"/>
              <a:t>（</a:t>
            </a:r>
            <a:r>
              <a:rPr lang="en-US" altLang="zh-TW" sz="2600" b="1" dirty="0"/>
              <a:t>bus</a:t>
            </a:r>
            <a:r>
              <a:rPr lang="zh-TW" altLang="en-US" sz="2600" b="1" dirty="0"/>
              <a:t>）來傳遞電子訊號以達成溝通或傳送資料的目的。</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一般若依匯流排的功用區分，可將之分為</a:t>
            </a:r>
            <a:r>
              <a:rPr lang="zh-TW" altLang="en-US" sz="2600" b="1" dirty="0">
                <a:solidFill>
                  <a:srgbClr val="0070C0"/>
                </a:solidFill>
              </a:rPr>
              <a:t>控制</a:t>
            </a:r>
            <a:r>
              <a:rPr lang="zh-TW" altLang="en-US" sz="2600" b="1" dirty="0"/>
              <a:t>、</a:t>
            </a:r>
            <a:r>
              <a:rPr lang="zh-TW" altLang="en-US" sz="2600" b="1" dirty="0">
                <a:solidFill>
                  <a:srgbClr val="0070C0"/>
                </a:solidFill>
              </a:rPr>
              <a:t>位址</a:t>
            </a:r>
            <a:r>
              <a:rPr lang="zh-TW" altLang="en-US" sz="2600" b="1" dirty="0"/>
              <a:t>、</a:t>
            </a:r>
            <a:r>
              <a:rPr lang="zh-TW" altLang="en-US" sz="2600" b="1" dirty="0">
                <a:solidFill>
                  <a:srgbClr val="0070C0"/>
                </a:solidFill>
              </a:rPr>
              <a:t>資料</a:t>
            </a:r>
            <a:r>
              <a:rPr lang="zh-TW" altLang="en-US" sz="2600" b="1" dirty="0"/>
              <a:t>等三種類型。</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164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23663949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控制匯流排</a:t>
            </a:r>
            <a:r>
              <a:rPr lang="en-US" altLang="zh-TW" dirty="0"/>
              <a:t>(Control bus)</a:t>
            </a:r>
            <a:endParaRPr lang="zh-TW" altLang="en-US" dirty="0">
              <a:latin typeface="Arial" panose="020B0604020202020204" pitchFamily="34" charset="0"/>
            </a:endParaRPr>
          </a:p>
        </p:txBody>
      </p:sp>
      <p:sp>
        <p:nvSpPr>
          <p:cNvPr id="4" name="內容版面配置區 3"/>
          <p:cNvSpPr>
            <a:spLocks noGrp="1"/>
          </p:cNvSpPr>
          <p:nvPr>
            <p:ph idx="1"/>
          </p:nvPr>
        </p:nvSpPr>
        <p:spPr>
          <a:xfrm>
            <a:off x="1373841" y="1622297"/>
            <a:ext cx="7234519" cy="4969004"/>
          </a:xfrm>
        </p:spPr>
        <p:txBody>
          <a:bodyPr>
            <a:normAutofit/>
          </a:bodyPr>
          <a:lstStyle/>
          <a:p>
            <a:pPr>
              <a:lnSpc>
                <a:spcPts val="3800"/>
              </a:lnSpc>
              <a:spcBef>
                <a:spcPts val="1800"/>
              </a:spcBef>
            </a:pPr>
            <a:r>
              <a:rPr lang="zh-TW" altLang="en-US" sz="2600" b="1" dirty="0">
                <a:solidFill>
                  <a:srgbClr val="0070C0"/>
                </a:solidFill>
              </a:rPr>
              <a:t>單向</a:t>
            </a:r>
            <a:r>
              <a:rPr lang="zh-TW" altLang="en-US" sz="2600" b="1" dirty="0"/>
              <a:t>（輸入或輸出）傳送的排線，主要作用為傳送系統時脈與</a:t>
            </a:r>
            <a:r>
              <a:rPr lang="en-US" altLang="zh-TW" sz="2600" b="1" dirty="0"/>
              <a:t>CPU</a:t>
            </a:r>
            <a:r>
              <a:rPr lang="zh-TW" altLang="en-US" sz="2600" b="1" dirty="0"/>
              <a:t>發出的控制訊號或外部設備回應</a:t>
            </a:r>
            <a:r>
              <a:rPr lang="en-US" altLang="zh-TW" sz="2600" b="1" dirty="0"/>
              <a:t>CPU</a:t>
            </a:r>
            <a:r>
              <a:rPr lang="zh-TW" altLang="en-US" sz="2600" b="1" dirty="0"/>
              <a:t>之訊號（如讀、寫、重置</a:t>
            </a:r>
            <a:r>
              <a:rPr lang="en-US" altLang="zh-TW" sz="2600" b="1" dirty="0"/>
              <a:t>...</a:t>
            </a:r>
            <a:r>
              <a:rPr lang="zh-TW" altLang="en-US" sz="2600" b="1" dirty="0"/>
              <a:t>等）。</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165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54614381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位址匯流排</a:t>
            </a:r>
            <a:r>
              <a:rPr lang="en-US" altLang="zh-TW" dirty="0"/>
              <a:t>(Address bus)</a:t>
            </a:r>
            <a:endParaRPr lang="zh-TW" altLang="en-US" dirty="0">
              <a:latin typeface="Arial" panose="020B0604020202020204" pitchFamily="34" charset="0"/>
            </a:endParaRPr>
          </a:p>
        </p:txBody>
      </p:sp>
      <p:sp>
        <p:nvSpPr>
          <p:cNvPr id="4" name="內容版面配置區 3"/>
          <p:cNvSpPr>
            <a:spLocks noGrp="1"/>
          </p:cNvSpPr>
          <p:nvPr>
            <p:ph idx="1"/>
          </p:nvPr>
        </p:nvSpPr>
        <p:spPr>
          <a:xfrm>
            <a:off x="1411941" y="1582331"/>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solidFill>
                  <a:srgbClr val="0070C0"/>
                </a:solidFill>
              </a:rPr>
              <a:t>單向傳送</a:t>
            </a:r>
            <a:r>
              <a:rPr lang="zh-TW" altLang="en-US" sz="2600" b="1" dirty="0"/>
              <a:t>的排線，用以找出主記憶體中的資料位址進而讀寫所需資料。</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solidFill>
                  <a:srgbClr val="0070C0"/>
                </a:solidFill>
              </a:rPr>
              <a:t>位址匯流排線的數目會影響可定址的記憶體容量大小</a:t>
            </a:r>
            <a:r>
              <a:rPr lang="zh-TW" altLang="en-US" sz="2600" b="1" dirty="0"/>
              <a:t>，例如當某電腦的位址匯流排線為</a:t>
            </a:r>
            <a:r>
              <a:rPr lang="en-US" altLang="zh-TW" sz="2600" b="1" dirty="0"/>
              <a:t>32</a:t>
            </a:r>
            <a:r>
              <a:rPr lang="zh-TW" altLang="en-US" sz="2600" b="1" dirty="0"/>
              <a:t>條時，表示可定址的最大主記憶體容量為</a:t>
            </a:r>
            <a:r>
              <a:rPr lang="en-US" altLang="zh-TW" sz="2600" b="1" dirty="0"/>
              <a:t>2</a:t>
            </a:r>
            <a:r>
              <a:rPr lang="en-US" altLang="zh-TW" sz="2600" b="1" baseline="30000" dirty="0"/>
              <a:t>32</a:t>
            </a:r>
            <a:r>
              <a:rPr lang="en-US" altLang="zh-TW" sz="2600" b="1" dirty="0"/>
              <a:t>Bytes = 4 GB</a:t>
            </a:r>
            <a:r>
              <a:rPr lang="zh-TW" altLang="en-US" sz="2600" b="1"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166</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1203225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資料匯流排</a:t>
            </a:r>
            <a:r>
              <a:rPr lang="en-US" altLang="zh-TW" dirty="0"/>
              <a:t>(Data bus)</a:t>
            </a:r>
            <a:endParaRPr lang="zh-TW" altLang="en-US" dirty="0">
              <a:latin typeface="Arial" panose="020B0604020202020204" pitchFamily="34" charset="0"/>
            </a:endParaRPr>
          </a:p>
        </p:txBody>
      </p:sp>
      <p:sp>
        <p:nvSpPr>
          <p:cNvPr id="4" name="內容版面配置區 3"/>
          <p:cNvSpPr>
            <a:spLocks noGrp="1"/>
          </p:cNvSpPr>
          <p:nvPr>
            <p:ph idx="1"/>
          </p:nvPr>
        </p:nvSpPr>
        <p:spPr>
          <a:xfrm>
            <a:off x="1348441" y="1482040"/>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負責資料傳送於五大單元之間，是</a:t>
            </a:r>
            <a:r>
              <a:rPr lang="zh-TW" altLang="en-US" sz="2600" b="1" dirty="0">
                <a:solidFill>
                  <a:srgbClr val="0070C0"/>
                </a:solidFill>
              </a:rPr>
              <a:t>雙向傳輸</a:t>
            </a:r>
            <a:r>
              <a:rPr lang="zh-TW" altLang="en-US" sz="2600" b="1" dirty="0"/>
              <a:t>的匯流排。</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一般而言，</a:t>
            </a:r>
            <a:r>
              <a:rPr lang="zh-TW" altLang="en-US" sz="2600" b="1" dirty="0">
                <a:solidFill>
                  <a:srgbClr val="0070C0"/>
                </a:solidFill>
              </a:rPr>
              <a:t>資料匯流排線有幾位元可以決定一台電腦是幾位電腦</a:t>
            </a:r>
            <a:r>
              <a:rPr lang="zh-TW" altLang="en-US" sz="2600" b="1" dirty="0"/>
              <a:t>，也就是說，電腦的資料匯流排如有</a:t>
            </a:r>
            <a:r>
              <a:rPr lang="en-US" altLang="zh-TW" sz="2600" b="1" dirty="0"/>
              <a:t>32</a:t>
            </a:r>
            <a:r>
              <a:rPr lang="zh-TW" altLang="en-US" sz="2600" b="1" dirty="0"/>
              <a:t>條，則稱此電腦為</a:t>
            </a:r>
            <a:r>
              <a:rPr lang="en-US" altLang="zh-TW" sz="2600" b="1" dirty="0"/>
              <a:t>32</a:t>
            </a:r>
            <a:r>
              <a:rPr lang="zh-TW" altLang="en-US" sz="2600" b="1" dirty="0"/>
              <a:t>位元的電腦，這是因為資料匯流排的傳輸位元數與</a:t>
            </a:r>
            <a:r>
              <a:rPr lang="en-US" altLang="zh-TW" sz="2600" b="1" dirty="0"/>
              <a:t>CPU</a:t>
            </a:r>
            <a:r>
              <a:rPr lang="zh-TW" altLang="en-US" sz="2600" b="1" dirty="0"/>
              <a:t>一次能處理的位元數通常是相等的。</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167</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03589426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a:t>
            </a:r>
            <a:r>
              <a:rPr lang="en-US" altLang="zh-TW" dirty="0"/>
              <a:t>CPU</a:t>
            </a:r>
            <a:r>
              <a:rPr lang="zh-TW" altLang="en-US" dirty="0"/>
              <a:t>與多核心</a:t>
            </a:r>
            <a:endParaRPr lang="zh-TW" altLang="en-US" dirty="0">
              <a:latin typeface="Arial" panose="020B0604020202020204" pitchFamily="34" charset="0"/>
            </a:endParaRPr>
          </a:p>
        </p:txBody>
      </p:sp>
      <p:sp>
        <p:nvSpPr>
          <p:cNvPr id="4" name="內容版面配置區 3"/>
          <p:cNvSpPr>
            <a:spLocks noGrp="1"/>
          </p:cNvSpPr>
          <p:nvPr>
            <p:ph idx="1"/>
          </p:nvPr>
        </p:nvSpPr>
        <p:spPr>
          <a:xfrm>
            <a:off x="1335741" y="1351491"/>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許多高階伺服器為了提升穩定性與效能，會採用</a:t>
            </a:r>
            <a:r>
              <a:rPr lang="zh-TW" altLang="en-US" sz="2600" b="1" dirty="0">
                <a:solidFill>
                  <a:srgbClr val="0070C0"/>
                </a:solidFill>
              </a:rPr>
              <a:t>多</a:t>
            </a:r>
            <a:r>
              <a:rPr lang="en-US" altLang="zh-TW" sz="2600" b="1" dirty="0">
                <a:solidFill>
                  <a:srgbClr val="0070C0"/>
                </a:solidFill>
              </a:rPr>
              <a:t>CPU</a:t>
            </a:r>
            <a:r>
              <a:rPr lang="zh-TW" altLang="en-US" sz="2600" b="1" dirty="0">
                <a:solidFill>
                  <a:srgbClr val="0070C0"/>
                </a:solidFill>
              </a:rPr>
              <a:t>的架構</a:t>
            </a:r>
            <a:r>
              <a:rPr lang="zh-TW" altLang="en-US" sz="2600" b="1" dirty="0"/>
              <a:t>，也就是在一塊主機板上安裝多顆</a:t>
            </a:r>
            <a:r>
              <a:rPr lang="en-US" altLang="zh-TW" sz="2600" b="1" dirty="0"/>
              <a:t>CPU</a:t>
            </a:r>
            <a:r>
              <a:rPr lang="zh-TW" altLang="en-US" sz="2600" b="1" dirty="0"/>
              <a:t>進行運算處理，當然，這樣的產品價格也會較一般產品昂貴許多。</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在一般平價機種上則出現</a:t>
            </a:r>
            <a:r>
              <a:rPr lang="zh-TW" altLang="en-US" sz="2600" b="1" dirty="0">
                <a:solidFill>
                  <a:srgbClr val="0070C0"/>
                </a:solidFill>
              </a:rPr>
              <a:t>多核心</a:t>
            </a:r>
            <a:r>
              <a:rPr lang="zh-TW" altLang="en-US" sz="2600" b="1" dirty="0"/>
              <a:t>的設計方式，也就是</a:t>
            </a:r>
            <a:r>
              <a:rPr lang="zh-TW" altLang="en-US" sz="2600" b="1" dirty="0">
                <a:solidFill>
                  <a:srgbClr val="0070C0"/>
                </a:solidFill>
              </a:rPr>
              <a:t>將多個運算核心整合在一顆</a:t>
            </a:r>
            <a:r>
              <a:rPr lang="en-US" altLang="zh-TW" sz="2600" b="1" dirty="0">
                <a:solidFill>
                  <a:srgbClr val="0070C0"/>
                </a:solidFill>
              </a:rPr>
              <a:t>CPU</a:t>
            </a:r>
            <a:r>
              <a:rPr lang="zh-TW" altLang="en-US" sz="2600" b="1" dirty="0">
                <a:solidFill>
                  <a:srgbClr val="0070C0"/>
                </a:solidFill>
              </a:rPr>
              <a:t>中</a:t>
            </a:r>
            <a:r>
              <a:rPr lang="zh-TW" altLang="en-US" sz="2600" b="1" dirty="0"/>
              <a:t>，如此不但可以提升運算效能，且透過共用匯流排與快取記憶體的方式，也更加節省成本與耗電量。</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168</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553411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29577" y="992465"/>
            <a:ext cx="6256600" cy="5414477"/>
          </a:xfrm>
          <a:prstGeom prst="rect">
            <a:avLst/>
          </a:prstGeom>
        </p:spPr>
      </p:pic>
      <p:sp>
        <p:nvSpPr>
          <p:cNvPr id="2" name="標題 1"/>
          <p:cNvSpPr>
            <a:spLocks noGrp="1"/>
          </p:cNvSpPr>
          <p:nvPr>
            <p:ph type="title"/>
          </p:nvPr>
        </p:nvSpPr>
        <p:spPr/>
        <p:txBody>
          <a:bodyPr/>
          <a:lstStyle/>
          <a:p>
            <a:r>
              <a:rPr lang="zh-TW" altLang="en-US" dirty="0"/>
              <a:t>主機板提供資料傳輸通道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16</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21" name="群組 20"/>
          <p:cNvGrpSpPr/>
          <p:nvPr/>
        </p:nvGrpSpPr>
        <p:grpSpPr>
          <a:xfrm>
            <a:off x="2512775" y="2875960"/>
            <a:ext cx="4315491" cy="1624323"/>
            <a:chOff x="2865240" y="1904016"/>
            <a:chExt cx="4315491" cy="1624323"/>
          </a:xfrm>
        </p:grpSpPr>
        <p:sp>
          <p:nvSpPr>
            <p:cNvPr id="22" name="摺角紙張 21"/>
            <p:cNvSpPr/>
            <p:nvPr/>
          </p:nvSpPr>
          <p:spPr>
            <a:xfrm>
              <a:off x="2943340" y="2033255"/>
              <a:ext cx="4237391" cy="1495084"/>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en-US" altLang="zh-TW" sz="2400" dirty="0">
                  <a:ln w="57150">
                    <a:noFill/>
                  </a:ln>
                  <a:solidFill>
                    <a:srgbClr val="FF0066"/>
                  </a:solidFill>
                  <a:latin typeface="微軟正黑體" panose="020B0604030504040204" pitchFamily="34" charset="-120"/>
                  <a:ea typeface="微軟正黑體" panose="020B0604030504040204" pitchFamily="34" charset="-120"/>
                </a:rPr>
                <a:t>DRAM</a:t>
              </a:r>
              <a:r>
                <a:rPr lang="zh-TW" altLang="en-US" sz="2400" dirty="0">
                  <a:ln w="57150">
                    <a:noFill/>
                  </a:ln>
                  <a:solidFill>
                    <a:srgbClr val="FF0066"/>
                  </a:solidFill>
                  <a:latin typeface="微軟正黑體" panose="020B0604030504040204" pitchFamily="34" charset="-120"/>
                  <a:ea typeface="微軟正黑體" panose="020B0604030504040204" pitchFamily="34" charset="-120"/>
                </a:rPr>
                <a:t>插槽</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：記憶體模組插槽：用來安插</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DDR4</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記憶體模組。</a:t>
              </a:r>
            </a:p>
          </p:txBody>
        </p:sp>
        <p:sp>
          <p:nvSpPr>
            <p:cNvPr id="23" name="橢圓 22"/>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3</a:t>
              </a:r>
              <a:endParaRPr lang="zh-TW" altLang="en-US" sz="2800" dirty="0">
                <a:latin typeface="Arial" panose="020B0604020202020204" pitchFamily="34" charset="0"/>
                <a:cs typeface="Arial" panose="020B0604020202020204" pitchFamily="34" charset="0"/>
              </a:endParaRPr>
            </a:p>
          </p:txBody>
        </p:sp>
      </p:grpSp>
      <p:sp>
        <p:nvSpPr>
          <p:cNvPr id="25" name="矩形: 圓角 24"/>
          <p:cNvSpPr/>
          <p:nvPr/>
        </p:nvSpPr>
        <p:spPr>
          <a:xfrm>
            <a:off x="6942709" y="1918447"/>
            <a:ext cx="1123516" cy="4356879"/>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6" name="矩形 25">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50437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par>
                          <p:cTn id="8" fill="hold">
                            <p:stCondLst>
                              <p:cond delay="250"/>
                            </p:stCondLst>
                            <p:childTnLst>
                              <p:par>
                                <p:cTn id="9" presetID="26" presetClass="emph" presetSubtype="0" repeatCount="2000" fill="hold" grpId="1" nodeType="afterEffect">
                                  <p:stCondLst>
                                    <p:cond delay="0"/>
                                  </p:stCondLst>
                                  <p:childTnLst>
                                    <p:animEffect transition="out" filter="fade">
                                      <p:cBhvr>
                                        <p:cTn id="10" dur="500" tmFilter="0, 0; .2, .5; .8, .5; 1, 0"/>
                                        <p:tgtEl>
                                          <p:spTgt spid="25"/>
                                        </p:tgtEl>
                                      </p:cBhvr>
                                    </p:animEffect>
                                    <p:animScale>
                                      <p:cBhvr>
                                        <p:cTn id="11"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多核心</a:t>
            </a:r>
            <a:r>
              <a:rPr lang="en-US" altLang="zh-TW" dirty="0"/>
              <a:t>CPU</a:t>
            </a:r>
            <a:endParaRPr lang="zh-TW" altLang="en-US" dirty="0"/>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169</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22426" y="1355835"/>
            <a:ext cx="4229100" cy="4762500"/>
          </a:xfrm>
          <a:prstGeom prst="rect">
            <a:avLst/>
          </a:prstGeom>
        </p:spPr>
      </p:pic>
      <p:pic>
        <p:nvPicPr>
          <p:cNvPr id="10" name="圖片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01039" y="1355835"/>
            <a:ext cx="2714625" cy="2667000"/>
          </a:xfrm>
          <a:prstGeom prst="rect">
            <a:avLst/>
          </a:prstGeom>
        </p:spPr>
      </p:pic>
      <p:sp>
        <p:nvSpPr>
          <p:cNvPr id="11" name="平行四邊形 10"/>
          <p:cNvSpPr/>
          <p:nvPr/>
        </p:nvSpPr>
        <p:spPr>
          <a:xfrm>
            <a:off x="1653145" y="4181775"/>
            <a:ext cx="246165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4</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核心</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CPU</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17" name="矩形 16">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12560620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計算磁碟容量</a:t>
            </a:r>
            <a:endParaRPr lang="zh-TW" altLang="en-US" dirty="0">
              <a:latin typeface="Arial" panose="020B0604020202020204" pitchFamily="34" charset="0"/>
            </a:endParaRPr>
          </a:p>
        </p:txBody>
      </p:sp>
      <p:sp>
        <p:nvSpPr>
          <p:cNvPr id="4" name="內容版面配置區 3"/>
          <p:cNvSpPr>
            <a:spLocks noGrp="1"/>
          </p:cNvSpPr>
          <p:nvPr>
            <p:ph idx="1"/>
          </p:nvPr>
        </p:nvSpPr>
        <p:spPr>
          <a:xfrm>
            <a:off x="1335741" y="1582331"/>
            <a:ext cx="7234519" cy="5131671"/>
          </a:xfrm>
        </p:spPr>
        <p:txBody>
          <a:bodyPr>
            <a:normAutofit/>
          </a:bodyPr>
          <a:lstStyle/>
          <a:p>
            <a:pPr>
              <a:lnSpc>
                <a:spcPts val="3800"/>
              </a:lnSpc>
              <a:spcBef>
                <a:spcPts val="1800"/>
              </a:spcBef>
            </a:pPr>
            <a:r>
              <a:rPr lang="zh-TW" altLang="en-US" sz="2600" b="1" dirty="0"/>
              <a:t>一片</a:t>
            </a:r>
            <a:r>
              <a:rPr lang="en-US" altLang="zh-TW" sz="2600" b="1" dirty="0"/>
              <a:t>3.5</a:t>
            </a:r>
            <a:r>
              <a:rPr lang="zh-TW" altLang="en-US" sz="2600" b="1" dirty="0"/>
              <a:t>吋的軟碟片在格式化後每面有</a:t>
            </a:r>
            <a:r>
              <a:rPr lang="en-US" altLang="zh-TW" sz="2600" b="1" dirty="0"/>
              <a:t>80</a:t>
            </a:r>
            <a:r>
              <a:rPr lang="zh-TW" altLang="en-US" sz="2600" b="1" dirty="0"/>
              <a:t>個磁軌、每軌</a:t>
            </a:r>
            <a:r>
              <a:rPr lang="en-US" altLang="zh-TW" sz="2600" b="1" dirty="0"/>
              <a:t>18</a:t>
            </a:r>
            <a:r>
              <a:rPr lang="zh-TW" altLang="en-US" sz="2600" b="1" dirty="0"/>
              <a:t>個磁區、每一磁區有</a:t>
            </a:r>
            <a:r>
              <a:rPr lang="en-US" altLang="zh-TW" sz="2600" b="1" dirty="0"/>
              <a:t>512 Bytes</a:t>
            </a:r>
            <a:r>
              <a:rPr lang="zh-TW" altLang="en-US" sz="2600" b="1" dirty="0"/>
              <a:t>的容量，所以一片</a:t>
            </a:r>
            <a:r>
              <a:rPr lang="en-US" altLang="zh-TW" sz="2600" b="1" dirty="0"/>
              <a:t>3.5</a:t>
            </a:r>
            <a:r>
              <a:rPr lang="zh-TW" altLang="en-US" sz="2600" b="1" dirty="0"/>
              <a:t>吋的軟碟片其容量為</a:t>
            </a:r>
          </a:p>
          <a:p>
            <a:endParaRPr lang="en-US" altLang="zh-TW" sz="2000" dirty="0"/>
          </a:p>
          <a:p>
            <a:r>
              <a:rPr lang="en-US" altLang="zh-TW" sz="2000" dirty="0"/>
              <a:t>80</a:t>
            </a:r>
            <a:r>
              <a:rPr lang="zh-TW" altLang="en-US" sz="2000" dirty="0"/>
              <a:t>軌</a:t>
            </a:r>
            <a:r>
              <a:rPr lang="en-US" altLang="zh-TW" sz="2000" dirty="0"/>
              <a:t>/</a:t>
            </a:r>
            <a:r>
              <a:rPr lang="zh-TW" altLang="en-US" sz="2000" dirty="0"/>
              <a:t>面</a:t>
            </a:r>
            <a:r>
              <a:rPr lang="en-US" altLang="zh-TW" sz="2000" dirty="0"/>
              <a:t>×2</a:t>
            </a:r>
            <a:r>
              <a:rPr lang="zh-TW" altLang="en-US" sz="2000" dirty="0"/>
              <a:t>面</a:t>
            </a:r>
            <a:r>
              <a:rPr lang="en-US" altLang="zh-TW" sz="2000" dirty="0"/>
              <a:t>×18</a:t>
            </a:r>
            <a:r>
              <a:rPr lang="zh-TW" altLang="en-US" sz="2000" dirty="0"/>
              <a:t>磁區</a:t>
            </a:r>
            <a:r>
              <a:rPr lang="en-US" altLang="zh-TW" sz="2000" dirty="0"/>
              <a:t>/</a:t>
            </a:r>
            <a:r>
              <a:rPr lang="zh-TW" altLang="en-US" sz="2000" dirty="0"/>
              <a:t>軌</a:t>
            </a:r>
            <a:r>
              <a:rPr lang="en-US" altLang="zh-TW" sz="2000" dirty="0"/>
              <a:t>×512 Bytes/</a:t>
            </a:r>
            <a:r>
              <a:rPr lang="zh-TW" altLang="en-US" sz="2000" dirty="0"/>
              <a:t>磁區</a:t>
            </a:r>
            <a:r>
              <a:rPr lang="en-US" altLang="zh-TW" sz="2000" dirty="0"/>
              <a:t>÷2</a:t>
            </a:r>
            <a:r>
              <a:rPr lang="en-US" altLang="zh-TW" sz="2000" baseline="30000" dirty="0"/>
              <a:t>20 </a:t>
            </a:r>
            <a:r>
              <a:rPr lang="en-US" altLang="zh-TW" sz="2000" dirty="0"/>
              <a:t>≒ </a:t>
            </a:r>
            <a:r>
              <a:rPr lang="en-US" altLang="zh-TW" dirty="0">
                <a:solidFill>
                  <a:srgbClr val="0070C0"/>
                </a:solidFill>
              </a:rPr>
              <a:t>1.4 MB</a:t>
            </a:r>
            <a:endParaRPr lang="zh-TW" altLang="en-US" dirty="0">
              <a:solidFill>
                <a:srgbClr val="0070C0"/>
              </a:solidFill>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59042387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計算磁碟容量</a:t>
            </a:r>
            <a:endParaRPr lang="zh-TW" altLang="en-US" dirty="0">
              <a:latin typeface="Arial" panose="020B0604020202020204" pitchFamily="34" charset="0"/>
            </a:endParaRPr>
          </a:p>
        </p:txBody>
      </p:sp>
      <p:sp>
        <p:nvSpPr>
          <p:cNvPr id="4" name="內容版面配置區 3"/>
          <p:cNvSpPr>
            <a:spLocks noGrp="1"/>
          </p:cNvSpPr>
          <p:nvPr>
            <p:ph idx="1"/>
          </p:nvPr>
        </p:nvSpPr>
        <p:spPr>
          <a:xfrm>
            <a:off x="1373841" y="1520696"/>
            <a:ext cx="7234519" cy="5131671"/>
          </a:xfrm>
        </p:spPr>
        <p:txBody>
          <a:bodyPr>
            <a:normAutofit/>
          </a:bodyPr>
          <a:lstStyle/>
          <a:p>
            <a:pPr>
              <a:lnSpc>
                <a:spcPts val="3800"/>
              </a:lnSpc>
              <a:spcBef>
                <a:spcPts val="1800"/>
              </a:spcBef>
            </a:pPr>
            <a:r>
              <a:rPr lang="zh-TW" altLang="en-US" sz="2600" b="1" dirty="0"/>
              <a:t>現在的硬碟則採用邏輯區塊定址（</a:t>
            </a:r>
            <a:r>
              <a:rPr lang="en-US" altLang="zh-TW" sz="2600" b="1" dirty="0"/>
              <a:t>logical block addressing</a:t>
            </a:r>
            <a:r>
              <a:rPr lang="zh-TW" altLang="en-US" sz="2600" b="1" dirty="0"/>
              <a:t>，</a:t>
            </a:r>
            <a:r>
              <a:rPr lang="en-US" altLang="zh-TW" sz="2600" b="1" dirty="0"/>
              <a:t>LBA</a:t>
            </a:r>
            <a:r>
              <a:rPr lang="zh-TW" altLang="en-US" sz="2600" b="1" dirty="0"/>
              <a:t>）的方式，直接以硬碟擁有多少邏輯磁區來計算容量，所以若某一硬碟機規格中註明「磁區數為</a:t>
            </a:r>
            <a:r>
              <a:rPr lang="en-US" altLang="zh-TW" sz="2600" b="1" dirty="0"/>
              <a:t>625,142,448</a:t>
            </a:r>
            <a:r>
              <a:rPr lang="zh-TW" altLang="en-US" sz="2600" b="1" dirty="0"/>
              <a:t>」，則其容量為</a:t>
            </a:r>
          </a:p>
          <a:p>
            <a:r>
              <a:rPr lang="en-US" altLang="zh-TW" sz="2000" dirty="0"/>
              <a:t>625,142,448 </a:t>
            </a:r>
            <a:r>
              <a:rPr lang="zh-TW" altLang="en-US" sz="2000" dirty="0"/>
              <a:t>磁區 </a:t>
            </a:r>
            <a:r>
              <a:rPr lang="en-US" altLang="zh-TW" sz="2000" dirty="0"/>
              <a:t>× 512 Bytes/</a:t>
            </a:r>
            <a:r>
              <a:rPr lang="zh-TW" altLang="en-US" sz="2000" dirty="0"/>
              <a:t>磁區 </a:t>
            </a:r>
            <a:r>
              <a:rPr lang="en-US" altLang="zh-TW" sz="2000" dirty="0"/>
              <a:t>÷ 2 30  ≒ </a:t>
            </a:r>
            <a:r>
              <a:rPr lang="en-US" altLang="zh-TW" dirty="0">
                <a:solidFill>
                  <a:srgbClr val="0070C0"/>
                </a:solidFill>
              </a:rPr>
              <a:t>320 GB</a:t>
            </a:r>
            <a:endParaRPr lang="zh-TW" altLang="en-US" dirty="0">
              <a:solidFill>
                <a:srgbClr val="0070C0"/>
              </a:solidFill>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8211245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傳統硬碟與固態硬碟的差別</a:t>
            </a:r>
            <a:endParaRPr lang="zh-TW" altLang="en-US" dirty="0">
              <a:latin typeface="Arial" panose="020B0604020202020204" pitchFamily="34" charset="0"/>
            </a:endParaRPr>
          </a:p>
        </p:txBody>
      </p:sp>
      <p:sp>
        <p:nvSpPr>
          <p:cNvPr id="4" name="內容版面配置區 3"/>
          <p:cNvSpPr>
            <a:spLocks noGrp="1"/>
          </p:cNvSpPr>
          <p:nvPr>
            <p:ph idx="1"/>
          </p:nvPr>
        </p:nvSpPr>
        <p:spPr>
          <a:xfrm>
            <a:off x="1310341" y="1259165"/>
            <a:ext cx="7234519" cy="5131671"/>
          </a:xfrm>
        </p:spPr>
        <p:txBody>
          <a:bodyPr>
            <a:normAutofit/>
          </a:bodyPr>
          <a:lstStyle/>
          <a:p>
            <a:pPr>
              <a:lnSpc>
                <a:spcPts val="3800"/>
              </a:lnSpc>
              <a:spcBef>
                <a:spcPts val="1800"/>
              </a:spcBef>
            </a:pPr>
            <a:r>
              <a:rPr lang="zh-TW" altLang="en-US" sz="2600" b="1" dirty="0"/>
              <a:t>傳統硬碟是由塗滿磁性物質的磁盤所構成，透過讀寫頭去改變表面上極細微的磁蕊正負極性來記錄資料。</a:t>
            </a:r>
            <a:endParaRPr lang="en-US" altLang="zh-TW" sz="2600" b="1" dirty="0"/>
          </a:p>
          <a:p>
            <a:pPr>
              <a:lnSpc>
                <a:spcPts val="3800"/>
              </a:lnSpc>
              <a:spcBef>
                <a:spcPts val="1800"/>
              </a:spcBef>
            </a:pPr>
            <a:r>
              <a:rPr lang="zh-TW" altLang="en-US" sz="2600" b="1" dirty="0"/>
              <a:t>對於傳統硬碟來說，最怕的是震動與撞擊，只要毀損到磁盤上面的磁性物質，就會造成硬碟資料無法存取。</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6" name="圖片 15">
            <a:extLst>
              <a:ext uri="{FF2B5EF4-FFF2-40B4-BE49-F238E27FC236}">
                <a16:creationId xmlns:a16="http://schemas.microsoft.com/office/drawing/2014/main" xmlns="" id="{53E70707-90CE-4A82-9117-C1CBE24B29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1971" y="4013199"/>
            <a:ext cx="2687354" cy="2695751"/>
          </a:xfrm>
          <a:prstGeom prst="rect">
            <a:avLst/>
          </a:prstGeom>
        </p:spPr>
      </p:pic>
      <p:sp>
        <p:nvSpPr>
          <p:cNvPr id="17" name="平行四邊形 16">
            <a:extLst>
              <a:ext uri="{FF2B5EF4-FFF2-40B4-BE49-F238E27FC236}">
                <a16:creationId xmlns:a16="http://schemas.microsoft.com/office/drawing/2014/main" xmlns="" id="{EF5054B5-8B06-4B18-B303-D25BAC483252}"/>
              </a:ext>
            </a:extLst>
          </p:cNvPr>
          <p:cNvSpPr/>
          <p:nvPr/>
        </p:nvSpPr>
        <p:spPr>
          <a:xfrm>
            <a:off x="3971172" y="5865168"/>
            <a:ext cx="246165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傳統硬碟</a:t>
            </a:r>
          </a:p>
        </p:txBody>
      </p:sp>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07075674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傳統硬碟與固態硬碟的差別</a:t>
            </a:r>
            <a:endParaRPr lang="zh-TW" altLang="en-US" dirty="0">
              <a:latin typeface="Arial" panose="020B0604020202020204" pitchFamily="34" charset="0"/>
            </a:endParaRPr>
          </a:p>
        </p:txBody>
      </p:sp>
      <p:sp>
        <p:nvSpPr>
          <p:cNvPr id="4" name="內容版面配置區 3"/>
          <p:cNvSpPr>
            <a:spLocks noGrp="1"/>
          </p:cNvSpPr>
          <p:nvPr>
            <p:ph idx="1"/>
          </p:nvPr>
        </p:nvSpPr>
        <p:spPr>
          <a:xfrm>
            <a:off x="1171861" y="1311830"/>
            <a:ext cx="7234519" cy="5131671"/>
          </a:xfrm>
        </p:spPr>
        <p:txBody>
          <a:bodyPr>
            <a:normAutofit/>
          </a:bodyPr>
          <a:lstStyle/>
          <a:p>
            <a:pPr>
              <a:lnSpc>
                <a:spcPts val="3800"/>
              </a:lnSpc>
              <a:spcBef>
                <a:spcPts val="1800"/>
              </a:spcBef>
            </a:pPr>
            <a:r>
              <a:rPr lang="zh-TW" altLang="en-US" sz="2600" b="1" dirty="0"/>
              <a:t>固態硬碟簡單來說，可以將它想成是一個硬碟造型的隨身碟，將固態硬碟拆開後，裡面是鑲有許多晶片的電路板。</a:t>
            </a:r>
            <a:endParaRPr lang="en-US" altLang="zh-TW" sz="2600" b="1" dirty="0"/>
          </a:p>
          <a:p>
            <a:pPr>
              <a:lnSpc>
                <a:spcPts val="3800"/>
              </a:lnSpc>
              <a:spcBef>
                <a:spcPts val="1800"/>
              </a:spcBef>
            </a:pPr>
            <a:r>
              <a:rPr lang="zh-TW" altLang="en-US" sz="2600" b="1" dirty="0"/>
              <a:t>固態硬碟主要由</a:t>
            </a:r>
            <a:r>
              <a:rPr lang="zh-TW" altLang="en-US" sz="2600" b="1" dirty="0">
                <a:solidFill>
                  <a:srgbClr val="0070C0"/>
                </a:solidFill>
              </a:rPr>
              <a:t>控制器</a:t>
            </a:r>
            <a:r>
              <a:rPr lang="zh-TW" altLang="en-US" sz="2600" b="1" dirty="0"/>
              <a:t>與</a:t>
            </a:r>
            <a:r>
              <a:rPr lang="zh-TW" altLang="en-US" sz="2600" b="1" dirty="0">
                <a:solidFill>
                  <a:srgbClr val="0070C0"/>
                </a:solidFill>
              </a:rPr>
              <a:t>儲存記憶體</a:t>
            </a:r>
            <a:r>
              <a:rPr lang="zh-TW" altLang="en-US" sz="2600" b="1" dirty="0"/>
              <a:t>所構成，沒有磁盤的結構，相較上會比較安全。</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5" name="圖片 4">
            <a:extLst>
              <a:ext uri="{FF2B5EF4-FFF2-40B4-BE49-F238E27FC236}">
                <a16:creationId xmlns:a16="http://schemas.microsoft.com/office/drawing/2014/main" xmlns="" id="{34835C8F-0F95-4DAC-9773-2DB269C58B2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89121" y="3682705"/>
            <a:ext cx="4307174" cy="3210191"/>
          </a:xfrm>
          <a:prstGeom prst="rect">
            <a:avLst/>
          </a:prstGeom>
        </p:spPr>
      </p:pic>
      <p:sp>
        <p:nvSpPr>
          <p:cNvPr id="15" name="平行四邊形 14">
            <a:extLst>
              <a:ext uri="{FF2B5EF4-FFF2-40B4-BE49-F238E27FC236}">
                <a16:creationId xmlns:a16="http://schemas.microsoft.com/office/drawing/2014/main" xmlns="" id="{96256EA6-B70E-4A16-A137-1B52A74F46E7}"/>
              </a:ext>
            </a:extLst>
          </p:cNvPr>
          <p:cNvSpPr/>
          <p:nvPr/>
        </p:nvSpPr>
        <p:spPr>
          <a:xfrm>
            <a:off x="2532116" y="5879011"/>
            <a:ext cx="246165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固態硬碟</a:t>
            </a:r>
          </a:p>
        </p:txBody>
      </p:sp>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92064884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買到黑心硬碟</a:t>
            </a:r>
            <a:endParaRPr lang="zh-TW" altLang="en-US" dirty="0">
              <a:latin typeface="Arial" panose="020B0604020202020204" pitchFamily="34" charset="0"/>
            </a:endParaRPr>
          </a:p>
        </p:txBody>
      </p:sp>
      <p:sp>
        <p:nvSpPr>
          <p:cNvPr id="4" name="內容版面配置區 3"/>
          <p:cNvSpPr>
            <a:spLocks noGrp="1"/>
          </p:cNvSpPr>
          <p:nvPr>
            <p:ph idx="1"/>
          </p:nvPr>
        </p:nvSpPr>
        <p:spPr>
          <a:xfrm>
            <a:off x="1373841" y="1582331"/>
            <a:ext cx="7234519" cy="5131671"/>
          </a:xfrm>
        </p:spPr>
        <p:txBody>
          <a:bodyPr>
            <a:normAutofit/>
          </a:bodyPr>
          <a:lstStyle/>
          <a:p>
            <a:pPr>
              <a:lnSpc>
                <a:spcPts val="3800"/>
              </a:lnSpc>
              <a:spcBef>
                <a:spcPts val="1800"/>
              </a:spcBef>
            </a:pPr>
            <a:r>
              <a:rPr lang="zh-TW" altLang="en-US" sz="2600" b="1" dirty="0"/>
              <a:t>一顆</a:t>
            </a:r>
            <a:r>
              <a:rPr lang="en-US" altLang="zh-TW" sz="2600" b="1" dirty="0"/>
              <a:t>260GB</a:t>
            </a:r>
            <a:r>
              <a:rPr lang="zh-TW" altLang="en-US" sz="2600" b="1" dirty="0"/>
              <a:t>的硬碟，但在</a:t>
            </a:r>
            <a:r>
              <a:rPr lang="en-US" altLang="zh-TW" sz="2600" b="1" dirty="0"/>
              <a:t>Windows</a:t>
            </a:r>
            <a:r>
              <a:rPr lang="zh-TW" altLang="en-US" sz="2600" b="1" dirty="0"/>
              <a:t>下一看，容量只有顯示</a:t>
            </a:r>
            <a:r>
              <a:rPr lang="en-US" altLang="zh-TW" sz="2600" b="1" dirty="0"/>
              <a:t>242GB</a:t>
            </a:r>
            <a:r>
              <a:rPr lang="zh-TW" altLang="en-US" sz="2600" b="1" dirty="0"/>
              <a:t>，天兒啊！難道是買到山寨貨嗎？</a:t>
            </a:r>
            <a:endParaRPr lang="en-US" altLang="zh-TW" sz="2600" b="1" dirty="0"/>
          </a:p>
          <a:p>
            <a:pPr>
              <a:lnSpc>
                <a:spcPts val="3800"/>
              </a:lnSpc>
              <a:spcBef>
                <a:spcPts val="1800"/>
              </a:spcBef>
            </a:pPr>
            <a:r>
              <a:rPr lang="zh-TW" altLang="en-US" sz="2600" b="1" dirty="0"/>
              <a:t>事實上，由於硬碟廠商習慣以</a:t>
            </a:r>
            <a:r>
              <a:rPr lang="en-US" altLang="zh-TW" sz="2600" b="1" dirty="0">
                <a:solidFill>
                  <a:srgbClr val="0070C0"/>
                </a:solidFill>
              </a:rPr>
              <a:t>1GB=1000MB</a:t>
            </a:r>
            <a:r>
              <a:rPr lang="zh-TW" altLang="en-US" sz="2600" b="1" dirty="0"/>
              <a:t>換算與標示硬碟容量，而</a:t>
            </a:r>
            <a:r>
              <a:rPr lang="en-US" altLang="zh-TW" sz="2600" b="1" dirty="0"/>
              <a:t>Windows</a:t>
            </a:r>
            <a:r>
              <a:rPr lang="zh-TW" altLang="en-US" sz="2600" b="1" dirty="0"/>
              <a:t>則是以</a:t>
            </a:r>
            <a:r>
              <a:rPr lang="en-US" altLang="zh-TW" sz="2600" b="1" dirty="0">
                <a:solidFill>
                  <a:srgbClr val="0070C0"/>
                </a:solidFill>
              </a:rPr>
              <a:t>1GB=2</a:t>
            </a:r>
            <a:r>
              <a:rPr lang="en-US" altLang="zh-TW" sz="2600" b="1" baseline="30000" dirty="0">
                <a:solidFill>
                  <a:srgbClr val="0070C0"/>
                </a:solidFill>
              </a:rPr>
              <a:t>10</a:t>
            </a:r>
            <a:r>
              <a:rPr lang="en-US" altLang="zh-TW" sz="2600" b="1" dirty="0">
                <a:solidFill>
                  <a:srgbClr val="0070C0"/>
                </a:solidFill>
              </a:rPr>
              <a:t>MB=1024MB</a:t>
            </a:r>
            <a:r>
              <a:rPr lang="zh-TW" altLang="en-US" sz="2600" b="1" dirty="0"/>
              <a:t>進行換算。</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02948169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買到黑心硬碟</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5" name="圖片 4">
            <a:extLst>
              <a:ext uri="{FF2B5EF4-FFF2-40B4-BE49-F238E27FC236}">
                <a16:creationId xmlns:a16="http://schemas.microsoft.com/office/drawing/2014/main" xmlns="" id="{380160C1-1CF6-4C58-A363-5B44BF9E97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7360" y="1259165"/>
            <a:ext cx="4009524" cy="5219048"/>
          </a:xfrm>
          <a:prstGeom prst="rect">
            <a:avLst/>
          </a:prstGeom>
        </p:spPr>
      </p:pic>
      <p:pic>
        <p:nvPicPr>
          <p:cNvPr id="15" name="圖片 14">
            <a:extLst>
              <a:ext uri="{FF2B5EF4-FFF2-40B4-BE49-F238E27FC236}">
                <a16:creationId xmlns:a16="http://schemas.microsoft.com/office/drawing/2014/main" xmlns="" id="{77FD64F1-9B4F-4AF7-8CDE-2650292E9AF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01135" y="5217833"/>
            <a:ext cx="7633277" cy="629587"/>
          </a:xfrm>
          <a:prstGeom prst="rect">
            <a:avLst/>
          </a:prstGeom>
          <a:ln w="38100">
            <a:solidFill>
              <a:srgbClr val="FF0066"/>
            </a:solidFill>
            <a:prstDash val="dash"/>
          </a:ln>
        </p:spPr>
      </p:pic>
      <p:sp>
        <p:nvSpPr>
          <p:cNvPr id="17" name="矩形 16">
            <a:extLst>
              <a:ext uri="{FF2B5EF4-FFF2-40B4-BE49-F238E27FC236}">
                <a16:creationId xmlns:a16="http://schemas.microsoft.com/office/drawing/2014/main" xmlns="" id="{E0C00492-F3DA-436F-89A2-66DD62C9EC9A}"/>
              </a:ext>
            </a:extLst>
          </p:cNvPr>
          <p:cNvSpPr/>
          <p:nvPr/>
        </p:nvSpPr>
        <p:spPr>
          <a:xfrm>
            <a:off x="5576885" y="1356562"/>
            <a:ext cx="3173416" cy="3503523"/>
          </a:xfrm>
          <a:prstGeom prst="rect">
            <a:avLst/>
          </a:prstGeom>
        </p:spPr>
        <p:txBody>
          <a:bodyPr wrap="square">
            <a:spAutoFit/>
          </a:bodyPr>
          <a:lstStyle/>
          <a:p>
            <a:pPr algn="just">
              <a:lnSpc>
                <a:spcPts val="3800"/>
              </a:lnSpc>
              <a:spcBef>
                <a:spcPts val="1800"/>
              </a:spcBef>
            </a:pPr>
            <a:r>
              <a:rPr lang="zh-TW" altLang="en-US" sz="2600" b="1" dirty="0">
                <a:solidFill>
                  <a:schemeClr val="tx1">
                    <a:lumMod val="65000"/>
                    <a:lumOff val="35000"/>
                  </a:schemeClr>
                </a:solidFill>
                <a:latin typeface="Arial" panose="020B0604020202020204" pitchFamily="34" charset="0"/>
                <a:ea typeface="微軟正黑體" panose="020B0604030504040204" pitchFamily="34" charset="-120"/>
              </a:rPr>
              <a:t>所以實際容量</a:t>
            </a:r>
            <a:r>
              <a:rPr lang="en-US" altLang="zh-TW" sz="2600" b="1" dirty="0">
                <a:solidFill>
                  <a:schemeClr val="tx1">
                    <a:lumMod val="65000"/>
                    <a:lumOff val="35000"/>
                  </a:schemeClr>
                </a:solidFill>
                <a:latin typeface="Arial" panose="020B0604020202020204" pitchFamily="34" charset="0"/>
                <a:ea typeface="微軟正黑體" panose="020B0604030504040204" pitchFamily="34" charset="-120"/>
              </a:rPr>
              <a:t>260,690,247,680</a:t>
            </a:r>
            <a:r>
              <a:rPr lang="zh-TW" altLang="en-US" sz="2600" b="1" dirty="0">
                <a:solidFill>
                  <a:schemeClr val="tx1">
                    <a:lumMod val="65000"/>
                    <a:lumOff val="35000"/>
                  </a:schemeClr>
                </a:solidFill>
                <a:latin typeface="Arial" panose="020B0604020202020204" pitchFamily="34" charset="0"/>
                <a:ea typeface="微軟正黑體" panose="020B0604030504040204" pitchFamily="34" charset="-120"/>
              </a:rPr>
              <a:t>位元組的硬碟，在</a:t>
            </a:r>
            <a:r>
              <a:rPr lang="en-US" altLang="zh-TW" sz="2600" b="1" dirty="0">
                <a:solidFill>
                  <a:schemeClr val="tx1">
                    <a:lumMod val="65000"/>
                    <a:lumOff val="35000"/>
                  </a:schemeClr>
                </a:solidFill>
                <a:latin typeface="Arial" panose="020B0604020202020204" pitchFamily="34" charset="0"/>
                <a:ea typeface="微軟正黑體" panose="020B0604030504040204" pitchFamily="34" charset="-120"/>
              </a:rPr>
              <a:t>Windows</a:t>
            </a:r>
            <a:r>
              <a:rPr lang="zh-TW" altLang="en-US" sz="2600" b="1" dirty="0">
                <a:solidFill>
                  <a:schemeClr val="tx1">
                    <a:lumMod val="65000"/>
                    <a:lumOff val="35000"/>
                  </a:schemeClr>
                </a:solidFill>
                <a:latin typeface="Arial" panose="020B0604020202020204" pitchFamily="34" charset="0"/>
                <a:ea typeface="微軟正黑體" panose="020B0604030504040204" pitchFamily="34" charset="-120"/>
              </a:rPr>
              <a:t>中會顯示</a:t>
            </a:r>
            <a:r>
              <a:rPr lang="en-US" altLang="zh-TW" sz="2600" b="1" dirty="0">
                <a:solidFill>
                  <a:srgbClr val="0070C0"/>
                </a:solidFill>
                <a:latin typeface="Arial" panose="020B0604020202020204" pitchFamily="34" charset="0"/>
                <a:ea typeface="微軟正黑體" panose="020B0604030504040204" pitchFamily="34" charset="-120"/>
              </a:rPr>
              <a:t>242GB</a:t>
            </a:r>
            <a:r>
              <a:rPr lang="zh-TW" altLang="en-US" sz="2600" b="1" dirty="0">
                <a:solidFill>
                  <a:schemeClr val="tx1">
                    <a:lumMod val="65000"/>
                    <a:lumOff val="35000"/>
                  </a:schemeClr>
                </a:solidFill>
                <a:latin typeface="Arial" panose="020B0604020202020204" pitchFamily="34" charset="0"/>
                <a:ea typeface="微軟正黑體" panose="020B0604030504040204" pitchFamily="34" charset="-120"/>
              </a:rPr>
              <a:t>，而硬碟廠商則約略標示為</a:t>
            </a:r>
            <a:r>
              <a:rPr lang="en-US" altLang="zh-TW" sz="2600" b="1" dirty="0">
                <a:solidFill>
                  <a:srgbClr val="0070C0"/>
                </a:solidFill>
                <a:latin typeface="Arial" panose="020B0604020202020204" pitchFamily="34" charset="0"/>
                <a:ea typeface="微軟正黑體" panose="020B0604030504040204" pitchFamily="34" charset="-120"/>
              </a:rPr>
              <a:t>260GB</a:t>
            </a:r>
            <a:r>
              <a:rPr lang="zh-TW" altLang="en-US" sz="2600" b="1" dirty="0">
                <a:solidFill>
                  <a:schemeClr val="tx1">
                    <a:lumMod val="65000"/>
                    <a:lumOff val="35000"/>
                  </a:schemeClr>
                </a:solidFill>
                <a:latin typeface="Arial" panose="020B0604020202020204" pitchFamily="34" charset="0"/>
                <a:ea typeface="微軟正黑體" panose="020B0604030504040204" pitchFamily="34" charset="-120"/>
              </a:rPr>
              <a:t>。</a:t>
            </a:r>
          </a:p>
        </p:txBody>
      </p:sp>
      <p:sp>
        <p:nvSpPr>
          <p:cNvPr id="14" name="矩形 13">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6"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10"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89143858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a:t>
            </a:r>
            <a:r>
              <a:rPr lang="zh-TW" altLang="en-US" dirty="0"/>
              <a:t>與</a:t>
            </a:r>
            <a:r>
              <a:rPr lang="en-US" altLang="zh-TW" dirty="0"/>
              <a:t>DAT</a:t>
            </a:r>
            <a:endParaRPr lang="zh-TW" altLang="en-US" dirty="0">
              <a:latin typeface="Arial" panose="020B0604020202020204" pitchFamily="34" charset="0"/>
            </a:endParaRPr>
          </a:p>
        </p:txBody>
      </p:sp>
      <p:sp>
        <p:nvSpPr>
          <p:cNvPr id="4" name="內容版面配置區 3"/>
          <p:cNvSpPr>
            <a:spLocks noGrp="1"/>
          </p:cNvSpPr>
          <p:nvPr>
            <p:ph idx="1"/>
          </p:nvPr>
        </p:nvSpPr>
        <p:spPr>
          <a:xfrm>
            <a:off x="1361141" y="1351491"/>
            <a:ext cx="7234519" cy="5131671"/>
          </a:xfrm>
        </p:spPr>
        <p:txBody>
          <a:bodyPr>
            <a:normAutofit/>
          </a:bodyPr>
          <a:lstStyle/>
          <a:p>
            <a:pPr>
              <a:lnSpc>
                <a:spcPts val="3800"/>
              </a:lnSpc>
              <a:spcBef>
                <a:spcPts val="1800"/>
              </a:spcBef>
            </a:pPr>
            <a:r>
              <a:rPr lang="zh-TW" altLang="en-US" sz="2600" b="1" dirty="0">
                <a:solidFill>
                  <a:srgbClr val="0070C0"/>
                </a:solidFill>
              </a:rPr>
              <a:t>磁光碟</a:t>
            </a:r>
            <a:r>
              <a:rPr lang="zh-TW" altLang="en-US" sz="2600" b="1" dirty="0"/>
              <a:t>（</a:t>
            </a:r>
            <a:r>
              <a:rPr lang="en-US" altLang="zh-TW" sz="2600" b="1" dirty="0"/>
              <a:t>Magneto Optical, MO</a:t>
            </a:r>
            <a:r>
              <a:rPr lang="zh-TW" altLang="en-US" sz="2600" b="1" dirty="0"/>
              <a:t>）結合磁碟與光碟的技術，是一種</a:t>
            </a:r>
            <a:r>
              <a:rPr lang="zh-TW" altLang="en-US" sz="2600" b="1" dirty="0">
                <a:solidFill>
                  <a:srgbClr val="0070C0"/>
                </a:solidFill>
              </a:rPr>
              <a:t>可重複讀寫的儲存媒介</a:t>
            </a:r>
            <a:r>
              <a:rPr lang="zh-TW" altLang="en-US" sz="2600" b="1" dirty="0"/>
              <a:t>，大小約與磁片相當，但單一</a:t>
            </a:r>
            <a:r>
              <a:rPr lang="en-US" altLang="zh-TW" sz="2600" b="1" dirty="0"/>
              <a:t>MO</a:t>
            </a:r>
            <a:r>
              <a:rPr lang="zh-TW" altLang="en-US" sz="2600" b="1" dirty="0"/>
              <a:t>片的容量最大可到</a:t>
            </a:r>
            <a:r>
              <a:rPr lang="en-US" altLang="zh-TW" sz="2600" b="1" dirty="0"/>
              <a:t>2.3GB</a:t>
            </a:r>
            <a:r>
              <a:rPr lang="zh-TW" altLang="en-US" sz="2600" b="1" dirty="0"/>
              <a:t>，其最大特色是</a:t>
            </a:r>
            <a:r>
              <a:rPr lang="en-US" altLang="zh-TW" sz="2600" b="1" dirty="0"/>
              <a:t>MO</a:t>
            </a:r>
            <a:r>
              <a:rPr lang="zh-TW" altLang="en-US" sz="2600" b="1" dirty="0"/>
              <a:t>片有外殼保護不易刮傷，又具防潮、防塵、防磁的特性，因此可用於長久保存重要資料。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176</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5" name="圖片 4">
            <a:extLst>
              <a:ext uri="{FF2B5EF4-FFF2-40B4-BE49-F238E27FC236}">
                <a16:creationId xmlns:a16="http://schemas.microsoft.com/office/drawing/2014/main" xmlns="" id="{BCBD0C2D-5623-4EC2-8F11-B863C2E436B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61351" y="4360583"/>
            <a:ext cx="3448179" cy="2177797"/>
          </a:xfrm>
          <a:prstGeom prst="rect">
            <a:avLst/>
          </a:prstGeom>
        </p:spPr>
      </p:pic>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8638520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a:t>
            </a:r>
            <a:r>
              <a:rPr lang="zh-TW" altLang="en-US" dirty="0"/>
              <a:t>與</a:t>
            </a:r>
            <a:r>
              <a:rPr lang="en-US" altLang="zh-TW" dirty="0"/>
              <a:t>DAT</a:t>
            </a:r>
            <a:endParaRPr lang="zh-TW" altLang="en-US" dirty="0">
              <a:latin typeface="Arial" panose="020B0604020202020204" pitchFamily="34" charset="0"/>
            </a:endParaRPr>
          </a:p>
        </p:txBody>
      </p:sp>
      <p:sp>
        <p:nvSpPr>
          <p:cNvPr id="4" name="內容版面配置區 3"/>
          <p:cNvSpPr>
            <a:spLocks noGrp="1"/>
          </p:cNvSpPr>
          <p:nvPr>
            <p:ph idx="1"/>
          </p:nvPr>
        </p:nvSpPr>
        <p:spPr>
          <a:xfrm>
            <a:off x="1335741" y="1351491"/>
            <a:ext cx="7234519" cy="5131671"/>
          </a:xfrm>
        </p:spPr>
        <p:txBody>
          <a:bodyPr>
            <a:normAutofit/>
          </a:bodyPr>
          <a:lstStyle/>
          <a:p>
            <a:pPr>
              <a:lnSpc>
                <a:spcPts val="3800"/>
              </a:lnSpc>
              <a:spcBef>
                <a:spcPts val="1800"/>
              </a:spcBef>
            </a:pPr>
            <a:r>
              <a:rPr lang="zh-TW" altLang="en-US" sz="2600" b="1" dirty="0"/>
              <a:t>磁帶機則使用外觀類似錄音帶的磁帶卡匣（</a:t>
            </a:r>
            <a:r>
              <a:rPr lang="en-US" altLang="zh-TW" sz="2600" b="1" dirty="0"/>
              <a:t>Digital Audio Tape, DAT</a:t>
            </a:r>
            <a:r>
              <a:rPr lang="zh-TW" altLang="en-US" sz="2600" b="1" dirty="0"/>
              <a:t>）來儲存資料，一片磁帶卡匣的容量都在數十甚至數百</a:t>
            </a:r>
            <a:r>
              <a:rPr lang="en-US" altLang="zh-TW" sz="2600" b="1" dirty="0"/>
              <a:t>GB</a:t>
            </a:r>
            <a:r>
              <a:rPr lang="zh-TW" altLang="en-US" sz="2600" b="1" dirty="0"/>
              <a:t>以上，但因為只能使用循序處理的作業方式存取資料，因此早期多半用於企業大量備份資料使用。</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177</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5" name="圖片 14">
            <a:extLst>
              <a:ext uri="{FF2B5EF4-FFF2-40B4-BE49-F238E27FC236}">
                <a16:creationId xmlns:a16="http://schemas.microsoft.com/office/drawing/2014/main" xmlns="" id="{26F8C24E-99F4-4079-891E-498878F592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79060" y="4422746"/>
            <a:ext cx="6096000" cy="2105025"/>
          </a:xfrm>
          <a:prstGeom prst="rect">
            <a:avLst/>
          </a:prstGeom>
        </p:spPr>
      </p:pic>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1465829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我該買多少畫素的數位相機</a:t>
            </a:r>
            <a:endParaRPr lang="zh-TW" altLang="en-US" dirty="0">
              <a:latin typeface="Arial" panose="020B0604020202020204" pitchFamily="34" charset="0"/>
            </a:endParaRPr>
          </a:p>
        </p:txBody>
      </p:sp>
      <p:sp>
        <p:nvSpPr>
          <p:cNvPr id="4" name="內容版面配置區 3"/>
          <p:cNvSpPr>
            <a:spLocks noGrp="1"/>
          </p:cNvSpPr>
          <p:nvPr>
            <p:ph idx="1"/>
          </p:nvPr>
        </p:nvSpPr>
        <p:spPr>
          <a:xfrm>
            <a:off x="1335741" y="1582331"/>
            <a:ext cx="7234519" cy="5131671"/>
          </a:xfrm>
        </p:spPr>
        <p:txBody>
          <a:bodyPr>
            <a:normAutofit/>
          </a:bodyPr>
          <a:lstStyle/>
          <a:p>
            <a:pPr>
              <a:lnSpc>
                <a:spcPts val="3800"/>
              </a:lnSpc>
              <a:spcBef>
                <a:spcPts val="1800"/>
              </a:spcBef>
            </a:pPr>
            <a:r>
              <a:rPr lang="zh-TW" altLang="en-US" sz="2600" b="1" dirty="0"/>
              <a:t>假設一般相片的沖印解析度為</a:t>
            </a:r>
            <a:r>
              <a:rPr lang="en-US" altLang="zh-TW" sz="2600" b="1" dirty="0"/>
              <a:t>200 dpi</a:t>
            </a:r>
            <a:r>
              <a:rPr lang="zh-TW" altLang="en-US" sz="2600" b="1" dirty="0"/>
              <a:t>，則若要輸出</a:t>
            </a:r>
            <a:r>
              <a:rPr lang="en-US" altLang="zh-TW" sz="2600" b="1" dirty="0"/>
              <a:t>12</a:t>
            </a:r>
            <a:r>
              <a:rPr lang="zh-TW" altLang="en-US" sz="2600" b="1" dirty="0"/>
              <a:t>吋</a:t>
            </a:r>
            <a:r>
              <a:rPr lang="en-US" altLang="zh-TW" sz="2600" b="1" dirty="0"/>
              <a:t>×10</a:t>
            </a:r>
            <a:r>
              <a:rPr lang="zh-TW" altLang="en-US" sz="2600" b="1" dirty="0"/>
              <a:t>吋的相片且希望影像完全不失真，則最少應購買多少畫素以上的數位相機？</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178</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5695856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29577" y="992465"/>
            <a:ext cx="6256600" cy="5414477"/>
          </a:xfrm>
          <a:prstGeom prst="rect">
            <a:avLst/>
          </a:prstGeom>
        </p:spPr>
      </p:pic>
      <p:sp>
        <p:nvSpPr>
          <p:cNvPr id="2" name="標題 1"/>
          <p:cNvSpPr>
            <a:spLocks noGrp="1"/>
          </p:cNvSpPr>
          <p:nvPr>
            <p:ph type="title"/>
          </p:nvPr>
        </p:nvSpPr>
        <p:spPr/>
        <p:txBody>
          <a:bodyPr/>
          <a:lstStyle/>
          <a:p>
            <a:r>
              <a:rPr lang="zh-TW" altLang="en-US" dirty="0"/>
              <a:t>主機板提供資料傳輸通道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21" name="群組 20"/>
          <p:cNvGrpSpPr/>
          <p:nvPr/>
        </p:nvGrpSpPr>
        <p:grpSpPr>
          <a:xfrm>
            <a:off x="3544545" y="3503773"/>
            <a:ext cx="4315491" cy="1462233"/>
            <a:chOff x="2865240" y="1904016"/>
            <a:chExt cx="4315491" cy="1462233"/>
          </a:xfrm>
        </p:grpSpPr>
        <p:sp>
          <p:nvSpPr>
            <p:cNvPr id="22" name="摺角紙張 21"/>
            <p:cNvSpPr/>
            <p:nvPr/>
          </p:nvSpPr>
          <p:spPr>
            <a:xfrm>
              <a:off x="2943340" y="2033255"/>
              <a:ext cx="4237391" cy="1332994"/>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rgbClr val="FF0066"/>
                  </a:solidFill>
                  <a:latin typeface="微軟正黑體" panose="020B0604030504040204" pitchFamily="34" charset="-120"/>
                  <a:ea typeface="微軟正黑體" panose="020B0604030504040204" pitchFamily="34" charset="-120"/>
                </a:rPr>
                <a:t>電源插槽</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：連接電源供應器的插頭。</a:t>
              </a:r>
            </a:p>
          </p:txBody>
        </p:sp>
        <p:sp>
          <p:nvSpPr>
            <p:cNvPr id="23" name="橢圓 22"/>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4</a:t>
              </a:r>
              <a:endParaRPr lang="zh-TW" altLang="en-US" sz="2800" dirty="0">
                <a:latin typeface="Arial" panose="020B0604020202020204" pitchFamily="34" charset="0"/>
                <a:cs typeface="Arial" panose="020B0604020202020204" pitchFamily="34" charset="0"/>
              </a:endParaRPr>
            </a:p>
          </p:txBody>
        </p:sp>
      </p:grpSp>
      <p:sp>
        <p:nvSpPr>
          <p:cNvPr id="25" name="矩形: 圓角 24"/>
          <p:cNvSpPr/>
          <p:nvPr/>
        </p:nvSpPr>
        <p:spPr>
          <a:xfrm>
            <a:off x="8066224" y="3503773"/>
            <a:ext cx="598054" cy="1677827"/>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6" name="矩形 25">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4184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par>
                          <p:cTn id="8" fill="hold">
                            <p:stCondLst>
                              <p:cond delay="250"/>
                            </p:stCondLst>
                            <p:childTnLst>
                              <p:par>
                                <p:cTn id="9" presetID="26" presetClass="emph" presetSubtype="0" repeatCount="2000" fill="hold" grpId="1" nodeType="afterEffect">
                                  <p:stCondLst>
                                    <p:cond delay="0"/>
                                  </p:stCondLst>
                                  <p:childTnLst>
                                    <p:animEffect transition="out" filter="fade">
                                      <p:cBhvr>
                                        <p:cTn id="10" dur="500" tmFilter="0, 0; .2, .5; .8, .5; 1, 0"/>
                                        <p:tgtEl>
                                          <p:spTgt spid="25"/>
                                        </p:tgtEl>
                                      </p:cBhvr>
                                    </p:animEffect>
                                    <p:animScale>
                                      <p:cBhvr>
                                        <p:cTn id="11"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我該買多少畫素的數位相機</a:t>
            </a:r>
            <a:endParaRPr lang="zh-TW" altLang="en-US" dirty="0">
              <a:latin typeface="Arial" panose="020B0604020202020204" pitchFamily="34" charset="0"/>
            </a:endParaRPr>
          </a:p>
        </p:txBody>
      </p:sp>
      <p:sp>
        <p:nvSpPr>
          <p:cNvPr id="4" name="內容版面配置區 3"/>
          <p:cNvSpPr>
            <a:spLocks noGrp="1"/>
          </p:cNvSpPr>
          <p:nvPr>
            <p:ph idx="1"/>
          </p:nvPr>
        </p:nvSpPr>
        <p:spPr>
          <a:xfrm>
            <a:off x="1310341" y="1469340"/>
            <a:ext cx="7234519" cy="5131671"/>
          </a:xfrm>
        </p:spPr>
        <p:txBody>
          <a:bodyPr>
            <a:normAutofit/>
          </a:bodyPr>
          <a:lstStyle/>
          <a:p>
            <a:pPr algn="l">
              <a:lnSpc>
                <a:spcPts val="3800"/>
              </a:lnSpc>
              <a:spcBef>
                <a:spcPts val="1800"/>
              </a:spcBef>
            </a:pPr>
            <a:r>
              <a:rPr lang="en-US" altLang="zh-TW" sz="2600" b="1" dirty="0"/>
              <a:t>200 dpi</a:t>
            </a:r>
            <a:r>
              <a:rPr lang="zh-TW" altLang="en-US" sz="2600" b="1" dirty="0"/>
              <a:t>代表每吋有</a:t>
            </a:r>
            <a:r>
              <a:rPr lang="en-US" altLang="zh-TW" sz="2600" b="1" dirty="0"/>
              <a:t>200</a:t>
            </a:r>
            <a:r>
              <a:rPr lang="zh-TW" altLang="en-US" sz="2600" b="1" dirty="0"/>
              <a:t>點，</a:t>
            </a:r>
            <a:r>
              <a:rPr lang="en-US" altLang="zh-TW" sz="2600" b="1" dirty="0"/>
              <a:t/>
            </a:r>
            <a:br>
              <a:rPr lang="en-US" altLang="zh-TW" sz="2600" b="1" dirty="0"/>
            </a:br>
            <a:r>
              <a:rPr lang="en-US" altLang="zh-TW" sz="2600" b="1" dirty="0"/>
              <a:t>12</a:t>
            </a:r>
            <a:r>
              <a:rPr lang="zh-TW" altLang="en-US" sz="2600" b="1" dirty="0"/>
              <a:t>吋</a:t>
            </a:r>
            <a:r>
              <a:rPr lang="en-US" altLang="zh-TW" sz="2600" b="1" dirty="0"/>
              <a:t>×10</a:t>
            </a:r>
            <a:r>
              <a:rPr lang="zh-TW" altLang="en-US" sz="2600" b="1" dirty="0"/>
              <a:t>吋的相片共需</a:t>
            </a:r>
            <a:r>
              <a:rPr lang="en-US" altLang="zh-TW" sz="2600" b="1" dirty="0"/>
              <a:t/>
            </a:r>
            <a:br>
              <a:rPr lang="en-US" altLang="zh-TW" sz="2600" b="1" dirty="0"/>
            </a:br>
            <a:r>
              <a:rPr lang="en-US" altLang="zh-TW" sz="2600" b="1" dirty="0"/>
              <a:t>12×200×10×200= 4,800,000</a:t>
            </a:r>
            <a:r>
              <a:rPr lang="zh-TW" altLang="en-US" sz="2600" b="1" dirty="0"/>
              <a:t>點</a:t>
            </a:r>
          </a:p>
          <a:p>
            <a:pPr>
              <a:lnSpc>
                <a:spcPts val="3800"/>
              </a:lnSpc>
              <a:spcBef>
                <a:spcPts val="1800"/>
              </a:spcBef>
            </a:pPr>
            <a:r>
              <a:rPr lang="zh-TW" altLang="en-US" sz="2600" b="1" dirty="0"/>
              <a:t>所以最好購買</a:t>
            </a:r>
            <a:r>
              <a:rPr lang="en-US" altLang="zh-TW" sz="2600" b="1" dirty="0">
                <a:solidFill>
                  <a:srgbClr val="0070C0"/>
                </a:solidFill>
              </a:rPr>
              <a:t>500</a:t>
            </a:r>
            <a:r>
              <a:rPr lang="zh-TW" altLang="en-US" sz="2600" b="1" dirty="0">
                <a:solidFill>
                  <a:srgbClr val="0070C0"/>
                </a:solidFill>
              </a:rPr>
              <a:t>萬畫素</a:t>
            </a:r>
            <a:r>
              <a:rPr lang="zh-TW" altLang="en-US" sz="2600" b="1" dirty="0"/>
              <a:t>以上的機種，才能夠完全記錄所需的畫面資料。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18605718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認識</a:t>
            </a:r>
            <a:r>
              <a:rPr lang="en-US" altLang="zh-TW" dirty="0"/>
              <a:t>Windows 10</a:t>
            </a:r>
            <a:endParaRPr lang="zh-TW" altLang="en-US" dirty="0"/>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180</a:t>
            </a:fld>
            <a:endParaRPr lang="zh-TW" altLang="en-US"/>
          </a:p>
        </p:txBody>
      </p:sp>
      <p:sp>
        <p:nvSpPr>
          <p:cNvPr id="9" name="頁尾版面配置區 8"/>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6" name="矩形 15">
            <a:hlinkClick r:id="rId2" action="ppaction://hlinksldjump" highlightClick="1"/>
          </p:cNvPr>
          <p:cNvSpPr/>
          <p:nvPr/>
        </p:nvSpPr>
        <p:spPr>
          <a:xfrm>
            <a:off x="1317813" y="1449790"/>
            <a:ext cx="3519810" cy="9383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「開始」功能表</a:t>
            </a:r>
          </a:p>
        </p:txBody>
      </p:sp>
      <p:sp>
        <p:nvSpPr>
          <p:cNvPr id="17" name="矩形 16">
            <a:hlinkClick r:id="rId3" action="ppaction://hlinksldjump" highlightClick="1"/>
          </p:cNvPr>
          <p:cNvSpPr/>
          <p:nvPr/>
        </p:nvSpPr>
        <p:spPr>
          <a:xfrm>
            <a:off x="1317813" y="2522564"/>
            <a:ext cx="3519810" cy="938305"/>
          </a:xfrm>
          <a:prstGeom prst="rect">
            <a:avLst/>
          </a:prstGeom>
          <a:solidFill>
            <a:srgbClr val="FF5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3.  Continuum</a:t>
            </a:r>
            <a:br>
              <a:rPr lang="en-US" altLang="zh-TW" sz="2300" dirty="0">
                <a:latin typeface="Arial" panose="020B0604020202020204" pitchFamily="34" charset="0"/>
                <a:ea typeface="微軟正黑體" panose="020B0604030504040204" pitchFamily="34" charset="-120"/>
              </a:rPr>
            </a:br>
            <a:r>
              <a:rPr lang="en-US" altLang="zh-TW" sz="2300" dirty="0">
                <a:latin typeface="Arial" panose="020B0604020202020204" pitchFamily="34" charset="0"/>
                <a:ea typeface="微軟正黑體" panose="020B0604030504040204" pitchFamily="34" charset="-120"/>
              </a:rPr>
              <a:t>     </a:t>
            </a:r>
            <a:r>
              <a:rPr lang="zh-TW" altLang="en-US" sz="2300" dirty="0">
                <a:latin typeface="Arial" panose="020B0604020202020204" pitchFamily="34" charset="0"/>
                <a:ea typeface="微軟正黑體" panose="020B0604030504040204" pitchFamily="34" charset="-120"/>
              </a:rPr>
              <a:t>平板電腦模式</a:t>
            </a:r>
          </a:p>
        </p:txBody>
      </p:sp>
      <p:sp>
        <p:nvSpPr>
          <p:cNvPr id="25" name="矩形 24">
            <a:hlinkClick r:id="rId4" action="ppaction://hlinksldjump" highlightClick="1"/>
          </p:cNvPr>
          <p:cNvSpPr/>
          <p:nvPr/>
        </p:nvSpPr>
        <p:spPr>
          <a:xfrm>
            <a:off x="1317813" y="3595338"/>
            <a:ext cx="3519810" cy="93830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5. </a:t>
            </a:r>
            <a:r>
              <a:rPr lang="zh-TW" altLang="en-US" sz="2300" dirty="0">
                <a:latin typeface="Arial" panose="020B0604020202020204" pitchFamily="34" charset="0"/>
                <a:ea typeface="微軟正黑體" panose="020B0604030504040204" pitchFamily="34" charset="-120"/>
              </a:rPr>
              <a:t>虛擬桌面</a:t>
            </a:r>
          </a:p>
        </p:txBody>
      </p:sp>
      <p:sp>
        <p:nvSpPr>
          <p:cNvPr id="28" name="矩形 27">
            <a:hlinkClick r:id="rId5" action="ppaction://hlinksldjump" highlightClick="1"/>
          </p:cNvPr>
          <p:cNvSpPr/>
          <p:nvPr/>
        </p:nvSpPr>
        <p:spPr>
          <a:xfrm>
            <a:off x="5124036" y="1449790"/>
            <a:ext cx="3519810" cy="938305"/>
          </a:xfrm>
          <a:prstGeom prst="rect">
            <a:avLst/>
          </a:prstGeom>
          <a:solidFill>
            <a:srgbClr val="00F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2. </a:t>
            </a:r>
            <a:r>
              <a:rPr lang="zh-TW" altLang="en-US" sz="2300" dirty="0">
                <a:latin typeface="Arial" panose="020B0604020202020204" pitchFamily="34" charset="0"/>
                <a:ea typeface="微軟正黑體" panose="020B0604030504040204" pitchFamily="34" charset="-120"/>
              </a:rPr>
              <a:t>重要訊息中心</a:t>
            </a:r>
          </a:p>
        </p:txBody>
      </p:sp>
      <p:sp>
        <p:nvSpPr>
          <p:cNvPr id="29" name="矩形 28">
            <a:hlinkClick r:id="rId6" action="ppaction://hlinksldjump" highlightClick="1"/>
          </p:cNvPr>
          <p:cNvSpPr/>
          <p:nvPr/>
        </p:nvSpPr>
        <p:spPr>
          <a:xfrm>
            <a:off x="5124036" y="2522564"/>
            <a:ext cx="3519810" cy="938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4. Microsoft Edge</a:t>
            </a:r>
            <a:r>
              <a:rPr lang="zh-TW" altLang="en-US" sz="2300" dirty="0">
                <a:latin typeface="Arial" panose="020B0604020202020204" pitchFamily="34" charset="0"/>
                <a:ea typeface="微軟正黑體" panose="020B0604030504040204" pitchFamily="34" charset="-120"/>
              </a:rPr>
              <a:t>瀏覽器</a:t>
            </a:r>
          </a:p>
        </p:txBody>
      </p:sp>
      <p:sp>
        <p:nvSpPr>
          <p:cNvPr id="30" name="矩形 29">
            <a:hlinkClick r:id="rId7" action="ppaction://hlinksldjump" highlightClick="1"/>
          </p:cNvPr>
          <p:cNvSpPr/>
          <p:nvPr/>
        </p:nvSpPr>
        <p:spPr>
          <a:xfrm>
            <a:off x="5124036" y="3595338"/>
            <a:ext cx="3519810" cy="938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6. </a:t>
            </a:r>
            <a:r>
              <a:rPr lang="zh-TW" altLang="en-US" sz="2300" dirty="0">
                <a:latin typeface="Arial" panose="020B0604020202020204" pitchFamily="34" charset="0"/>
                <a:ea typeface="微軟正黑體" panose="020B0604030504040204" pitchFamily="34" charset="-120"/>
              </a:rPr>
              <a:t>視窗分割定位</a:t>
            </a:r>
            <a:r>
              <a:rPr lang="en-US" altLang="zh-TW" sz="2300" dirty="0">
                <a:latin typeface="Arial" panose="020B0604020202020204" pitchFamily="34" charset="0"/>
                <a:ea typeface="微軟正黑體" panose="020B0604030504040204" pitchFamily="34" charset="-120"/>
              </a:rPr>
              <a:t>(Snap)</a:t>
            </a:r>
            <a:endParaRPr lang="zh-TW" altLang="en-US" sz="2300" dirty="0">
              <a:latin typeface="Arial" panose="020B0604020202020204" pitchFamily="34" charset="0"/>
              <a:ea typeface="微軟正黑體" panose="020B0604030504040204" pitchFamily="34" charset="-120"/>
            </a:endParaRPr>
          </a:p>
        </p:txBody>
      </p:sp>
      <p:sp>
        <p:nvSpPr>
          <p:cNvPr id="11" name="矩形 10">
            <a:hlinkClick r:id="rId8" action="ppaction://hlinksldjump" highlightClick="1"/>
          </p:cNvPr>
          <p:cNvSpPr/>
          <p:nvPr/>
        </p:nvSpPr>
        <p:spPr>
          <a:xfrm>
            <a:off x="1317813" y="4665047"/>
            <a:ext cx="3519810" cy="9383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6. Windows Hello</a:t>
            </a:r>
            <a:endParaRPr lang="zh-TW" altLang="en-US" sz="2300" dirty="0">
              <a:latin typeface="Arial" panose="020B0604020202020204" pitchFamily="34" charset="0"/>
              <a:ea typeface="微軟正黑體" panose="020B0604030504040204" pitchFamily="34" charset="-120"/>
            </a:endParaRPr>
          </a:p>
        </p:txBody>
      </p:sp>
      <p:sp>
        <p:nvSpPr>
          <p:cNvPr id="12" name="矩形 11">
            <a:hlinkClick r:id="rId9" action="ppaction://hlinksldjump" highlightClick="1"/>
          </p:cNvPr>
          <p:cNvSpPr/>
          <p:nvPr/>
        </p:nvSpPr>
        <p:spPr>
          <a:xfrm>
            <a:off x="5124036" y="4665047"/>
            <a:ext cx="3519810" cy="9383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7. </a:t>
            </a:r>
            <a:r>
              <a:rPr lang="zh-TW" altLang="en-US" sz="2300" dirty="0">
                <a:latin typeface="Arial" panose="020B0604020202020204" pitchFamily="34" charset="0"/>
                <a:ea typeface="微軟正黑體" panose="020B0604030504040204" pitchFamily="34" charset="-120"/>
              </a:rPr>
              <a:t>命令提示字元</a:t>
            </a:r>
          </a:p>
        </p:txBody>
      </p:sp>
      <p:sp>
        <p:nvSpPr>
          <p:cNvPr id="20" name="矩形 19">
            <a:hlinkClick r:id="rId10"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11"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12"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13"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14"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15"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7869585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a:t>
            </a:r>
            <a:r>
              <a:rPr lang="zh-TW" altLang="zh-TW" dirty="0"/>
              <a:t>開始」功能表</a:t>
            </a:r>
            <a:endParaRPr lang="zh-TW" altLang="en-US" dirty="0">
              <a:latin typeface="Arial" panose="020B0604020202020204" pitchFamily="34" charset="0"/>
            </a:endParaRPr>
          </a:p>
        </p:txBody>
      </p:sp>
      <p:sp>
        <p:nvSpPr>
          <p:cNvPr id="4" name="內容版面配置區 3"/>
          <p:cNvSpPr>
            <a:spLocks noGrp="1"/>
          </p:cNvSpPr>
          <p:nvPr>
            <p:ph idx="1"/>
          </p:nvPr>
        </p:nvSpPr>
        <p:spPr>
          <a:xfrm>
            <a:off x="1310341" y="1351491"/>
            <a:ext cx="7234519" cy="5131671"/>
          </a:xfrm>
        </p:spPr>
        <p:txBody>
          <a:bodyPr>
            <a:normAutofit/>
          </a:bodyPr>
          <a:lstStyle/>
          <a:p>
            <a:pPr>
              <a:lnSpc>
                <a:spcPts val="3800"/>
              </a:lnSpc>
              <a:spcBef>
                <a:spcPts val="1800"/>
              </a:spcBef>
            </a:pPr>
            <a:r>
              <a:rPr lang="zh-TW" altLang="zh-TW" sz="2600" b="1" dirty="0"/>
              <a:t>大家熟悉的</a:t>
            </a:r>
            <a:r>
              <a:rPr lang="zh-TW" altLang="zh-TW" sz="2600" b="1" dirty="0">
                <a:solidFill>
                  <a:srgbClr val="0070C0"/>
                </a:solidFill>
              </a:rPr>
              <a:t>「開始功能表」</a:t>
            </a:r>
            <a:r>
              <a:rPr lang="zh-TW" altLang="zh-TW" sz="2600" b="1" dirty="0"/>
              <a:t>又回來了！</a:t>
            </a:r>
            <a:endParaRPr lang="en-US" altLang="zh-TW" sz="2600" b="1" dirty="0"/>
          </a:p>
          <a:p>
            <a:pPr>
              <a:lnSpc>
                <a:spcPts val="3800"/>
              </a:lnSpc>
              <a:spcBef>
                <a:spcPts val="1800"/>
              </a:spcBef>
            </a:pPr>
            <a:r>
              <a:rPr lang="zh-TW" altLang="zh-TW" sz="2600" b="1" dirty="0"/>
              <a:t>在新的開始功能表中，不僅有最常使用程式、所有應用程式、設定、開啟</a:t>
            </a:r>
            <a:r>
              <a:rPr lang="en-US" altLang="zh-TW" sz="2600" b="1" dirty="0"/>
              <a:t>/</a:t>
            </a:r>
            <a:r>
              <a:rPr lang="zh-TW" altLang="zh-TW" sz="2600" b="1" dirty="0"/>
              <a:t>關閉，還整合了「動態磚」介面，使用者不僅可以自訂分類，還能隨意調整開始功能表大小。</a:t>
            </a: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181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9713309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a:t>
            </a:r>
            <a:r>
              <a:rPr lang="zh-TW" altLang="zh-TW" dirty="0"/>
              <a:t>開始」功能表</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182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4" name="圖片 13"/>
          <p:cNvPicPr/>
          <p:nvPr/>
        </p:nvPicPr>
        <p:blipFill>
          <a:blip r:embed="rId3" cstate="screen">
            <a:extLst>
              <a:ext uri="{28A0092B-C50C-407E-A947-70E740481C1C}">
                <a14:useLocalDpi xmlns:a14="http://schemas.microsoft.com/office/drawing/2010/main"/>
              </a:ext>
            </a:extLst>
          </a:blip>
          <a:stretch>
            <a:fillRect/>
          </a:stretch>
        </p:blipFill>
        <p:spPr>
          <a:xfrm>
            <a:off x="1249044" y="1560830"/>
            <a:ext cx="7911905" cy="4448084"/>
          </a:xfrm>
          <a:prstGeom prst="rect">
            <a:avLst/>
          </a:prstGeom>
        </p:spPr>
      </p:pic>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09033612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重要訊息中心</a:t>
            </a:r>
            <a:endParaRPr lang="zh-TW" altLang="en-US" dirty="0">
              <a:latin typeface="Arial" panose="020B0604020202020204" pitchFamily="34" charset="0"/>
            </a:endParaRPr>
          </a:p>
        </p:txBody>
      </p:sp>
      <p:sp>
        <p:nvSpPr>
          <p:cNvPr id="4" name="內容版面配置區 3"/>
          <p:cNvSpPr>
            <a:spLocks noGrp="1"/>
          </p:cNvSpPr>
          <p:nvPr>
            <p:ph idx="1"/>
          </p:nvPr>
        </p:nvSpPr>
        <p:spPr>
          <a:xfrm>
            <a:off x="1297641" y="1595778"/>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zh-TW" altLang="zh-TW" sz="2600" b="1" dirty="0">
                <a:solidFill>
                  <a:srgbClr val="0070C0"/>
                </a:solidFill>
              </a:rPr>
              <a:t>重要訊息中心</a:t>
            </a:r>
            <a:r>
              <a:rPr lang="en-US" altLang="zh-TW" sz="2600" b="1" dirty="0"/>
              <a:t>(Action Center)</a:t>
            </a:r>
            <a:r>
              <a:rPr lang="zh-TW" altLang="zh-TW" sz="2600" b="1" dirty="0"/>
              <a:t>提供更多功能，除了應用程式與系統的訊息通知外，還加入快速設定</a:t>
            </a:r>
            <a:r>
              <a:rPr lang="en-US" altLang="zh-TW" sz="2600" b="1" dirty="0"/>
              <a:t> (</a:t>
            </a:r>
            <a:r>
              <a:rPr lang="zh-TW" altLang="zh-TW" sz="2600" b="1" dirty="0"/>
              <a:t>例如</a:t>
            </a:r>
            <a:r>
              <a:rPr lang="en-US" altLang="zh-TW" sz="2600" b="1" dirty="0"/>
              <a:t> Wi-Fi</a:t>
            </a:r>
            <a:r>
              <a:rPr lang="zh-TW" altLang="zh-TW" sz="2600" b="1" dirty="0"/>
              <a:t>、藍芽、筆記</a:t>
            </a:r>
            <a:r>
              <a:rPr lang="en-US" altLang="zh-TW" sz="2600" b="1" dirty="0"/>
              <a:t>)</a:t>
            </a:r>
            <a:r>
              <a:rPr lang="zh-TW" altLang="zh-TW" sz="2600" b="1" dirty="0"/>
              <a:t>。</a:t>
            </a:r>
            <a:endParaRPr lang="en-US" altLang="zh-TW" sz="2600" b="1" dirty="0"/>
          </a:p>
          <a:p>
            <a:pPr marL="457200" indent="-457200">
              <a:lnSpc>
                <a:spcPts val="3800"/>
              </a:lnSpc>
              <a:spcBef>
                <a:spcPts val="1800"/>
              </a:spcBef>
              <a:buFont typeface="Arial" panose="020B0604020202020204" pitchFamily="34" charset="0"/>
              <a:buChar char="•"/>
            </a:pPr>
            <a:r>
              <a:rPr lang="zh-TW" altLang="zh-TW" sz="2600" b="1" dirty="0"/>
              <a:t>訊息提示會在你的裝置之間同步，如在手機看過訊息，就不會再在電腦上出現。</a:t>
            </a: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183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25770011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重要訊息中心</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184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3" name="群組 2"/>
          <p:cNvGrpSpPr/>
          <p:nvPr/>
        </p:nvGrpSpPr>
        <p:grpSpPr>
          <a:xfrm>
            <a:off x="2857817" y="1250986"/>
            <a:ext cx="4965383" cy="5066812"/>
            <a:chOff x="2857817" y="2819400"/>
            <a:chExt cx="3428365" cy="3498397"/>
          </a:xfrm>
        </p:grpSpPr>
        <p:pic>
          <p:nvPicPr>
            <p:cNvPr id="6" name="圖片 5"/>
            <p:cNvPicPr/>
            <p:nvPr/>
          </p:nvPicPr>
          <p:blipFill rotWithShape="1">
            <a:blip r:embed="rId3" cstate="screen">
              <a:extLst>
                <a:ext uri="{28A0092B-C50C-407E-A947-70E740481C1C}">
                  <a14:useLocalDpi xmlns:a14="http://schemas.microsoft.com/office/drawing/2010/main"/>
                </a:ext>
              </a:extLst>
            </a:blip>
            <a:srcRect/>
            <a:stretch/>
          </p:blipFill>
          <p:spPr bwMode="auto">
            <a:xfrm>
              <a:off x="2858135" y="2819400"/>
              <a:ext cx="3427730" cy="1219200"/>
            </a:xfrm>
            <a:prstGeom prst="rect">
              <a:avLst/>
            </a:prstGeom>
            <a:ln>
              <a:noFill/>
            </a:ln>
            <a:extLst>
              <a:ext uri="{53640926-AAD7-44D8-BBD7-CCE9431645EC}">
                <a14:shadowObscured xmlns:a14="http://schemas.microsoft.com/office/drawing/2010/main"/>
              </a:ext>
            </a:extLst>
          </p:spPr>
        </p:pic>
        <p:pic>
          <p:nvPicPr>
            <p:cNvPr id="7" name="圖片 6"/>
            <p:cNvPicPr/>
            <p:nvPr/>
          </p:nvPicPr>
          <p:blipFill rotWithShape="1">
            <a:blip r:embed="rId4" cstate="screen">
              <a:extLst>
                <a:ext uri="{28A0092B-C50C-407E-A947-70E740481C1C}">
                  <a14:useLocalDpi xmlns:a14="http://schemas.microsoft.com/office/drawing/2010/main"/>
                </a:ext>
              </a:extLst>
            </a:blip>
            <a:srcRect/>
            <a:stretch/>
          </p:blipFill>
          <p:spPr bwMode="auto">
            <a:xfrm>
              <a:off x="2857817" y="4009572"/>
              <a:ext cx="3428365" cy="2308225"/>
            </a:xfrm>
            <a:prstGeom prst="rect">
              <a:avLst/>
            </a:prstGeom>
            <a:ln>
              <a:noFill/>
            </a:ln>
            <a:extLst>
              <a:ext uri="{53640926-AAD7-44D8-BBD7-CCE9431645EC}">
                <a14:shadowObscured xmlns:a14="http://schemas.microsoft.com/office/drawing/2010/main"/>
              </a:ext>
            </a:extLst>
          </p:spPr>
        </p:pic>
      </p:grpSp>
      <p:sp>
        <p:nvSpPr>
          <p:cNvPr id="15" name="矩形 14">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6"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10"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14143475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Continuum</a:t>
            </a:r>
            <a:r>
              <a:rPr lang="zh-TW" altLang="zh-TW" dirty="0"/>
              <a:t>平板電腦模式</a:t>
            </a:r>
            <a:endParaRPr lang="zh-TW" altLang="en-US" dirty="0">
              <a:latin typeface="Arial" panose="020B0604020202020204" pitchFamily="34" charset="0"/>
            </a:endParaRPr>
          </a:p>
        </p:txBody>
      </p:sp>
      <p:sp>
        <p:nvSpPr>
          <p:cNvPr id="4" name="內容版面配置區 3"/>
          <p:cNvSpPr>
            <a:spLocks noGrp="1"/>
          </p:cNvSpPr>
          <p:nvPr>
            <p:ph idx="1"/>
          </p:nvPr>
        </p:nvSpPr>
        <p:spPr>
          <a:xfrm>
            <a:off x="1279389" y="1532749"/>
            <a:ext cx="7234519" cy="5131671"/>
          </a:xfrm>
        </p:spPr>
        <p:txBody>
          <a:bodyPr>
            <a:normAutofit/>
          </a:bodyPr>
          <a:lstStyle/>
          <a:p>
            <a:pPr>
              <a:lnSpc>
                <a:spcPts val="3800"/>
              </a:lnSpc>
              <a:spcBef>
                <a:spcPts val="1800"/>
              </a:spcBef>
            </a:pPr>
            <a:r>
              <a:rPr lang="zh-TW" altLang="zh-TW" sz="2600" b="1" dirty="0"/>
              <a:t>如果你使用的是二合一平板筆電，只要將平板從鍵盤上拆下，</a:t>
            </a:r>
            <a:r>
              <a:rPr lang="en-US" altLang="zh-TW" sz="2600" b="1" dirty="0"/>
              <a:t>Windows 10</a:t>
            </a:r>
            <a:r>
              <a:rPr lang="zh-TW" altLang="zh-TW" sz="2600" b="1" dirty="0"/>
              <a:t>就會自動詢問是否要啟動平板電腦模式。當然使用者也可以自行從重要訊息中心中快速切換模式。</a:t>
            </a: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185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p:nvPr/>
        </p:nvPicPr>
        <p:blipFill>
          <a:blip r:embed="rId3">
            <a:extLst>
              <a:ext uri="{28A0092B-C50C-407E-A947-70E740481C1C}">
                <a14:useLocalDpi xmlns:a14="http://schemas.microsoft.com/office/drawing/2010/main"/>
              </a:ext>
            </a:extLst>
          </a:blip>
          <a:stretch>
            <a:fillRect/>
          </a:stretch>
        </p:blipFill>
        <p:spPr>
          <a:xfrm>
            <a:off x="4896649" y="4098585"/>
            <a:ext cx="3978411" cy="2176741"/>
          </a:xfrm>
          <a:prstGeom prst="rect">
            <a:avLst/>
          </a:prstGeom>
        </p:spPr>
      </p:pic>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6151720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p:nvPr/>
        </p:nvPicPr>
        <p:blipFill>
          <a:blip r:embed="rId3" cstate="screen">
            <a:extLst>
              <a:ext uri="{28A0092B-C50C-407E-A947-70E740481C1C}">
                <a14:useLocalDpi xmlns:a14="http://schemas.microsoft.com/office/drawing/2010/main"/>
              </a:ext>
            </a:extLst>
          </a:blip>
          <a:stretch>
            <a:fillRect/>
          </a:stretch>
        </p:blipFill>
        <p:spPr>
          <a:xfrm>
            <a:off x="1260000" y="1473744"/>
            <a:ext cx="7884000" cy="4432396"/>
          </a:xfrm>
          <a:prstGeom prst="rect">
            <a:avLst/>
          </a:prstGeom>
        </p:spPr>
      </p:pic>
      <p:sp>
        <p:nvSpPr>
          <p:cNvPr id="2" name="標題 1"/>
          <p:cNvSpPr>
            <a:spLocks noGrp="1"/>
          </p:cNvSpPr>
          <p:nvPr>
            <p:ph type="title"/>
          </p:nvPr>
        </p:nvSpPr>
        <p:spPr/>
        <p:txBody>
          <a:bodyPr>
            <a:normAutofit/>
          </a:bodyPr>
          <a:lstStyle/>
          <a:p>
            <a:r>
              <a:rPr lang="en-US" altLang="zh-TW" dirty="0"/>
              <a:t>Continuum</a:t>
            </a:r>
            <a:r>
              <a:rPr lang="zh-TW" altLang="zh-TW" dirty="0"/>
              <a:t>平板電腦模式</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186</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11484514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Microsoft Edge</a:t>
            </a:r>
            <a:r>
              <a:rPr lang="zh-TW" altLang="zh-TW" dirty="0"/>
              <a:t>瀏覽器</a:t>
            </a:r>
            <a:endParaRPr lang="zh-TW" altLang="en-US" dirty="0">
              <a:latin typeface="Arial" panose="020B0604020202020204" pitchFamily="34" charset="0"/>
            </a:endParaRPr>
          </a:p>
        </p:txBody>
      </p:sp>
      <p:sp>
        <p:nvSpPr>
          <p:cNvPr id="4" name="內容版面配置區 3"/>
          <p:cNvSpPr>
            <a:spLocks noGrp="1"/>
          </p:cNvSpPr>
          <p:nvPr>
            <p:ph idx="1"/>
          </p:nvPr>
        </p:nvSpPr>
        <p:spPr>
          <a:xfrm>
            <a:off x="1348441" y="1469340"/>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en-US" altLang="zh-TW" sz="2600" b="1" dirty="0">
                <a:solidFill>
                  <a:srgbClr val="0070C0"/>
                </a:solidFill>
              </a:rPr>
              <a:t>Microsoft Edge</a:t>
            </a:r>
            <a:r>
              <a:rPr lang="zh-TW" altLang="zh-TW" sz="2600" b="1" dirty="0">
                <a:solidFill>
                  <a:srgbClr val="0070C0"/>
                </a:solidFill>
              </a:rPr>
              <a:t>瀏覽器</a:t>
            </a:r>
            <a:r>
              <a:rPr lang="zh-TW" altLang="zh-TW" sz="2600" b="1" dirty="0"/>
              <a:t>是新一代內建瀏覽器，除了大幅改善上網瀏覽速度外，未來還可支援擴充功能</a:t>
            </a:r>
            <a:r>
              <a:rPr lang="zh-TW" altLang="en-US" sz="2600" b="1" dirty="0"/>
              <a:t>。</a:t>
            </a:r>
            <a:endParaRPr lang="en-US" altLang="zh-TW" sz="2600" b="1" dirty="0"/>
          </a:p>
          <a:p>
            <a:pPr marL="457200" indent="-457200">
              <a:lnSpc>
                <a:spcPts val="3800"/>
              </a:lnSpc>
              <a:spcBef>
                <a:spcPts val="1800"/>
              </a:spcBef>
              <a:buFont typeface="Arial" panose="020B0604020202020204" pitchFamily="34" charset="0"/>
              <a:buChar char="•"/>
            </a:pPr>
            <a:r>
              <a:rPr lang="en-US" altLang="zh-TW" sz="2600" b="1" dirty="0"/>
              <a:t>Edge</a:t>
            </a:r>
            <a:r>
              <a:rPr lang="zh-TW" altLang="zh-TW" sz="2600" b="1" dirty="0"/>
              <a:t>也提供閱讀模式，並可在網頁上畫重點與手寫註記，且註記完的網頁，還能透過筆記儲存起來並分享給其他人。</a:t>
            </a: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187</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65074795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Microsoft Edge</a:t>
            </a:r>
            <a:r>
              <a:rPr lang="zh-TW" altLang="zh-TW" dirty="0"/>
              <a:t>瀏覽器</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188</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p:nvPr/>
        </p:nvPicPr>
        <p:blipFill>
          <a:blip r:embed="rId3" cstate="screen">
            <a:extLst>
              <a:ext uri="{28A0092B-C50C-407E-A947-70E740481C1C}">
                <a14:useLocalDpi xmlns:a14="http://schemas.microsoft.com/office/drawing/2010/main"/>
              </a:ext>
            </a:extLst>
          </a:blip>
          <a:stretch>
            <a:fillRect/>
          </a:stretch>
        </p:blipFill>
        <p:spPr>
          <a:xfrm>
            <a:off x="1260000" y="1657985"/>
            <a:ext cx="7883999" cy="4201887"/>
          </a:xfrm>
          <a:prstGeom prst="rect">
            <a:avLst/>
          </a:prstGeom>
        </p:spPr>
      </p:pic>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599438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29577" y="992465"/>
            <a:ext cx="6256600" cy="5414477"/>
          </a:xfrm>
          <a:prstGeom prst="rect">
            <a:avLst/>
          </a:prstGeom>
        </p:spPr>
      </p:pic>
      <p:sp>
        <p:nvSpPr>
          <p:cNvPr id="2" name="標題 1"/>
          <p:cNvSpPr>
            <a:spLocks noGrp="1"/>
          </p:cNvSpPr>
          <p:nvPr>
            <p:ph type="title"/>
          </p:nvPr>
        </p:nvSpPr>
        <p:spPr/>
        <p:txBody>
          <a:bodyPr/>
          <a:lstStyle/>
          <a:p>
            <a:r>
              <a:rPr lang="zh-TW" altLang="en-US" dirty="0"/>
              <a:t>主機板提供資料傳輸通道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18</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21" name="群組 20"/>
          <p:cNvGrpSpPr/>
          <p:nvPr/>
        </p:nvGrpSpPr>
        <p:grpSpPr>
          <a:xfrm>
            <a:off x="2923870" y="3809996"/>
            <a:ext cx="4895060" cy="1972239"/>
            <a:chOff x="2865240" y="1904016"/>
            <a:chExt cx="4895060" cy="1972239"/>
          </a:xfrm>
        </p:grpSpPr>
        <p:sp>
          <p:nvSpPr>
            <p:cNvPr id="22" name="摺角紙張 21"/>
            <p:cNvSpPr/>
            <p:nvPr/>
          </p:nvSpPr>
          <p:spPr>
            <a:xfrm>
              <a:off x="2943340" y="2033255"/>
              <a:ext cx="4816960" cy="1843000"/>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en-US" altLang="zh-TW" sz="2400" dirty="0">
                  <a:ln w="57150">
                    <a:noFill/>
                  </a:ln>
                  <a:solidFill>
                    <a:srgbClr val="FF0066"/>
                  </a:solidFill>
                  <a:latin typeface="微軟正黑體" panose="020B0604030504040204" pitchFamily="34" charset="-120"/>
                  <a:ea typeface="微軟正黑體" panose="020B0604030504040204" pitchFamily="34" charset="-120"/>
                </a:rPr>
                <a:t>PCI Express x16</a:t>
              </a:r>
              <a:r>
                <a:rPr lang="zh-TW" altLang="en-US" sz="2400" dirty="0">
                  <a:ln w="57150">
                    <a:noFill/>
                  </a:ln>
                  <a:solidFill>
                    <a:srgbClr val="FF0066"/>
                  </a:solidFill>
                  <a:latin typeface="微軟正黑體" panose="020B0604030504040204" pitchFamily="34" charset="-120"/>
                  <a:ea typeface="微軟正黑體" panose="020B0604030504040204" pitchFamily="34" charset="-120"/>
                </a:rPr>
                <a:t>插槽</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：用來安插</a:t>
              </a:r>
              <a:r>
                <a:rPr lang="en-US" altLang="zh-TW" sz="2400" dirty="0" err="1">
                  <a:ln w="57150">
                    <a:noFill/>
                  </a:ln>
                  <a:solidFill>
                    <a:schemeClr val="tx1">
                      <a:lumMod val="75000"/>
                      <a:lumOff val="25000"/>
                    </a:schemeClr>
                  </a:solidFill>
                  <a:latin typeface="微軟正黑體" panose="020B0604030504040204" pitchFamily="34" charset="-120"/>
                  <a:ea typeface="微軟正黑體" panose="020B0604030504040204" pitchFamily="34" charset="-120"/>
                </a:rPr>
                <a:t>PCIe</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 3.0 x16</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的介面卡，例如：顯示卡。</a:t>
              </a:r>
            </a:p>
          </p:txBody>
        </p:sp>
        <p:sp>
          <p:nvSpPr>
            <p:cNvPr id="23" name="橢圓 22"/>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5</a:t>
              </a:r>
              <a:endParaRPr lang="zh-TW" altLang="en-US" sz="2800" dirty="0">
                <a:latin typeface="Arial" panose="020B0604020202020204" pitchFamily="34" charset="0"/>
                <a:cs typeface="Arial" panose="020B0604020202020204" pitchFamily="34" charset="0"/>
              </a:endParaRPr>
            </a:p>
          </p:txBody>
        </p:sp>
      </p:grpSp>
      <p:sp>
        <p:nvSpPr>
          <p:cNvPr id="25" name="矩形: 圓角 24"/>
          <p:cNvSpPr/>
          <p:nvPr/>
        </p:nvSpPr>
        <p:spPr>
          <a:xfrm>
            <a:off x="3505200" y="3132782"/>
            <a:ext cx="2814918" cy="677213"/>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6" name="矩形 25">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89027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par>
                          <p:cTn id="8" fill="hold">
                            <p:stCondLst>
                              <p:cond delay="250"/>
                            </p:stCondLst>
                            <p:childTnLst>
                              <p:par>
                                <p:cTn id="9" presetID="26" presetClass="emph" presetSubtype="0" repeatCount="2000" fill="hold" grpId="1" nodeType="afterEffect">
                                  <p:stCondLst>
                                    <p:cond delay="0"/>
                                  </p:stCondLst>
                                  <p:childTnLst>
                                    <p:animEffect transition="out" filter="fade">
                                      <p:cBhvr>
                                        <p:cTn id="10" dur="500" tmFilter="0, 0; .2, .5; .8, .5; 1, 0"/>
                                        <p:tgtEl>
                                          <p:spTgt spid="25"/>
                                        </p:tgtEl>
                                      </p:cBhvr>
                                    </p:animEffect>
                                    <p:animScale>
                                      <p:cBhvr>
                                        <p:cTn id="11"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虛擬桌面</a:t>
            </a:r>
            <a:endParaRPr lang="zh-TW" altLang="en-US" dirty="0">
              <a:latin typeface="Arial" panose="020B0604020202020204" pitchFamily="34" charset="0"/>
            </a:endParaRPr>
          </a:p>
        </p:txBody>
      </p:sp>
      <p:sp>
        <p:nvSpPr>
          <p:cNvPr id="4" name="內容版面配置區 3"/>
          <p:cNvSpPr>
            <a:spLocks noGrp="1"/>
          </p:cNvSpPr>
          <p:nvPr>
            <p:ph idx="1"/>
          </p:nvPr>
        </p:nvSpPr>
        <p:spPr>
          <a:xfrm>
            <a:off x="1335741" y="1351491"/>
            <a:ext cx="7234519" cy="5131671"/>
          </a:xfrm>
        </p:spPr>
        <p:txBody>
          <a:bodyPr>
            <a:normAutofit/>
          </a:bodyPr>
          <a:lstStyle/>
          <a:p>
            <a:pPr>
              <a:lnSpc>
                <a:spcPts val="3800"/>
              </a:lnSpc>
              <a:spcBef>
                <a:spcPts val="1800"/>
              </a:spcBef>
            </a:pPr>
            <a:r>
              <a:rPr lang="zh-TW" altLang="zh-TW" sz="2600" b="1" dirty="0"/>
              <a:t>在</a:t>
            </a:r>
            <a:r>
              <a:rPr lang="en-US" altLang="zh-TW" sz="2600" b="1" dirty="0"/>
              <a:t>Windows 10</a:t>
            </a:r>
            <a:r>
              <a:rPr lang="zh-TW" altLang="zh-TW" sz="2600" b="1" dirty="0"/>
              <a:t>裡，新增了虛擬桌面功能，使用者只要點按「</a:t>
            </a:r>
            <a:r>
              <a:rPr lang="zh-TW" altLang="zh-TW" sz="2600" b="1" dirty="0">
                <a:solidFill>
                  <a:srgbClr val="0070C0"/>
                </a:solidFill>
              </a:rPr>
              <a:t>工作檢視</a:t>
            </a:r>
            <a:r>
              <a:rPr lang="en-US" altLang="zh-TW" sz="2600" b="1" dirty="0"/>
              <a:t>(Task view)</a:t>
            </a:r>
            <a:r>
              <a:rPr lang="zh-TW" altLang="zh-TW" sz="2600" b="1" dirty="0"/>
              <a:t>」，就可以新增桌面，除了能隨意切換桌面外，還能拖曳工作中的視窗到另一個桌面去。</a:t>
            </a: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189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01244397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虛擬桌面</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p:nvPr/>
        </p:nvPicPr>
        <p:blipFill>
          <a:blip r:embed="rId3" cstate="screen">
            <a:extLst>
              <a:ext uri="{28A0092B-C50C-407E-A947-70E740481C1C}">
                <a14:useLocalDpi xmlns:a14="http://schemas.microsoft.com/office/drawing/2010/main"/>
              </a:ext>
            </a:extLst>
          </a:blip>
          <a:stretch>
            <a:fillRect/>
          </a:stretch>
        </p:blipFill>
        <p:spPr>
          <a:xfrm>
            <a:off x="1257908" y="1560829"/>
            <a:ext cx="7886091" cy="4433571"/>
          </a:xfrm>
          <a:prstGeom prst="rect">
            <a:avLst/>
          </a:prstGeom>
        </p:spPr>
      </p:pic>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24987128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視窗分割定位</a:t>
            </a:r>
            <a:r>
              <a:rPr lang="en-US" altLang="zh-TW" dirty="0"/>
              <a:t>(Snap)</a:t>
            </a:r>
            <a:endParaRPr lang="zh-TW" altLang="en-US" dirty="0">
              <a:latin typeface="Arial" panose="020B0604020202020204" pitchFamily="34" charset="0"/>
            </a:endParaRPr>
          </a:p>
        </p:txBody>
      </p:sp>
      <p:sp>
        <p:nvSpPr>
          <p:cNvPr id="4" name="內容版面配置區 3"/>
          <p:cNvSpPr>
            <a:spLocks noGrp="1"/>
          </p:cNvSpPr>
          <p:nvPr>
            <p:ph idx="1"/>
          </p:nvPr>
        </p:nvSpPr>
        <p:spPr>
          <a:xfrm>
            <a:off x="1272241" y="1351491"/>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en-US" altLang="zh-TW" sz="2600" b="1" dirty="0"/>
              <a:t>Windows 7</a:t>
            </a:r>
            <a:r>
              <a:rPr lang="zh-TW" altLang="zh-TW" sz="2600" b="1" dirty="0"/>
              <a:t>就有提供的</a:t>
            </a:r>
            <a:r>
              <a:rPr lang="en-US" altLang="zh-TW" sz="2600" b="1" dirty="0"/>
              <a:t>Window Snap</a:t>
            </a:r>
            <a:r>
              <a:rPr lang="zh-TW" altLang="zh-TW" sz="2600" b="1" dirty="0"/>
              <a:t>功能，只要把視窗移動到左右畫面邊緣，就會自動調整視窗大小在左半邊或右半邊。</a:t>
            </a:r>
            <a:endParaRPr lang="en-US" altLang="zh-TW" sz="2600" b="1" dirty="0"/>
          </a:p>
          <a:p>
            <a:pPr marL="457200" indent="-457200">
              <a:lnSpc>
                <a:spcPts val="3800"/>
              </a:lnSpc>
              <a:spcBef>
                <a:spcPts val="1800"/>
              </a:spcBef>
              <a:buFont typeface="Arial" panose="020B0604020202020204" pitchFamily="34" charset="0"/>
              <a:buChar char="•"/>
            </a:pPr>
            <a:r>
              <a:rPr lang="en-US" altLang="zh-TW" sz="2600" b="1" dirty="0"/>
              <a:t>Windows 10</a:t>
            </a:r>
            <a:r>
              <a:rPr lang="zh-TW" altLang="zh-TW" sz="2600" b="1" dirty="0"/>
              <a:t>更加入了</a:t>
            </a:r>
            <a:r>
              <a:rPr lang="en-US" altLang="zh-TW" sz="2600" b="1" dirty="0">
                <a:solidFill>
                  <a:srgbClr val="0070C0"/>
                </a:solidFill>
              </a:rPr>
              <a:t>4</a:t>
            </a:r>
            <a:r>
              <a:rPr lang="zh-TW" altLang="zh-TW" sz="2600" b="1" dirty="0">
                <a:solidFill>
                  <a:srgbClr val="0070C0"/>
                </a:solidFill>
              </a:rPr>
              <a:t>個對角對齊</a:t>
            </a:r>
            <a:r>
              <a:rPr lang="zh-TW" altLang="zh-TW" sz="2600" b="1" dirty="0"/>
              <a:t>，且使用視窗分割定位功能時，還能自動顯示其他視窗的工作檢視，讓我們能快速調整其他視窗的對齊，對於多工作業時非常方便。</a:t>
            </a: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26620274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視窗分割定位</a:t>
            </a:r>
            <a:r>
              <a:rPr lang="en-US" altLang="zh-TW" dirty="0"/>
              <a:t>(Snap)</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p:nvPr/>
        </p:nvPicPr>
        <p:blipFill>
          <a:blip r:embed="rId3" cstate="screen">
            <a:extLst>
              <a:ext uri="{28A0092B-C50C-407E-A947-70E740481C1C}">
                <a14:useLocalDpi xmlns:a14="http://schemas.microsoft.com/office/drawing/2010/main"/>
              </a:ext>
            </a:extLst>
          </a:blip>
          <a:stretch>
            <a:fillRect/>
          </a:stretch>
        </p:blipFill>
        <p:spPr>
          <a:xfrm>
            <a:off x="1259997" y="1143565"/>
            <a:ext cx="7894955" cy="4438555"/>
          </a:xfrm>
          <a:prstGeom prst="rect">
            <a:avLst/>
          </a:prstGeom>
        </p:spPr>
      </p:pic>
      <p:pic>
        <p:nvPicPr>
          <p:cNvPr id="16" name="圖片 15"/>
          <p:cNvPicPr/>
          <p:nvPr/>
        </p:nvPicPr>
        <p:blipFill>
          <a:blip r:embed="rId4" cstate="screen">
            <a:extLst>
              <a:ext uri="{28A0092B-C50C-407E-A947-70E740481C1C}">
                <a14:useLocalDpi xmlns:a14="http://schemas.microsoft.com/office/drawing/2010/main"/>
              </a:ext>
            </a:extLst>
          </a:blip>
          <a:stretch>
            <a:fillRect/>
          </a:stretch>
        </p:blipFill>
        <p:spPr>
          <a:xfrm>
            <a:off x="3279869" y="5540999"/>
            <a:ext cx="1285070" cy="1285070"/>
          </a:xfrm>
          <a:prstGeom prst="rect">
            <a:avLst/>
          </a:prstGeom>
        </p:spPr>
      </p:pic>
      <p:pic>
        <p:nvPicPr>
          <p:cNvPr id="17" name="圖片 16"/>
          <p:cNvPicPr/>
          <p:nvPr/>
        </p:nvPicPr>
        <p:blipFill>
          <a:blip r:embed="rId5" cstate="screen">
            <a:extLst>
              <a:ext uri="{28A0092B-C50C-407E-A947-70E740481C1C}">
                <a14:useLocalDpi xmlns:a14="http://schemas.microsoft.com/office/drawing/2010/main"/>
              </a:ext>
            </a:extLst>
          </a:blip>
          <a:stretch>
            <a:fillRect/>
          </a:stretch>
        </p:blipFill>
        <p:spPr>
          <a:xfrm>
            <a:off x="4684376" y="5762790"/>
            <a:ext cx="1799590" cy="803910"/>
          </a:xfrm>
          <a:prstGeom prst="rect">
            <a:avLst/>
          </a:prstGeom>
        </p:spPr>
      </p:pic>
      <p:sp>
        <p:nvSpPr>
          <p:cNvPr id="14" name="矩形 13">
            <a:hlinkClick r:id="rId6"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10"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11"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05005647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 Hello</a:t>
            </a:r>
            <a:endParaRPr lang="zh-TW" altLang="en-US" dirty="0">
              <a:latin typeface="Arial" panose="020B0604020202020204" pitchFamily="34" charset="0"/>
            </a:endParaRPr>
          </a:p>
        </p:txBody>
      </p:sp>
      <p:sp>
        <p:nvSpPr>
          <p:cNvPr id="4" name="內容版面配置區 3"/>
          <p:cNvSpPr>
            <a:spLocks noGrp="1"/>
          </p:cNvSpPr>
          <p:nvPr>
            <p:ph idx="1"/>
          </p:nvPr>
        </p:nvSpPr>
        <p:spPr>
          <a:xfrm>
            <a:off x="1335741" y="1299130"/>
            <a:ext cx="7234519" cy="5131671"/>
          </a:xfrm>
        </p:spPr>
        <p:txBody>
          <a:bodyPr>
            <a:normAutofit/>
          </a:bodyPr>
          <a:lstStyle/>
          <a:p>
            <a:pPr>
              <a:lnSpc>
                <a:spcPts val="3800"/>
              </a:lnSpc>
              <a:spcBef>
                <a:spcPts val="1800"/>
              </a:spcBef>
            </a:pPr>
            <a:r>
              <a:rPr lang="en-US" altLang="zh-TW" sz="2600" b="1" dirty="0"/>
              <a:t>Windows Hello </a:t>
            </a:r>
            <a:r>
              <a:rPr lang="zh-TW" altLang="zh-TW" sz="2600" b="1" dirty="0"/>
              <a:t>是一個更個人化的</a:t>
            </a:r>
            <a:r>
              <a:rPr lang="en-US" altLang="zh-TW" sz="2600" b="1" dirty="0"/>
              <a:t>Windows 10 </a:t>
            </a:r>
            <a:r>
              <a:rPr lang="zh-TW" altLang="zh-TW" sz="2600" b="1" dirty="0"/>
              <a:t>裝置登入方式，在已具備有指紋辨識器或辨識臉部與虹膜的裝置上，只要看一下或觸碰一下即可登入。</a:t>
            </a: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5" name="圖片 14"/>
          <p:cNvPicPr/>
          <p:nvPr/>
        </p:nvPicPr>
        <p:blipFill>
          <a:blip r:embed="rId3" cstate="screen">
            <a:extLst>
              <a:ext uri="{28A0092B-C50C-407E-A947-70E740481C1C}">
                <a14:useLocalDpi xmlns:a14="http://schemas.microsoft.com/office/drawing/2010/main"/>
              </a:ext>
            </a:extLst>
          </a:blip>
          <a:stretch>
            <a:fillRect/>
          </a:stretch>
        </p:blipFill>
        <p:spPr>
          <a:xfrm>
            <a:off x="2184480" y="3315696"/>
            <a:ext cx="6035039" cy="3394637"/>
          </a:xfrm>
          <a:prstGeom prst="rect">
            <a:avLst/>
          </a:prstGeom>
        </p:spPr>
      </p:pic>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78074884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命令提示字元可用</a:t>
            </a:r>
            <a:r>
              <a:rPr lang="en-US" altLang="zh-TW" dirty="0" err="1"/>
              <a:t>Ctrl+V</a:t>
            </a:r>
            <a:r>
              <a:rPr lang="zh-TW" altLang="zh-TW" dirty="0"/>
              <a:t>貼上</a:t>
            </a:r>
            <a:endParaRPr lang="zh-TW" altLang="en-US" dirty="0">
              <a:latin typeface="Arial" panose="020B0604020202020204" pitchFamily="34" charset="0"/>
            </a:endParaRPr>
          </a:p>
        </p:txBody>
      </p:sp>
      <p:sp>
        <p:nvSpPr>
          <p:cNvPr id="4" name="內容版面配置區 3"/>
          <p:cNvSpPr>
            <a:spLocks noGrp="1"/>
          </p:cNvSpPr>
          <p:nvPr>
            <p:ph idx="1"/>
          </p:nvPr>
        </p:nvSpPr>
        <p:spPr>
          <a:xfrm>
            <a:off x="1361141" y="1273730"/>
            <a:ext cx="7234519" cy="5131671"/>
          </a:xfrm>
        </p:spPr>
        <p:txBody>
          <a:bodyPr>
            <a:normAutofit/>
          </a:bodyPr>
          <a:lstStyle/>
          <a:p>
            <a:pPr>
              <a:lnSpc>
                <a:spcPts val="3800"/>
              </a:lnSpc>
              <a:spcBef>
                <a:spcPts val="1800"/>
              </a:spcBef>
            </a:pPr>
            <a:r>
              <a:rPr lang="zh-TW" altLang="zh-TW" sz="2600" b="1" dirty="0"/>
              <a:t>以往在使用命令提示字元視窗時，僅能使用滑鼠右鍵叫出快捷選單，再選擇「標記」或「貼上」文字，在</a:t>
            </a:r>
            <a:r>
              <a:rPr lang="en-US" altLang="zh-TW" sz="2600" b="1" dirty="0"/>
              <a:t>Windows 10</a:t>
            </a:r>
            <a:r>
              <a:rPr lang="zh-TW" altLang="zh-TW" sz="2600" b="1" dirty="0"/>
              <a:t>，你可以直接選取文字內容，並使用「</a:t>
            </a:r>
            <a:r>
              <a:rPr lang="en-US" altLang="zh-TW" sz="2600" b="1" dirty="0">
                <a:solidFill>
                  <a:srgbClr val="0070C0"/>
                </a:solidFill>
              </a:rPr>
              <a:t>Ctrl + C</a:t>
            </a:r>
            <a:r>
              <a:rPr lang="zh-TW" altLang="zh-TW" sz="2600" b="1" dirty="0"/>
              <a:t>」進行複製，也可以透過快速鍵「</a:t>
            </a:r>
            <a:r>
              <a:rPr lang="en-US" altLang="zh-TW" sz="2600" b="1" dirty="0">
                <a:solidFill>
                  <a:srgbClr val="0070C0"/>
                </a:solidFill>
              </a:rPr>
              <a:t>Ctrl + V</a:t>
            </a:r>
            <a:r>
              <a:rPr lang="zh-TW" altLang="zh-TW" sz="2600" b="1" dirty="0"/>
              <a:t>」直接貼上命令文字（點按滑鼠右鍵可直接貼上），對於常常在輸入一長串的命令的使用者，非常方便！</a:t>
            </a: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78479754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命令提示字元可用</a:t>
            </a:r>
            <a:r>
              <a:rPr lang="en-US" altLang="zh-TW" dirty="0" err="1"/>
              <a:t>Ctrl+V</a:t>
            </a:r>
            <a:r>
              <a:rPr lang="zh-TW" altLang="zh-TW" dirty="0"/>
              <a:t>貼上</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p:nvPr/>
        </p:nvPicPr>
        <p:blipFill>
          <a:blip r:embed="rId3">
            <a:extLst>
              <a:ext uri="{28A0092B-C50C-407E-A947-70E740481C1C}">
                <a14:useLocalDpi xmlns:a14="http://schemas.microsoft.com/office/drawing/2010/main"/>
              </a:ext>
            </a:extLst>
          </a:blip>
          <a:stretch>
            <a:fillRect/>
          </a:stretch>
        </p:blipFill>
        <p:spPr>
          <a:xfrm>
            <a:off x="1260000" y="1972945"/>
            <a:ext cx="7883999" cy="3454617"/>
          </a:xfrm>
          <a:prstGeom prst="rect">
            <a:avLst/>
          </a:prstGeom>
        </p:spPr>
      </p:pic>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11702853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其他領域的作業系統</a:t>
            </a:r>
          </a:p>
        </p:txBody>
      </p:sp>
      <p:sp>
        <p:nvSpPr>
          <p:cNvPr id="4" name="內容版面配置區 3"/>
          <p:cNvSpPr>
            <a:spLocks noGrp="1"/>
          </p:cNvSpPr>
          <p:nvPr>
            <p:ph idx="1"/>
          </p:nvPr>
        </p:nvSpPr>
        <p:spPr>
          <a:xfrm>
            <a:off x="1323041" y="1351491"/>
            <a:ext cx="7234519" cy="5131671"/>
          </a:xfrm>
        </p:spPr>
        <p:txBody>
          <a:bodyPr>
            <a:normAutofit/>
          </a:bodyPr>
          <a:lstStyle/>
          <a:p>
            <a:pPr>
              <a:lnSpc>
                <a:spcPts val="3800"/>
              </a:lnSpc>
              <a:spcBef>
                <a:spcPts val="1800"/>
              </a:spcBef>
            </a:pPr>
            <a:r>
              <a:rPr lang="zh-TW" altLang="en-US" sz="2600" b="1" dirty="0"/>
              <a:t>除了</a:t>
            </a:r>
            <a:r>
              <a:rPr lang="en-US" altLang="zh-TW" sz="2600" b="1" dirty="0"/>
              <a:t>PC</a:t>
            </a:r>
            <a:r>
              <a:rPr lang="zh-TW" altLang="en-US" sz="2600" b="1" dirty="0"/>
              <a:t>作業系統外，在其他應用領域也各有許多優秀的作業系統，例如由貝爾實驗室（</a:t>
            </a:r>
            <a:r>
              <a:rPr lang="en-US" altLang="zh-TW" sz="2600" b="1" dirty="0"/>
              <a:t>Bell Laboratories</a:t>
            </a:r>
            <a:r>
              <a:rPr lang="zh-TW" altLang="en-US" sz="2600" b="1" dirty="0"/>
              <a:t>）發展出來的</a:t>
            </a:r>
            <a:r>
              <a:rPr lang="en-US" altLang="zh-TW" sz="2600" b="1" dirty="0">
                <a:solidFill>
                  <a:srgbClr val="0070C0"/>
                </a:solidFill>
              </a:rPr>
              <a:t>UNIX</a:t>
            </a:r>
            <a:r>
              <a:rPr lang="zh-TW" altLang="en-US" sz="2600" b="1" dirty="0"/>
              <a:t>系統，由於具備優異的</a:t>
            </a:r>
            <a:r>
              <a:rPr lang="zh-TW" altLang="en-US" sz="2600" b="1" dirty="0">
                <a:solidFill>
                  <a:srgbClr val="0070C0"/>
                </a:solidFill>
              </a:rPr>
              <a:t>多人多工特性</a:t>
            </a:r>
            <a:r>
              <a:rPr lang="zh-TW" altLang="en-US" sz="2600" b="1" dirty="0"/>
              <a:t>，因此在大型電腦的領域中佔有相當重要的地位。</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196</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47306956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其他領域的作業系統</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197</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0" name="平行四邊形 9"/>
          <p:cNvSpPr/>
          <p:nvPr/>
        </p:nvSpPr>
        <p:spPr>
          <a:xfrm>
            <a:off x="1365896" y="4662067"/>
            <a:ext cx="2461656" cy="1012592"/>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 </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iOS</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系統</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
            </a:r>
            <a:b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b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iPhone 6</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11" name="平行四邊形 10"/>
          <p:cNvSpPr/>
          <p:nvPr/>
        </p:nvSpPr>
        <p:spPr>
          <a:xfrm>
            <a:off x="3678154" y="4662067"/>
            <a:ext cx="2741440" cy="1012592"/>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17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Windows Phone 8.1</a:t>
            </a:r>
          </a:p>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Lumia 640</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14" name="平行四邊形 13"/>
          <p:cNvSpPr/>
          <p:nvPr/>
        </p:nvSpPr>
        <p:spPr>
          <a:xfrm>
            <a:off x="6279702" y="4662067"/>
            <a:ext cx="2754710" cy="1012592"/>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 </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Android</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系統</a:t>
            </a:r>
            <a:endPar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HTC M9</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6931" y="1529622"/>
            <a:ext cx="2835692" cy="2880000"/>
          </a:xfrm>
          <a:prstGeom prst="rect">
            <a:avLst/>
          </a:prstGeom>
        </p:spPr>
      </p:pic>
      <p:pic>
        <p:nvPicPr>
          <p:cNvPr id="6" name="圖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80936" y="1540015"/>
            <a:ext cx="2312258" cy="2880000"/>
          </a:xfrm>
          <a:prstGeom prst="rect">
            <a:avLst/>
          </a:prstGeom>
        </p:spPr>
      </p:pic>
      <p:pic>
        <p:nvPicPr>
          <p:cNvPr id="16" name="圖片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01589" y="1540015"/>
            <a:ext cx="2240781" cy="2880000"/>
          </a:xfrm>
          <a:prstGeom prst="rect">
            <a:avLst/>
          </a:prstGeom>
        </p:spPr>
      </p:pic>
      <p:sp>
        <p:nvSpPr>
          <p:cNvPr id="22" name="矩形 21">
            <a:hlinkClick r:id="rId6"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7"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8"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9"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10"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11"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17924520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當機了怎麼辦</a:t>
            </a:r>
          </a:p>
        </p:txBody>
      </p:sp>
      <p:sp>
        <p:nvSpPr>
          <p:cNvPr id="4" name="內容版面配置區 3"/>
          <p:cNvSpPr>
            <a:spLocks noGrp="1"/>
          </p:cNvSpPr>
          <p:nvPr>
            <p:ph idx="1"/>
          </p:nvPr>
        </p:nvSpPr>
        <p:spPr>
          <a:xfrm>
            <a:off x="1310341" y="1582331"/>
            <a:ext cx="7234519" cy="5131671"/>
          </a:xfrm>
        </p:spPr>
        <p:txBody>
          <a:bodyPr>
            <a:normAutofit/>
          </a:bodyPr>
          <a:lstStyle/>
          <a:p>
            <a:pPr>
              <a:lnSpc>
                <a:spcPts val="3800"/>
              </a:lnSpc>
              <a:spcBef>
                <a:spcPts val="1800"/>
              </a:spcBef>
            </a:pPr>
            <a:r>
              <a:rPr lang="zh-TW" altLang="en-US" sz="2600" b="1" dirty="0"/>
              <a:t>當某個應用程式發生問題時，會造成整個系統停頓的不正常狀態，也就是俗稱的「當機」。這時只要同時按下</a:t>
            </a:r>
            <a:r>
              <a:rPr lang="en-US" altLang="zh-TW" sz="2600" b="1" dirty="0" err="1">
                <a:solidFill>
                  <a:srgbClr val="0070C0"/>
                </a:solidFill>
              </a:rPr>
              <a:t>Ctrl+Alt+Del</a:t>
            </a:r>
            <a:r>
              <a:rPr lang="zh-TW" altLang="en-US" sz="2600" b="1" dirty="0"/>
              <a:t>鍵開啟［</a:t>
            </a:r>
            <a:r>
              <a:rPr lang="en-US" altLang="zh-TW" sz="2600" b="1" dirty="0"/>
              <a:t>Windows</a:t>
            </a:r>
            <a:r>
              <a:rPr lang="zh-TW" altLang="en-US" sz="2600" b="1" dirty="0"/>
              <a:t>工作管理員］視窗，然後終止「沒有回應」的程式即可恢復正常運作。</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198</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974911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2-1 </a:t>
            </a:r>
            <a:r>
              <a:rPr lang="zh-TW" altLang="en-US" dirty="0"/>
              <a:t>電腦硬體架構</a:t>
            </a:r>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1</a:t>
            </a:fld>
            <a:endParaRPr lang="zh-TW" altLang="en-US"/>
          </a:p>
        </p:txBody>
      </p:sp>
      <p:sp>
        <p:nvSpPr>
          <p:cNvPr id="9" name="頁尾版面配置區 8"/>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2"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3"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4"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5"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6"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7"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45" name="矩形 44">
            <a:hlinkClick r:id="rId8" action="ppaction://hlinksldjump" highlightClick="1"/>
          </p:cNvPr>
          <p:cNvSpPr/>
          <p:nvPr/>
        </p:nvSpPr>
        <p:spPr>
          <a:xfrm>
            <a:off x="1546413" y="1166966"/>
            <a:ext cx="3519810" cy="9383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電腦硬體的基本架構</a:t>
            </a:r>
          </a:p>
        </p:txBody>
      </p:sp>
      <p:sp>
        <p:nvSpPr>
          <p:cNvPr id="46" name="矩形 45">
            <a:hlinkClick r:id="rId9" action="ppaction://hlinksldjump" highlightClick="1"/>
          </p:cNvPr>
          <p:cNvSpPr/>
          <p:nvPr/>
        </p:nvSpPr>
        <p:spPr>
          <a:xfrm>
            <a:off x="1546413" y="2239740"/>
            <a:ext cx="3519810" cy="938305"/>
          </a:xfrm>
          <a:prstGeom prst="rect">
            <a:avLst/>
          </a:prstGeom>
          <a:solidFill>
            <a:srgbClr val="E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3. </a:t>
            </a:r>
            <a:r>
              <a:rPr lang="zh-TW" altLang="en-US" sz="2300" dirty="0">
                <a:latin typeface="Arial" panose="020B0604020202020204" pitchFamily="34" charset="0"/>
                <a:ea typeface="微軟正黑體" panose="020B0604030504040204" pitchFamily="34" charset="-120"/>
              </a:rPr>
              <a:t>主機前</a:t>
            </a:r>
            <a:r>
              <a:rPr lang="en-US" altLang="zh-TW" sz="2300" dirty="0">
                <a:latin typeface="Arial" panose="020B0604020202020204" pitchFamily="34" charset="0"/>
                <a:ea typeface="微軟正黑體" panose="020B0604030504040204" pitchFamily="34" charset="-120"/>
              </a:rPr>
              <a:t>/</a:t>
            </a:r>
            <a:r>
              <a:rPr lang="zh-TW" altLang="en-US" sz="2300" dirty="0">
                <a:latin typeface="Arial" panose="020B0604020202020204" pitchFamily="34" charset="0"/>
                <a:ea typeface="微軟正黑體" panose="020B0604030504040204" pitchFamily="34" charset="-120"/>
              </a:rPr>
              <a:t>後的各種連接埠</a:t>
            </a:r>
          </a:p>
        </p:txBody>
      </p:sp>
      <p:sp>
        <p:nvSpPr>
          <p:cNvPr id="47" name="矩形 46">
            <a:hlinkClick r:id="rId10" action="ppaction://hlinksldjump" highlightClick="1"/>
          </p:cNvPr>
          <p:cNvSpPr/>
          <p:nvPr/>
        </p:nvSpPr>
        <p:spPr>
          <a:xfrm>
            <a:off x="1546413" y="3312514"/>
            <a:ext cx="3519810" cy="9383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5. </a:t>
            </a:r>
            <a:r>
              <a:rPr lang="zh-TW" altLang="en-US" sz="2300" dirty="0">
                <a:latin typeface="Arial" panose="020B0604020202020204" pitchFamily="34" charset="0"/>
                <a:ea typeface="微軟正黑體" panose="020B0604030504040204" pitchFamily="34" charset="-120"/>
              </a:rPr>
              <a:t>微處理器 </a:t>
            </a:r>
            <a:r>
              <a:rPr lang="en-US" altLang="zh-TW" sz="2300" dirty="0">
                <a:latin typeface="Arial" panose="020B0604020202020204" pitchFamily="34" charset="0"/>
                <a:ea typeface="微軟正黑體" panose="020B0604030504040204" pitchFamily="34" charset="-120"/>
              </a:rPr>
              <a:t>-</a:t>
            </a:r>
            <a:br>
              <a:rPr lang="en-US" altLang="zh-TW" sz="2300" dirty="0">
                <a:latin typeface="Arial" panose="020B0604020202020204" pitchFamily="34" charset="0"/>
                <a:ea typeface="微軟正黑體" panose="020B0604030504040204" pitchFamily="34" charset="-120"/>
              </a:rPr>
            </a:br>
            <a:r>
              <a:rPr lang="zh-TW" altLang="en-US" sz="2300" dirty="0">
                <a:latin typeface="Arial" panose="020B0604020202020204" pitchFamily="34" charset="0"/>
                <a:ea typeface="微軟正黑體" panose="020B0604030504040204" pitchFamily="34" charset="-120"/>
              </a:rPr>
              <a:t>執行運算的核心</a:t>
            </a:r>
          </a:p>
        </p:txBody>
      </p:sp>
      <p:sp>
        <p:nvSpPr>
          <p:cNvPr id="48" name="矩形 47">
            <a:hlinkClick r:id="rId11" action="ppaction://hlinksldjump" highlightClick="1"/>
          </p:cNvPr>
          <p:cNvSpPr/>
          <p:nvPr/>
        </p:nvSpPr>
        <p:spPr>
          <a:xfrm>
            <a:off x="1546413" y="4385288"/>
            <a:ext cx="3519810" cy="938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7. </a:t>
            </a:r>
            <a:r>
              <a:rPr lang="zh-TW" altLang="en-US" sz="2300" dirty="0">
                <a:latin typeface="Arial" panose="020B0604020202020204" pitchFamily="34" charset="0"/>
                <a:ea typeface="微軟正黑體" panose="020B0604030504040204" pitchFamily="34" charset="-120"/>
              </a:rPr>
              <a:t>磁碟機 </a:t>
            </a:r>
            <a:r>
              <a:rPr lang="en-US" altLang="zh-TW" sz="2300" dirty="0">
                <a:latin typeface="Arial" panose="020B0604020202020204" pitchFamily="34" charset="0"/>
                <a:ea typeface="微軟正黑體" panose="020B0604030504040204" pitchFamily="34" charset="-120"/>
              </a:rPr>
              <a:t>– </a:t>
            </a:r>
            <a:br>
              <a:rPr lang="en-US" altLang="zh-TW" sz="2300" dirty="0">
                <a:latin typeface="Arial" panose="020B0604020202020204" pitchFamily="34" charset="0"/>
                <a:ea typeface="微軟正黑體" panose="020B0604030504040204" pitchFamily="34" charset="-120"/>
              </a:rPr>
            </a:br>
            <a:r>
              <a:rPr lang="zh-TW" altLang="en-US" sz="2300" dirty="0">
                <a:latin typeface="Arial" panose="020B0604020202020204" pitchFamily="34" charset="0"/>
                <a:ea typeface="微軟正黑體" panose="020B0604030504040204" pitchFamily="34" charset="-120"/>
              </a:rPr>
              <a:t>用以儲存程式與資料</a:t>
            </a:r>
          </a:p>
        </p:txBody>
      </p:sp>
      <p:sp>
        <p:nvSpPr>
          <p:cNvPr id="49" name="矩形 48">
            <a:hlinkClick r:id="rId12" action="ppaction://hlinksldjump" highlightClick="1"/>
          </p:cNvPr>
          <p:cNvSpPr/>
          <p:nvPr/>
        </p:nvSpPr>
        <p:spPr>
          <a:xfrm>
            <a:off x="1546413" y="5458061"/>
            <a:ext cx="3519810" cy="9383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9. </a:t>
            </a:r>
            <a:r>
              <a:rPr lang="zh-TW" altLang="en-US" sz="2300" dirty="0">
                <a:latin typeface="Arial" panose="020B0604020202020204" pitchFamily="34" charset="0"/>
                <a:ea typeface="微軟正黑體" panose="020B0604030504040204" pitchFamily="34" charset="-120"/>
              </a:rPr>
              <a:t>擴充卡</a:t>
            </a:r>
            <a:r>
              <a:rPr lang="en-US" altLang="zh-TW" sz="2300" dirty="0">
                <a:latin typeface="Arial" panose="020B0604020202020204" pitchFamily="34" charset="0"/>
                <a:ea typeface="微軟正黑體" panose="020B0604030504040204" pitchFamily="34" charset="-120"/>
              </a:rPr>
              <a:t/>
            </a:r>
            <a:br>
              <a:rPr lang="en-US" altLang="zh-TW" sz="2300" dirty="0">
                <a:latin typeface="Arial" panose="020B0604020202020204" pitchFamily="34" charset="0"/>
                <a:ea typeface="微軟正黑體" panose="020B0604030504040204" pitchFamily="34" charset="-120"/>
              </a:rPr>
            </a:br>
            <a:r>
              <a:rPr lang="zh-TW" altLang="en-US" sz="2300" dirty="0">
                <a:latin typeface="Arial" panose="020B0604020202020204" pitchFamily="34" charset="0"/>
                <a:ea typeface="微軟正黑體" panose="020B0604030504040204" pitchFamily="34" charset="-120"/>
              </a:rPr>
              <a:t>提供主機額外功能</a:t>
            </a:r>
          </a:p>
        </p:txBody>
      </p:sp>
      <p:sp>
        <p:nvSpPr>
          <p:cNvPr id="50" name="矩形 49">
            <a:hlinkClick r:id="rId13" action="ppaction://hlinksldjump" highlightClick="1"/>
          </p:cNvPr>
          <p:cNvSpPr/>
          <p:nvPr/>
        </p:nvSpPr>
        <p:spPr>
          <a:xfrm>
            <a:off x="5352636" y="1166966"/>
            <a:ext cx="3519810" cy="9383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2. </a:t>
            </a:r>
            <a:r>
              <a:rPr lang="zh-TW" altLang="en-US" sz="2300" dirty="0">
                <a:latin typeface="Arial" panose="020B0604020202020204" pitchFamily="34" charset="0"/>
                <a:ea typeface="微軟正黑體" panose="020B0604030504040204" pitchFamily="34" charset="-120"/>
              </a:rPr>
              <a:t>個人電腦的基本組成</a:t>
            </a:r>
          </a:p>
        </p:txBody>
      </p:sp>
      <p:sp>
        <p:nvSpPr>
          <p:cNvPr id="51" name="矩形 50">
            <a:hlinkClick r:id="rId14" action="ppaction://hlinksldjump" highlightClick="1"/>
          </p:cNvPr>
          <p:cNvSpPr/>
          <p:nvPr/>
        </p:nvSpPr>
        <p:spPr>
          <a:xfrm>
            <a:off x="5352636" y="2239740"/>
            <a:ext cx="3519810" cy="938305"/>
          </a:xfrm>
          <a:prstGeom prst="rect">
            <a:avLst/>
          </a:prstGeom>
          <a:solidFill>
            <a:srgbClr val="FF5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4. </a:t>
            </a:r>
            <a:r>
              <a:rPr lang="zh-TW" altLang="en-US" sz="2300" dirty="0">
                <a:latin typeface="Arial" panose="020B0604020202020204" pitchFamily="34" charset="0"/>
                <a:ea typeface="微軟正黑體" panose="020B0604030504040204" pitchFamily="34" charset="-120"/>
              </a:rPr>
              <a:t>主機板</a:t>
            </a:r>
            <a:r>
              <a:rPr lang="en-US" altLang="zh-TW" sz="2300" dirty="0">
                <a:latin typeface="Arial" panose="020B0604020202020204" pitchFamily="34" charset="0"/>
                <a:ea typeface="微軟正黑體" panose="020B0604030504040204" pitchFamily="34" charset="-120"/>
              </a:rPr>
              <a:t/>
            </a:r>
            <a:br>
              <a:rPr lang="en-US" altLang="zh-TW" sz="2300" dirty="0">
                <a:latin typeface="Arial" panose="020B0604020202020204" pitchFamily="34" charset="0"/>
                <a:ea typeface="微軟正黑體" panose="020B0604030504040204" pitchFamily="34" charset="-120"/>
              </a:rPr>
            </a:br>
            <a:r>
              <a:rPr lang="zh-TW" altLang="en-US" sz="2300" dirty="0">
                <a:latin typeface="Arial" panose="020B0604020202020204" pitchFamily="34" charset="0"/>
                <a:ea typeface="微軟正黑體" panose="020B0604030504040204" pitchFamily="34" charset="-120"/>
              </a:rPr>
              <a:t>提供資料傳輸通道</a:t>
            </a:r>
          </a:p>
        </p:txBody>
      </p:sp>
      <p:sp>
        <p:nvSpPr>
          <p:cNvPr id="52" name="矩形 51">
            <a:hlinkClick r:id="rId15" action="ppaction://hlinksldjump" highlightClick="1"/>
          </p:cNvPr>
          <p:cNvSpPr/>
          <p:nvPr/>
        </p:nvSpPr>
        <p:spPr>
          <a:xfrm>
            <a:off x="5352636" y="3312514"/>
            <a:ext cx="3519810" cy="93830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6. </a:t>
            </a:r>
            <a:r>
              <a:rPr lang="zh-TW" altLang="en-US" sz="2300" dirty="0">
                <a:latin typeface="Arial" panose="020B0604020202020204" pitchFamily="34" charset="0"/>
                <a:ea typeface="微軟正黑體" panose="020B0604030504040204" pitchFamily="34" charset="-120"/>
              </a:rPr>
              <a:t>主記憶體</a:t>
            </a:r>
            <a:r>
              <a:rPr lang="en-US" altLang="zh-TW" sz="2300" dirty="0">
                <a:latin typeface="Arial" panose="020B0604020202020204" pitchFamily="34" charset="0"/>
                <a:ea typeface="微軟正黑體" panose="020B0604030504040204" pitchFamily="34" charset="-120"/>
              </a:rPr>
              <a:t/>
            </a:r>
            <a:br>
              <a:rPr lang="en-US" altLang="zh-TW" sz="2300" dirty="0">
                <a:latin typeface="Arial" panose="020B0604020202020204" pitchFamily="34" charset="0"/>
                <a:ea typeface="微軟正黑體" panose="020B0604030504040204" pitchFamily="34" charset="-120"/>
              </a:rPr>
            </a:br>
            <a:r>
              <a:rPr lang="zh-TW" altLang="en-US" sz="2300" dirty="0">
                <a:latin typeface="Arial" panose="020B0604020202020204" pitchFamily="34" charset="0"/>
                <a:ea typeface="微軟正黑體" panose="020B0604030504040204" pitchFamily="34" charset="-120"/>
              </a:rPr>
              <a:t>扮演中介者角色</a:t>
            </a:r>
          </a:p>
        </p:txBody>
      </p:sp>
      <p:sp>
        <p:nvSpPr>
          <p:cNvPr id="53" name="矩形 52">
            <a:hlinkClick r:id="rId16" action="ppaction://hlinksldjump" highlightClick="1"/>
          </p:cNvPr>
          <p:cNvSpPr/>
          <p:nvPr/>
        </p:nvSpPr>
        <p:spPr>
          <a:xfrm>
            <a:off x="5352636" y="4385288"/>
            <a:ext cx="3519810" cy="938305"/>
          </a:xfrm>
          <a:prstGeom prst="rect">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8. </a:t>
            </a:r>
            <a:r>
              <a:rPr lang="zh-TW" altLang="en-US" sz="2300" dirty="0">
                <a:latin typeface="Arial" panose="020B0604020202020204" pitchFamily="34" charset="0"/>
                <a:ea typeface="微軟正黑體" panose="020B0604030504040204" pitchFamily="34" charset="-120"/>
              </a:rPr>
              <a:t>光碟機</a:t>
            </a:r>
            <a:r>
              <a:rPr lang="en-US" altLang="zh-TW" sz="2300" dirty="0">
                <a:latin typeface="Arial" panose="020B0604020202020204" pitchFamily="34" charset="0"/>
                <a:ea typeface="微軟正黑體" panose="020B0604030504040204" pitchFamily="34" charset="-120"/>
              </a:rPr>
              <a:t/>
            </a:r>
            <a:br>
              <a:rPr lang="en-US" altLang="zh-TW" sz="2300" dirty="0">
                <a:latin typeface="Arial" panose="020B0604020202020204" pitchFamily="34" charset="0"/>
                <a:ea typeface="微軟正黑體" panose="020B0604030504040204" pitchFamily="34" charset="-120"/>
              </a:rPr>
            </a:br>
            <a:r>
              <a:rPr lang="zh-TW" altLang="en-US" sz="2300" dirty="0">
                <a:latin typeface="Arial" panose="020B0604020202020204" pitchFamily="34" charset="0"/>
                <a:ea typeface="微軟正黑體" panose="020B0604030504040204" pitchFamily="34" charset="-120"/>
              </a:rPr>
              <a:t>可讀寫光碟片資料</a:t>
            </a:r>
          </a:p>
        </p:txBody>
      </p:sp>
    </p:spTree>
    <p:extLst>
      <p:ext uri="{BB962C8B-B14F-4D97-AF65-F5344CB8AC3E}">
        <p14:creationId xmlns:p14="http://schemas.microsoft.com/office/powerpoint/2010/main" val="21897285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29577" y="992465"/>
            <a:ext cx="6256600" cy="5414477"/>
          </a:xfrm>
          <a:prstGeom prst="rect">
            <a:avLst/>
          </a:prstGeom>
        </p:spPr>
      </p:pic>
      <p:sp>
        <p:nvSpPr>
          <p:cNvPr id="2" name="標題 1"/>
          <p:cNvSpPr>
            <a:spLocks noGrp="1"/>
          </p:cNvSpPr>
          <p:nvPr>
            <p:ph type="title"/>
          </p:nvPr>
        </p:nvSpPr>
        <p:spPr/>
        <p:txBody>
          <a:bodyPr/>
          <a:lstStyle/>
          <a:p>
            <a:r>
              <a:rPr lang="zh-TW" altLang="en-US" dirty="0"/>
              <a:t>主機板提供資料傳輸通道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21" name="群組 20"/>
          <p:cNvGrpSpPr/>
          <p:nvPr/>
        </p:nvGrpSpPr>
        <p:grpSpPr>
          <a:xfrm>
            <a:off x="1897499" y="2026071"/>
            <a:ext cx="4513812" cy="2868598"/>
            <a:chOff x="2865240" y="1904016"/>
            <a:chExt cx="4513812" cy="2868598"/>
          </a:xfrm>
        </p:grpSpPr>
        <p:sp>
          <p:nvSpPr>
            <p:cNvPr id="22" name="摺角紙張 21"/>
            <p:cNvSpPr/>
            <p:nvPr/>
          </p:nvSpPr>
          <p:spPr>
            <a:xfrm>
              <a:off x="2943340" y="2033256"/>
              <a:ext cx="4435712" cy="2739358"/>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rgbClr val="FF0066"/>
                  </a:solidFill>
                  <a:latin typeface="微軟正黑體" panose="020B0604030504040204" pitchFamily="34" charset="-120"/>
                  <a:ea typeface="微軟正黑體" panose="020B0604030504040204" pitchFamily="34" charset="-120"/>
                </a:rPr>
                <a:t>晶片組</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：是一組共同工作的積體電路晶片，主要連接</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CPU</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，對內與各零組件間傳輸資料，對外則控制各周邊設備的輸出入，也是決定主機版級別的重要元件。</a:t>
              </a:r>
            </a:p>
          </p:txBody>
        </p:sp>
        <p:sp>
          <p:nvSpPr>
            <p:cNvPr id="23" name="橢圓 22"/>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6</a:t>
              </a:r>
              <a:endParaRPr lang="zh-TW" altLang="en-US" sz="2800" dirty="0">
                <a:latin typeface="Arial" panose="020B0604020202020204" pitchFamily="34" charset="0"/>
                <a:cs typeface="Arial" panose="020B0604020202020204" pitchFamily="34" charset="0"/>
              </a:endParaRPr>
            </a:p>
          </p:txBody>
        </p:sp>
      </p:grpSp>
      <p:sp>
        <p:nvSpPr>
          <p:cNvPr id="25" name="矩形: 圓角 24"/>
          <p:cNvSpPr/>
          <p:nvPr/>
        </p:nvSpPr>
        <p:spPr>
          <a:xfrm>
            <a:off x="6476767" y="3030444"/>
            <a:ext cx="1851445" cy="2348379"/>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6" name="矩形 25">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37492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par>
                          <p:cTn id="8" fill="hold">
                            <p:stCondLst>
                              <p:cond delay="250"/>
                            </p:stCondLst>
                            <p:childTnLst>
                              <p:par>
                                <p:cTn id="9" presetID="26" presetClass="emph" presetSubtype="0" repeatCount="2000" fill="hold" grpId="1" nodeType="afterEffect">
                                  <p:stCondLst>
                                    <p:cond delay="0"/>
                                  </p:stCondLst>
                                  <p:childTnLst>
                                    <p:animEffect transition="out" filter="fade">
                                      <p:cBhvr>
                                        <p:cTn id="10" dur="500" tmFilter="0, 0; .2, .5; .8, .5; 1, 0"/>
                                        <p:tgtEl>
                                          <p:spTgt spid="25"/>
                                        </p:tgtEl>
                                      </p:cBhvr>
                                    </p:animEffect>
                                    <p:animScale>
                                      <p:cBhvr>
                                        <p:cTn id="11"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當機了怎麼辦</a:t>
            </a:r>
          </a:p>
        </p:txBody>
      </p:sp>
      <p:sp>
        <p:nvSpPr>
          <p:cNvPr id="4" name="內容版面配置區 3"/>
          <p:cNvSpPr>
            <a:spLocks noGrp="1"/>
          </p:cNvSpPr>
          <p:nvPr>
            <p:ph idx="1"/>
          </p:nvPr>
        </p:nvSpPr>
        <p:spPr/>
        <p:txBody>
          <a:bodyPr>
            <a:normAutofit/>
          </a:bodyPr>
          <a:lstStyle/>
          <a:p>
            <a:r>
              <a:rPr lang="en-US" altLang="zh-TW" sz="2600" b="1" dirty="0"/>
              <a:t>1. </a:t>
            </a:r>
            <a:r>
              <a:rPr lang="zh-TW" altLang="en-US" sz="2600" b="1" dirty="0"/>
              <a:t>點選沒有回應的程式項</a:t>
            </a:r>
          </a:p>
          <a:p>
            <a:r>
              <a:rPr lang="en-US" altLang="zh-TW" sz="2600" b="1" dirty="0"/>
              <a:t>2. </a:t>
            </a:r>
            <a:r>
              <a:rPr lang="zh-TW" altLang="en-US" sz="2600" b="1" dirty="0"/>
              <a:t>按下［結束工作］鈕即可</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5" name="圖片 4">
            <a:extLst>
              <a:ext uri="{FF2B5EF4-FFF2-40B4-BE49-F238E27FC236}">
                <a16:creationId xmlns:a16="http://schemas.microsoft.com/office/drawing/2014/main" xmlns="" id="{B48B6FC5-CBD5-452C-9481-CC7A207CAF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7547" y="2480933"/>
            <a:ext cx="4528906" cy="4165962"/>
          </a:xfrm>
          <a:prstGeom prst="rect">
            <a:avLst/>
          </a:prstGeom>
        </p:spPr>
      </p:pic>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64823052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rial" panose="020B0604020202020204" pitchFamily="34" charset="0"/>
              </a:rPr>
              <a:t>Windows Media Player</a:t>
            </a:r>
            <a:endParaRPr lang="zh-TW" altLang="en-US" dirty="0">
              <a:latin typeface="Arial" panose="020B0604020202020204" pitchFamily="34" charset="0"/>
            </a:endParaRPr>
          </a:p>
        </p:txBody>
      </p:sp>
      <p:sp>
        <p:nvSpPr>
          <p:cNvPr id="4" name="內容版面配置區 3"/>
          <p:cNvSpPr>
            <a:spLocks noGrp="1"/>
          </p:cNvSpPr>
          <p:nvPr>
            <p:ph idx="1"/>
          </p:nvPr>
        </p:nvSpPr>
        <p:spPr>
          <a:xfrm>
            <a:off x="1284941" y="1332441"/>
            <a:ext cx="7234519" cy="5131671"/>
          </a:xfrm>
        </p:spPr>
        <p:txBody>
          <a:bodyPr>
            <a:normAutofit/>
          </a:bodyPr>
          <a:lstStyle/>
          <a:p>
            <a:pPr>
              <a:lnSpc>
                <a:spcPts val="3800"/>
              </a:lnSpc>
              <a:spcBef>
                <a:spcPts val="1800"/>
              </a:spcBef>
            </a:pPr>
            <a:r>
              <a:rPr lang="en-US" altLang="zh-TW" sz="2600" b="1" dirty="0"/>
              <a:t>Windows</a:t>
            </a:r>
            <a:r>
              <a:rPr lang="zh-TW" altLang="en-US" sz="2600" b="1" dirty="0"/>
              <a:t>內建的</a:t>
            </a:r>
            <a:r>
              <a:rPr lang="en-US" altLang="zh-TW" sz="2600" b="1" dirty="0"/>
              <a:t>Media Player</a:t>
            </a:r>
            <a:r>
              <a:rPr lang="zh-TW" altLang="en-US" sz="2600" b="1" dirty="0"/>
              <a:t>是一個整合性的多媒體播放器，例如除了可以播放</a:t>
            </a:r>
            <a:r>
              <a:rPr lang="en-US" altLang="zh-TW" sz="2600" b="1" dirty="0"/>
              <a:t>DVD</a:t>
            </a:r>
            <a:r>
              <a:rPr lang="zh-TW" altLang="en-US" sz="2600" b="1" dirty="0"/>
              <a:t>、</a:t>
            </a:r>
            <a:r>
              <a:rPr lang="en-US" altLang="zh-TW" sz="2600" b="1" dirty="0"/>
              <a:t>VCD</a:t>
            </a:r>
            <a:r>
              <a:rPr lang="zh-TW" altLang="en-US" sz="2600" b="1" dirty="0"/>
              <a:t>、影片檔、音樂</a:t>
            </a:r>
            <a:r>
              <a:rPr lang="en-US" altLang="zh-TW" sz="2600" b="1" dirty="0"/>
              <a:t>CD</a:t>
            </a:r>
            <a:r>
              <a:rPr lang="zh-TW" altLang="en-US" sz="2600" b="1" dirty="0"/>
              <a:t>、</a:t>
            </a:r>
            <a:r>
              <a:rPr lang="en-US" altLang="zh-TW" sz="2600" b="1" dirty="0"/>
              <a:t>MP3</a:t>
            </a:r>
            <a:r>
              <a:rPr lang="zh-TW" altLang="en-US" sz="2600" b="1" dirty="0"/>
              <a:t>樂曲外，另外也提供收聽網路廣播、複製</a:t>
            </a:r>
            <a:r>
              <a:rPr lang="en-US" altLang="zh-TW" sz="2600" b="1" dirty="0"/>
              <a:t>CD</a:t>
            </a:r>
            <a:r>
              <a:rPr lang="zh-TW" altLang="en-US" sz="2600" b="1" dirty="0"/>
              <a:t>上的樂曲、自訂播放面板等功能。</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200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5" name="圖片 4">
            <a:extLst>
              <a:ext uri="{FF2B5EF4-FFF2-40B4-BE49-F238E27FC236}">
                <a16:creationId xmlns:a16="http://schemas.microsoft.com/office/drawing/2014/main" xmlns="" id="{701BD615-2A04-4DC1-9EB8-7DC788EFE7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7482" y="3898277"/>
            <a:ext cx="4383404" cy="2780706"/>
          </a:xfrm>
          <a:prstGeom prst="rect">
            <a:avLst/>
          </a:prstGeom>
        </p:spPr>
      </p:pic>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86932254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rial" panose="020B0604020202020204" pitchFamily="34" charset="0"/>
              </a:rPr>
              <a:t>app</a:t>
            </a:r>
            <a:endParaRPr lang="zh-TW" altLang="en-US" dirty="0">
              <a:latin typeface="Arial" panose="020B0604020202020204" pitchFamily="34" charset="0"/>
            </a:endParaRPr>
          </a:p>
        </p:txBody>
      </p:sp>
      <p:sp>
        <p:nvSpPr>
          <p:cNvPr id="4" name="內容版面配置區 3"/>
          <p:cNvSpPr>
            <a:spLocks noGrp="1"/>
          </p:cNvSpPr>
          <p:nvPr>
            <p:ph idx="1"/>
          </p:nvPr>
        </p:nvSpPr>
        <p:spPr>
          <a:xfrm>
            <a:off x="1272241" y="1351491"/>
            <a:ext cx="7234519" cy="5131671"/>
          </a:xfrm>
        </p:spPr>
        <p:txBody>
          <a:bodyPr>
            <a:normAutofit/>
          </a:bodyPr>
          <a:lstStyle/>
          <a:p>
            <a:pPr>
              <a:lnSpc>
                <a:spcPts val="3800"/>
              </a:lnSpc>
              <a:spcBef>
                <a:spcPts val="1800"/>
              </a:spcBef>
            </a:pPr>
            <a:r>
              <a:rPr lang="en-US" altLang="zh-TW" sz="2600" b="1" dirty="0"/>
              <a:t>app</a:t>
            </a:r>
            <a:r>
              <a:rPr lang="zh-TW" altLang="en-US" sz="2600" b="1" dirty="0"/>
              <a:t>是</a:t>
            </a:r>
            <a:r>
              <a:rPr lang="en-US" altLang="zh-TW" sz="2600" b="1" dirty="0"/>
              <a:t>application</a:t>
            </a:r>
            <a:r>
              <a:rPr lang="zh-TW" altLang="en-US" sz="2600" b="1" dirty="0"/>
              <a:t>的縮寫，廣義的應用軟體（</a:t>
            </a:r>
            <a:r>
              <a:rPr lang="en-US" altLang="zh-TW" sz="2600" b="1" dirty="0" err="1"/>
              <a:t>ApplicationSoftware</a:t>
            </a:r>
            <a:r>
              <a:rPr lang="zh-TW" altLang="en-US" sz="2600" b="1" dirty="0"/>
              <a:t>）都可稱為</a:t>
            </a:r>
            <a:r>
              <a:rPr lang="en-US" altLang="zh-TW" sz="2600" b="1" dirty="0"/>
              <a:t>app</a:t>
            </a:r>
            <a:r>
              <a:rPr lang="zh-TW" altLang="en-US" sz="2600" b="1" dirty="0"/>
              <a:t>；不過隨著行動裝置的普及，一般稱為</a:t>
            </a:r>
            <a:r>
              <a:rPr lang="en-US" altLang="zh-TW" sz="2600" b="1" dirty="0"/>
              <a:t>app</a:t>
            </a:r>
            <a:r>
              <a:rPr lang="zh-TW" altLang="en-US" sz="2600" b="1" dirty="0"/>
              <a:t>，即泛指</a:t>
            </a:r>
            <a:r>
              <a:rPr lang="zh-TW" altLang="en-US" sz="2600" b="1" dirty="0">
                <a:solidFill>
                  <a:srgbClr val="0070C0"/>
                </a:solidFill>
              </a:rPr>
              <a:t>行動裝置的應用程式</a:t>
            </a:r>
            <a:r>
              <a:rPr lang="zh-TW" altLang="en-US" sz="2600" b="1"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201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1" name="圖片 10">
            <a:extLst>
              <a:ext uri="{FF2B5EF4-FFF2-40B4-BE49-F238E27FC236}">
                <a16:creationId xmlns:a16="http://schemas.microsoft.com/office/drawing/2014/main" xmlns="" id="{6F817EC3-DD54-46B6-97A3-46DD1422C7E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392000" y="3781175"/>
            <a:ext cx="7620000" cy="2163074"/>
          </a:xfrm>
          <a:prstGeom prst="rect">
            <a:avLst/>
          </a:prstGeom>
        </p:spPr>
      </p:pic>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74616103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rial" panose="020B0604020202020204" pitchFamily="34" charset="0"/>
              </a:rPr>
              <a:t>app</a:t>
            </a:r>
            <a:endParaRPr lang="zh-TW" altLang="en-US" dirty="0">
              <a:latin typeface="Arial" panose="020B0604020202020204" pitchFamily="34" charset="0"/>
            </a:endParaRPr>
          </a:p>
        </p:txBody>
      </p:sp>
      <p:sp>
        <p:nvSpPr>
          <p:cNvPr id="4" name="內容版面配置區 3"/>
          <p:cNvSpPr>
            <a:spLocks noGrp="1"/>
          </p:cNvSpPr>
          <p:nvPr>
            <p:ph idx="1"/>
          </p:nvPr>
        </p:nvSpPr>
        <p:spPr>
          <a:xfrm>
            <a:off x="1399241" y="1596896"/>
            <a:ext cx="7234519" cy="5131671"/>
          </a:xfrm>
        </p:spPr>
        <p:txBody>
          <a:bodyPr>
            <a:normAutofit/>
          </a:bodyPr>
          <a:lstStyle/>
          <a:p>
            <a:pPr>
              <a:lnSpc>
                <a:spcPts val="3800"/>
              </a:lnSpc>
              <a:spcBef>
                <a:spcPts val="1800"/>
              </a:spcBef>
            </a:pPr>
            <a:r>
              <a:rPr lang="zh-TW" altLang="en-US" sz="2600" b="1" dirty="0"/>
              <a:t>大量的</a:t>
            </a:r>
            <a:r>
              <a:rPr lang="en-US" altLang="zh-TW" sz="2600" b="1" dirty="0"/>
              <a:t>app</a:t>
            </a:r>
            <a:r>
              <a:rPr lang="zh-TW" altLang="en-US" sz="2600" b="1" dirty="0"/>
              <a:t>開發，促成了行動裝置的普及，使用者必須依照所使用行動裝置的</a:t>
            </a:r>
            <a:r>
              <a:rPr lang="en-US" altLang="zh-TW" sz="2600" b="1" dirty="0"/>
              <a:t>app</a:t>
            </a:r>
            <a:r>
              <a:rPr lang="zh-TW" altLang="en-US" sz="2600" b="1" dirty="0"/>
              <a:t>發行平台來瀏覽、下載或購買適用的軟體。例如：</a:t>
            </a:r>
            <a:r>
              <a:rPr lang="en-US" altLang="zh-TW" sz="2600" b="1" dirty="0"/>
              <a:t>iOS</a:t>
            </a:r>
            <a:r>
              <a:rPr lang="zh-TW" altLang="en-US" sz="2600" b="1" dirty="0"/>
              <a:t>的使用者必須在</a:t>
            </a:r>
            <a:r>
              <a:rPr lang="en-US" altLang="zh-TW" sz="2600" b="1" dirty="0"/>
              <a:t>Apple</a:t>
            </a:r>
            <a:r>
              <a:rPr lang="zh-TW" altLang="en-US" sz="2600" b="1" dirty="0"/>
              <a:t>的</a:t>
            </a:r>
            <a:r>
              <a:rPr lang="en-US" altLang="zh-TW" sz="2600" b="1" dirty="0"/>
              <a:t>App Store</a:t>
            </a:r>
            <a:r>
              <a:rPr lang="zh-TW" altLang="en-US" sz="2600" b="1" dirty="0"/>
              <a:t>下載。</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202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5" name="圖片 4">
            <a:extLst>
              <a:ext uri="{FF2B5EF4-FFF2-40B4-BE49-F238E27FC236}">
                <a16:creationId xmlns:a16="http://schemas.microsoft.com/office/drawing/2014/main" xmlns="" id="{2972B615-CC75-4540-8F6D-D25DCA3B849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42708" y="4432999"/>
            <a:ext cx="1932352" cy="1932352"/>
          </a:xfrm>
          <a:prstGeom prst="rect">
            <a:avLst/>
          </a:prstGeom>
        </p:spPr>
      </p:pic>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8844605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rial" panose="020B0604020202020204" pitchFamily="34" charset="0"/>
              </a:rPr>
              <a:t>app</a:t>
            </a:r>
            <a:endParaRPr lang="zh-TW" altLang="en-US" dirty="0">
              <a:latin typeface="Arial" panose="020B0604020202020204" pitchFamily="34" charset="0"/>
            </a:endParaRPr>
          </a:p>
        </p:txBody>
      </p:sp>
      <p:sp>
        <p:nvSpPr>
          <p:cNvPr id="4" name="內容版面配置區 3"/>
          <p:cNvSpPr>
            <a:spLocks noGrp="1"/>
          </p:cNvSpPr>
          <p:nvPr>
            <p:ph idx="1"/>
          </p:nvPr>
        </p:nvSpPr>
        <p:spPr>
          <a:xfrm>
            <a:off x="1335741" y="1520450"/>
            <a:ext cx="7234519" cy="5131671"/>
          </a:xfrm>
        </p:spPr>
        <p:txBody>
          <a:bodyPr>
            <a:normAutofit/>
          </a:bodyPr>
          <a:lstStyle/>
          <a:p>
            <a:pPr>
              <a:lnSpc>
                <a:spcPts val="3800"/>
              </a:lnSpc>
              <a:spcBef>
                <a:spcPts val="1800"/>
              </a:spcBef>
            </a:pPr>
            <a:r>
              <a:rPr lang="zh-TW" altLang="en-US" sz="2600" b="1" dirty="0"/>
              <a:t>而</a:t>
            </a:r>
            <a:r>
              <a:rPr lang="en-US" altLang="zh-TW" sz="2600" b="1" dirty="0"/>
              <a:t>Android</a:t>
            </a:r>
            <a:r>
              <a:rPr lang="zh-TW" altLang="en-US" sz="2600" b="1" dirty="0"/>
              <a:t>的使用者則在</a:t>
            </a:r>
            <a:r>
              <a:rPr lang="en-US" altLang="zh-TW" sz="2600" b="1" dirty="0"/>
              <a:t>Google Play</a:t>
            </a:r>
            <a:r>
              <a:rPr lang="zh-TW" altLang="en-US" sz="2600" b="1" dirty="0"/>
              <a:t>下載，下載</a:t>
            </a:r>
            <a:r>
              <a:rPr lang="en-US" altLang="zh-TW" sz="2600" b="1" dirty="0"/>
              <a:t>app</a:t>
            </a:r>
            <a:r>
              <a:rPr lang="zh-TW" altLang="en-US" sz="2600" b="1" dirty="0"/>
              <a:t>已經是輕輕一按、隨手可得；有些</a:t>
            </a:r>
            <a:r>
              <a:rPr lang="en-US" altLang="zh-TW" sz="2600" b="1" dirty="0"/>
              <a:t>app</a:t>
            </a:r>
            <a:r>
              <a:rPr lang="zh-TW" altLang="en-US" sz="2600" b="1" dirty="0"/>
              <a:t>是免費的，有些則是需要付費才能取得。特別注意的是，相對於</a:t>
            </a:r>
            <a:r>
              <a:rPr lang="en-US" altLang="zh-TW" sz="2600" b="1" dirty="0"/>
              <a:t>iOS App Store</a:t>
            </a:r>
            <a:r>
              <a:rPr lang="zh-TW" altLang="en-US" sz="2600" b="1" dirty="0"/>
              <a:t>嚴格的上架審查，</a:t>
            </a:r>
            <a:r>
              <a:rPr lang="en-US" altLang="zh-TW" sz="2600" b="1" dirty="0"/>
              <a:t>Android</a:t>
            </a:r>
            <a:r>
              <a:rPr lang="zh-TW" altLang="en-US" sz="2600" b="1" dirty="0"/>
              <a:t>的</a:t>
            </a:r>
            <a:r>
              <a:rPr lang="en-US" altLang="zh-TW" sz="2600" b="1" dirty="0"/>
              <a:t>Google Play</a:t>
            </a:r>
            <a:r>
              <a:rPr lang="zh-TW" altLang="en-US" sz="2600" b="1" dirty="0"/>
              <a:t>是屬於寬鬆的管理，所以容易存在惡意的軟體，有安全上的疑慮。</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203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4" name="圖片 13">
            <a:extLst>
              <a:ext uri="{FF2B5EF4-FFF2-40B4-BE49-F238E27FC236}">
                <a16:creationId xmlns:a16="http://schemas.microsoft.com/office/drawing/2014/main" xmlns="" id="{D956830B-6BB0-4635-BB05-8C9A314F7B7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35764" y="4799456"/>
            <a:ext cx="1615179" cy="1800000"/>
          </a:xfrm>
          <a:prstGeom prst="rect">
            <a:avLst/>
          </a:prstGeom>
        </p:spPr>
      </p:pic>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2"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9" action="ppaction://hlinksldjump" highlightClick="1"/>
          </p:cNvPr>
          <p:cNvSpPr/>
          <p:nvPr/>
        </p:nvSpPr>
        <p:spPr>
          <a:xfrm>
            <a:off x="-12703" y="425394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715328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29577" y="992465"/>
            <a:ext cx="6256600" cy="5414477"/>
          </a:xfrm>
          <a:prstGeom prst="rect">
            <a:avLst/>
          </a:prstGeom>
        </p:spPr>
      </p:pic>
      <p:sp>
        <p:nvSpPr>
          <p:cNvPr id="2" name="標題 1"/>
          <p:cNvSpPr>
            <a:spLocks noGrp="1"/>
          </p:cNvSpPr>
          <p:nvPr>
            <p:ph type="title"/>
          </p:nvPr>
        </p:nvSpPr>
        <p:spPr/>
        <p:txBody>
          <a:bodyPr/>
          <a:lstStyle/>
          <a:p>
            <a:r>
              <a:rPr lang="zh-TW" altLang="en-US" dirty="0"/>
              <a:t>主機板提供資料傳輸通道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21" name="群組 20"/>
          <p:cNvGrpSpPr/>
          <p:nvPr/>
        </p:nvGrpSpPr>
        <p:grpSpPr>
          <a:xfrm>
            <a:off x="3162746" y="3238499"/>
            <a:ext cx="4590261" cy="1772772"/>
            <a:chOff x="2865240" y="1904016"/>
            <a:chExt cx="4590261" cy="1772772"/>
          </a:xfrm>
        </p:grpSpPr>
        <p:sp>
          <p:nvSpPr>
            <p:cNvPr id="22" name="摺角紙張 21"/>
            <p:cNvSpPr/>
            <p:nvPr/>
          </p:nvSpPr>
          <p:spPr>
            <a:xfrm>
              <a:off x="2943340" y="2033255"/>
              <a:ext cx="4512161" cy="1643533"/>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en-US" altLang="zh-TW" sz="2400" dirty="0">
                  <a:ln w="57150">
                    <a:noFill/>
                  </a:ln>
                  <a:solidFill>
                    <a:srgbClr val="FF0066"/>
                  </a:solidFill>
                  <a:latin typeface="微軟正黑體" panose="020B0604030504040204" pitchFamily="34" charset="-120"/>
                  <a:ea typeface="微軟正黑體" panose="020B0604030504040204" pitchFamily="34" charset="-120"/>
                </a:rPr>
                <a:t>SATA</a:t>
              </a:r>
              <a:r>
                <a:rPr lang="zh-TW" altLang="en-US" sz="2400" dirty="0">
                  <a:ln w="57150">
                    <a:noFill/>
                  </a:ln>
                  <a:solidFill>
                    <a:srgbClr val="FF0066"/>
                  </a:solidFill>
                  <a:latin typeface="微軟正黑體" panose="020B0604030504040204" pitchFamily="34" charset="-120"/>
                  <a:ea typeface="微軟正黑體" panose="020B0604030504040204" pitchFamily="34" charset="-120"/>
                </a:rPr>
                <a:t>插槽</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：用來安插</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SATA</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介面的相關設備，例如：硬碟。</a:t>
              </a:r>
            </a:p>
          </p:txBody>
        </p:sp>
        <p:sp>
          <p:nvSpPr>
            <p:cNvPr id="23" name="橢圓 22"/>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7</a:t>
              </a:r>
              <a:endParaRPr lang="zh-TW" altLang="en-US" sz="2800" dirty="0">
                <a:latin typeface="Arial" panose="020B0604020202020204" pitchFamily="34" charset="0"/>
                <a:cs typeface="Arial" panose="020B0604020202020204" pitchFamily="34" charset="0"/>
              </a:endParaRPr>
            </a:p>
          </p:txBody>
        </p:sp>
      </p:grpSp>
      <p:sp>
        <p:nvSpPr>
          <p:cNvPr id="25" name="矩形: 圓角 24"/>
          <p:cNvSpPr/>
          <p:nvPr/>
        </p:nvSpPr>
        <p:spPr>
          <a:xfrm>
            <a:off x="7943273" y="3833091"/>
            <a:ext cx="813556" cy="1575988"/>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6" name="矩形 25">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12584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par>
                          <p:cTn id="8" fill="hold">
                            <p:stCondLst>
                              <p:cond delay="250"/>
                            </p:stCondLst>
                            <p:childTnLst>
                              <p:par>
                                <p:cTn id="9" presetID="26" presetClass="emph" presetSubtype="0" repeatCount="2000" fill="hold" grpId="1" nodeType="afterEffect">
                                  <p:stCondLst>
                                    <p:cond delay="0"/>
                                  </p:stCondLst>
                                  <p:childTnLst>
                                    <p:animEffect transition="out" filter="fade">
                                      <p:cBhvr>
                                        <p:cTn id="10" dur="500" tmFilter="0, 0; .2, .5; .8, .5; 1, 0"/>
                                        <p:tgtEl>
                                          <p:spTgt spid="25"/>
                                        </p:tgtEl>
                                      </p:cBhvr>
                                    </p:animEffect>
                                    <p:animScale>
                                      <p:cBhvr>
                                        <p:cTn id="11"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29577" y="992465"/>
            <a:ext cx="6256600" cy="5414477"/>
          </a:xfrm>
          <a:prstGeom prst="rect">
            <a:avLst/>
          </a:prstGeom>
        </p:spPr>
      </p:pic>
      <p:sp>
        <p:nvSpPr>
          <p:cNvPr id="2" name="標題 1"/>
          <p:cNvSpPr>
            <a:spLocks noGrp="1"/>
          </p:cNvSpPr>
          <p:nvPr>
            <p:ph type="title"/>
          </p:nvPr>
        </p:nvSpPr>
        <p:spPr/>
        <p:txBody>
          <a:bodyPr/>
          <a:lstStyle/>
          <a:p>
            <a:r>
              <a:rPr lang="zh-TW" altLang="en-US" dirty="0"/>
              <a:t>主機板提供資料傳輸通道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21" name="群組 20"/>
          <p:cNvGrpSpPr/>
          <p:nvPr/>
        </p:nvGrpSpPr>
        <p:grpSpPr>
          <a:xfrm>
            <a:off x="4792217" y="1786215"/>
            <a:ext cx="4072871" cy="2388822"/>
            <a:chOff x="2865240" y="1904016"/>
            <a:chExt cx="4072871" cy="2388822"/>
          </a:xfrm>
        </p:grpSpPr>
        <p:sp>
          <p:nvSpPr>
            <p:cNvPr id="22" name="摺角紙張 21"/>
            <p:cNvSpPr/>
            <p:nvPr/>
          </p:nvSpPr>
          <p:spPr>
            <a:xfrm>
              <a:off x="2943341" y="2033255"/>
              <a:ext cx="3994770" cy="2259583"/>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en-US" altLang="zh-TW" sz="2400" dirty="0">
                  <a:ln w="57150">
                    <a:noFill/>
                  </a:ln>
                  <a:solidFill>
                    <a:srgbClr val="FF0066"/>
                  </a:solidFill>
                  <a:latin typeface="微軟正黑體" panose="020B0604030504040204" pitchFamily="34" charset="-120"/>
                  <a:ea typeface="微軟正黑體" panose="020B0604030504040204" pitchFamily="34" charset="-120"/>
                </a:rPr>
                <a:t>CMOS</a:t>
              </a:r>
              <a:r>
                <a:rPr lang="zh-TW" altLang="en-US" sz="2400" dirty="0">
                  <a:ln w="57150">
                    <a:noFill/>
                  </a:ln>
                  <a:solidFill>
                    <a:srgbClr val="FF0066"/>
                  </a:solidFill>
                  <a:latin typeface="微軟正黑體" panose="020B0604030504040204" pitchFamily="34" charset="-120"/>
                  <a:ea typeface="微軟正黑體" panose="020B0604030504040204" pitchFamily="34" charset="-120"/>
                </a:rPr>
                <a:t>電池</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：主要提供即時時間與</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CMOS</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記憶體，故電腦關機後，仍能維持正確的時間。</a:t>
              </a:r>
            </a:p>
          </p:txBody>
        </p:sp>
        <p:sp>
          <p:nvSpPr>
            <p:cNvPr id="23" name="橢圓 22"/>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8</a:t>
              </a:r>
              <a:endParaRPr lang="zh-TW" altLang="en-US" sz="2800" dirty="0">
                <a:latin typeface="Arial" panose="020B0604020202020204" pitchFamily="34" charset="0"/>
                <a:cs typeface="Arial" panose="020B0604020202020204" pitchFamily="34" charset="0"/>
              </a:endParaRPr>
            </a:p>
          </p:txBody>
        </p:sp>
      </p:grpSp>
      <p:sp>
        <p:nvSpPr>
          <p:cNvPr id="25" name="矩形: 圓角 24"/>
          <p:cNvSpPr/>
          <p:nvPr/>
        </p:nvSpPr>
        <p:spPr>
          <a:xfrm>
            <a:off x="4346676" y="4234891"/>
            <a:ext cx="1001179" cy="863136"/>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6" name="矩形 25">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5347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par>
                          <p:cTn id="8" fill="hold">
                            <p:stCondLst>
                              <p:cond delay="250"/>
                            </p:stCondLst>
                            <p:childTnLst>
                              <p:par>
                                <p:cTn id="9" presetID="26" presetClass="emph" presetSubtype="0" repeatCount="2000" fill="hold" grpId="1" nodeType="afterEffect">
                                  <p:stCondLst>
                                    <p:cond delay="0"/>
                                  </p:stCondLst>
                                  <p:childTnLst>
                                    <p:animEffect transition="out" filter="fade">
                                      <p:cBhvr>
                                        <p:cTn id="10" dur="500" tmFilter="0, 0; .2, .5; .8, .5; 1, 0"/>
                                        <p:tgtEl>
                                          <p:spTgt spid="25"/>
                                        </p:tgtEl>
                                      </p:cBhvr>
                                    </p:animEffect>
                                    <p:animScale>
                                      <p:cBhvr>
                                        <p:cTn id="11"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29577" y="992465"/>
            <a:ext cx="6256600" cy="5414477"/>
          </a:xfrm>
          <a:prstGeom prst="rect">
            <a:avLst/>
          </a:prstGeom>
        </p:spPr>
      </p:pic>
      <p:sp>
        <p:nvSpPr>
          <p:cNvPr id="2" name="標題 1"/>
          <p:cNvSpPr>
            <a:spLocks noGrp="1"/>
          </p:cNvSpPr>
          <p:nvPr>
            <p:ph type="title"/>
          </p:nvPr>
        </p:nvSpPr>
        <p:spPr/>
        <p:txBody>
          <a:bodyPr/>
          <a:lstStyle/>
          <a:p>
            <a:r>
              <a:rPr lang="zh-TW" altLang="en-US" dirty="0"/>
              <a:t>主機板提供資料傳輸通道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21" name="群組 20"/>
          <p:cNvGrpSpPr/>
          <p:nvPr/>
        </p:nvGrpSpPr>
        <p:grpSpPr>
          <a:xfrm>
            <a:off x="3904473" y="3067004"/>
            <a:ext cx="4072871" cy="2059178"/>
            <a:chOff x="2865240" y="1904016"/>
            <a:chExt cx="4072871" cy="2059178"/>
          </a:xfrm>
        </p:grpSpPr>
        <p:sp>
          <p:nvSpPr>
            <p:cNvPr id="22" name="摺角紙張 21"/>
            <p:cNvSpPr/>
            <p:nvPr/>
          </p:nvSpPr>
          <p:spPr>
            <a:xfrm>
              <a:off x="2943341" y="2033255"/>
              <a:ext cx="3994770" cy="1929939"/>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en-US" altLang="zh-TW" sz="2400" dirty="0">
                  <a:ln w="57150">
                    <a:noFill/>
                  </a:ln>
                  <a:solidFill>
                    <a:srgbClr val="FF0066"/>
                  </a:solidFill>
                  <a:latin typeface="微軟正黑體" panose="020B0604030504040204" pitchFamily="34" charset="-120"/>
                  <a:ea typeface="微軟正黑體" panose="020B0604030504040204" pitchFamily="34" charset="-120"/>
                </a:rPr>
                <a:t>EMI</a:t>
              </a:r>
              <a:r>
                <a:rPr lang="zh-TW" altLang="en-US" sz="2400" dirty="0">
                  <a:ln w="57150">
                    <a:noFill/>
                  </a:ln>
                  <a:solidFill>
                    <a:srgbClr val="FF0066"/>
                  </a:solidFill>
                  <a:latin typeface="微軟正黑體" panose="020B0604030504040204" pitchFamily="34" charset="-120"/>
                  <a:ea typeface="微軟正黑體" panose="020B0604030504040204" pitchFamily="34" charset="-120"/>
                </a:rPr>
                <a:t>電磁干擾防護遮罩</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：可維持聲音訊號的完整性，呈現最佳聲音品質。</a:t>
              </a:r>
            </a:p>
          </p:txBody>
        </p:sp>
        <p:sp>
          <p:nvSpPr>
            <p:cNvPr id="23" name="橢圓 22"/>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9</a:t>
              </a:r>
              <a:endParaRPr lang="zh-TW" altLang="en-US" sz="2800" dirty="0">
                <a:latin typeface="Arial" panose="020B0604020202020204" pitchFamily="34" charset="0"/>
                <a:cs typeface="Arial" panose="020B0604020202020204" pitchFamily="34" charset="0"/>
              </a:endParaRPr>
            </a:p>
          </p:txBody>
        </p:sp>
      </p:grpSp>
      <p:sp>
        <p:nvSpPr>
          <p:cNvPr id="25" name="矩形: 圓角 24"/>
          <p:cNvSpPr/>
          <p:nvPr/>
        </p:nvSpPr>
        <p:spPr>
          <a:xfrm>
            <a:off x="2456839" y="4041346"/>
            <a:ext cx="1348543" cy="1499653"/>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6" name="矩形 25">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90661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par>
                          <p:cTn id="8" fill="hold">
                            <p:stCondLst>
                              <p:cond delay="250"/>
                            </p:stCondLst>
                            <p:childTnLst>
                              <p:par>
                                <p:cTn id="9" presetID="26" presetClass="emph" presetSubtype="0" repeatCount="2000" fill="hold" grpId="1" nodeType="afterEffect">
                                  <p:stCondLst>
                                    <p:cond delay="0"/>
                                  </p:stCondLst>
                                  <p:childTnLst>
                                    <p:animEffect transition="out" filter="fade">
                                      <p:cBhvr>
                                        <p:cTn id="10" dur="500" tmFilter="0, 0; .2, .5; .8, .5; 1, 0"/>
                                        <p:tgtEl>
                                          <p:spTgt spid="25"/>
                                        </p:tgtEl>
                                      </p:cBhvr>
                                    </p:animEffect>
                                    <p:animScale>
                                      <p:cBhvr>
                                        <p:cTn id="11"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29577" y="992465"/>
            <a:ext cx="6256600" cy="5414477"/>
          </a:xfrm>
          <a:prstGeom prst="rect">
            <a:avLst/>
          </a:prstGeom>
        </p:spPr>
      </p:pic>
      <p:sp>
        <p:nvSpPr>
          <p:cNvPr id="2" name="標題 1"/>
          <p:cNvSpPr>
            <a:spLocks noGrp="1"/>
          </p:cNvSpPr>
          <p:nvPr>
            <p:ph type="title"/>
          </p:nvPr>
        </p:nvSpPr>
        <p:spPr/>
        <p:txBody>
          <a:bodyPr/>
          <a:lstStyle/>
          <a:p>
            <a:r>
              <a:rPr lang="zh-TW" altLang="en-US" dirty="0"/>
              <a:t>主機板提供資料傳輸通道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21" name="群組 20"/>
          <p:cNvGrpSpPr/>
          <p:nvPr/>
        </p:nvGrpSpPr>
        <p:grpSpPr>
          <a:xfrm>
            <a:off x="3710345" y="3188939"/>
            <a:ext cx="4072871" cy="2386183"/>
            <a:chOff x="2865240" y="1904016"/>
            <a:chExt cx="4072871" cy="2386183"/>
          </a:xfrm>
        </p:grpSpPr>
        <p:sp>
          <p:nvSpPr>
            <p:cNvPr id="22" name="摺角紙張 21"/>
            <p:cNvSpPr/>
            <p:nvPr/>
          </p:nvSpPr>
          <p:spPr>
            <a:xfrm>
              <a:off x="2943341" y="2033255"/>
              <a:ext cx="3994770" cy="2256944"/>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en-US" altLang="zh-TW" sz="2400" dirty="0">
                  <a:ln w="57150">
                    <a:noFill/>
                  </a:ln>
                  <a:solidFill>
                    <a:srgbClr val="FF0066"/>
                  </a:solidFill>
                  <a:latin typeface="微軟正黑體" panose="020B0604030504040204" pitchFamily="34" charset="-120"/>
                  <a:ea typeface="微軟正黑體" panose="020B0604030504040204" pitchFamily="34" charset="-120"/>
                </a:rPr>
                <a:t>PCI Express x1</a:t>
              </a:r>
              <a:r>
                <a:rPr lang="zh-TW" altLang="en-US" sz="2400" dirty="0">
                  <a:ln w="57150">
                    <a:noFill/>
                  </a:ln>
                  <a:solidFill>
                    <a:srgbClr val="FF0066"/>
                  </a:solidFill>
                  <a:latin typeface="微軟正黑體" panose="020B0604030504040204" pitchFamily="34" charset="-120"/>
                  <a:ea typeface="微軟正黑體" panose="020B0604030504040204" pitchFamily="34" charset="-120"/>
                </a:rPr>
                <a:t>插槽</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：主要用來安插</a:t>
              </a:r>
              <a:r>
                <a:rPr lang="en-US" altLang="zh-TW" sz="2400" dirty="0" err="1">
                  <a:ln w="57150">
                    <a:noFill/>
                  </a:ln>
                  <a:solidFill>
                    <a:schemeClr val="tx1">
                      <a:lumMod val="75000"/>
                      <a:lumOff val="25000"/>
                    </a:schemeClr>
                  </a:solidFill>
                  <a:latin typeface="微軟正黑體" panose="020B0604030504040204" pitchFamily="34" charset="-120"/>
                  <a:ea typeface="微軟正黑體" panose="020B0604030504040204" pitchFamily="34" charset="-120"/>
                </a:rPr>
                <a:t>PCIe</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 x1</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的介面卡，例如：電視卡。</a:t>
              </a:r>
            </a:p>
          </p:txBody>
        </p:sp>
        <p:sp>
          <p:nvSpPr>
            <p:cNvPr id="23" name="橢圓 22"/>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400" dirty="0">
                  <a:latin typeface="Arial" panose="020B0604020202020204" pitchFamily="34" charset="0"/>
                  <a:cs typeface="Arial" panose="020B0604020202020204" pitchFamily="34" charset="0"/>
                </a:rPr>
                <a:t>10</a:t>
              </a:r>
              <a:endParaRPr lang="zh-TW" altLang="en-US" sz="2400" dirty="0">
                <a:latin typeface="Arial" panose="020B0604020202020204" pitchFamily="34" charset="0"/>
                <a:cs typeface="Arial" panose="020B0604020202020204" pitchFamily="34" charset="0"/>
              </a:endParaRPr>
            </a:p>
          </p:txBody>
        </p:sp>
      </p:grpSp>
      <p:sp>
        <p:nvSpPr>
          <p:cNvPr id="25" name="矩形: 圓角 24"/>
          <p:cNvSpPr/>
          <p:nvPr/>
        </p:nvSpPr>
        <p:spPr>
          <a:xfrm>
            <a:off x="3629077" y="5699679"/>
            <a:ext cx="1095323" cy="503897"/>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6" name="矩形 25">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38707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par>
                          <p:cTn id="8" fill="hold">
                            <p:stCondLst>
                              <p:cond delay="250"/>
                            </p:stCondLst>
                            <p:childTnLst>
                              <p:par>
                                <p:cTn id="9" presetID="26" presetClass="emph" presetSubtype="0" repeatCount="2000" fill="hold" grpId="1" nodeType="afterEffect">
                                  <p:stCondLst>
                                    <p:cond delay="0"/>
                                  </p:stCondLst>
                                  <p:childTnLst>
                                    <p:animEffect transition="out" filter="fade">
                                      <p:cBhvr>
                                        <p:cTn id="10" dur="500" tmFilter="0, 0; .2, .5; .8, .5; 1, 0"/>
                                        <p:tgtEl>
                                          <p:spTgt spid="25"/>
                                        </p:tgtEl>
                                      </p:cBhvr>
                                    </p:animEffect>
                                    <p:animScale>
                                      <p:cBhvr>
                                        <p:cTn id="11"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14435" y="1113294"/>
            <a:ext cx="6256600" cy="5414477"/>
          </a:xfrm>
          <a:prstGeom prst="rect">
            <a:avLst/>
          </a:prstGeom>
        </p:spPr>
      </p:pic>
      <p:sp>
        <p:nvSpPr>
          <p:cNvPr id="2" name="標題 1"/>
          <p:cNvSpPr>
            <a:spLocks noGrp="1"/>
          </p:cNvSpPr>
          <p:nvPr>
            <p:ph type="title"/>
          </p:nvPr>
        </p:nvSpPr>
        <p:spPr/>
        <p:txBody>
          <a:bodyPr/>
          <a:lstStyle/>
          <a:p>
            <a:r>
              <a:rPr lang="zh-TW" altLang="en-US" dirty="0"/>
              <a:t>主機板提供資料傳輸通道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21" name="群組 20"/>
          <p:cNvGrpSpPr/>
          <p:nvPr/>
        </p:nvGrpSpPr>
        <p:grpSpPr>
          <a:xfrm>
            <a:off x="2051058" y="2956549"/>
            <a:ext cx="5270543" cy="2502523"/>
            <a:chOff x="2865240" y="1904016"/>
            <a:chExt cx="5270543" cy="2502523"/>
          </a:xfrm>
        </p:grpSpPr>
        <p:sp>
          <p:nvSpPr>
            <p:cNvPr id="22" name="摺角紙張 21"/>
            <p:cNvSpPr/>
            <p:nvPr/>
          </p:nvSpPr>
          <p:spPr>
            <a:xfrm>
              <a:off x="2943341" y="2033255"/>
              <a:ext cx="5192442" cy="2373284"/>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en-US" altLang="zh-TW" sz="2400" dirty="0">
                  <a:ln w="57150">
                    <a:noFill/>
                  </a:ln>
                  <a:solidFill>
                    <a:srgbClr val="FF0066"/>
                  </a:solidFill>
                  <a:latin typeface="微軟正黑體" panose="020B0604030504040204" pitchFamily="34" charset="-120"/>
                  <a:ea typeface="微軟正黑體" panose="020B0604030504040204" pitchFamily="34" charset="-120"/>
                </a:rPr>
                <a:t>BIOS</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：基本輸入</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輸出系統（</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Basic Input / Output System</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）。當電腦開機時便載入</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BIOS</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，並比對硬體設備是否與</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CMOS</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中記錄的資料相同，在確認無誤後才會繼續開機程序。</a:t>
              </a:r>
            </a:p>
          </p:txBody>
        </p:sp>
        <p:sp>
          <p:nvSpPr>
            <p:cNvPr id="23" name="橢圓 22"/>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400" dirty="0">
                  <a:latin typeface="Arial" panose="020B0604020202020204" pitchFamily="34" charset="0"/>
                  <a:cs typeface="Arial" panose="020B0604020202020204" pitchFamily="34" charset="0"/>
                </a:rPr>
                <a:t>11</a:t>
              </a:r>
              <a:endParaRPr lang="zh-TW" altLang="en-US" sz="2400" dirty="0">
                <a:latin typeface="Arial" panose="020B0604020202020204" pitchFamily="34" charset="0"/>
                <a:cs typeface="Arial" panose="020B0604020202020204" pitchFamily="34" charset="0"/>
              </a:endParaRPr>
            </a:p>
          </p:txBody>
        </p:sp>
      </p:grpSp>
      <p:sp>
        <p:nvSpPr>
          <p:cNvPr id="25" name="矩形: 圓角 24"/>
          <p:cNvSpPr/>
          <p:nvPr/>
        </p:nvSpPr>
        <p:spPr>
          <a:xfrm>
            <a:off x="7399701" y="5387788"/>
            <a:ext cx="749217" cy="663388"/>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6" name="矩形 25">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15647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par>
                          <p:cTn id="8" fill="hold">
                            <p:stCondLst>
                              <p:cond delay="250"/>
                            </p:stCondLst>
                            <p:childTnLst>
                              <p:par>
                                <p:cTn id="9" presetID="26" presetClass="emph" presetSubtype="0" repeatCount="2000" fill="hold" grpId="1" nodeType="afterEffect">
                                  <p:stCondLst>
                                    <p:cond delay="0"/>
                                  </p:stCondLst>
                                  <p:childTnLst>
                                    <p:animEffect transition="out" filter="fade">
                                      <p:cBhvr>
                                        <p:cTn id="10" dur="500" tmFilter="0, 0; .2, .5; .8, .5; 1, 0"/>
                                        <p:tgtEl>
                                          <p:spTgt spid="25"/>
                                        </p:tgtEl>
                                      </p:cBhvr>
                                    </p:animEffect>
                                    <p:animScale>
                                      <p:cBhvr>
                                        <p:cTn id="11"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25</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為了擴充儲存容量，大華自己去光華商場買了一顆硬碟回來安裝，其連接線如右圖，則該硬碟應安裝在主機板上的哪一元件上？</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北橋晶片</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99926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PCIe×16</a:t>
              </a:r>
              <a:r>
                <a:rPr lang="zh-TW" altLang="en-US" sz="2000" dirty="0">
                  <a:solidFill>
                    <a:prstClr val="white"/>
                  </a:solidFill>
                  <a:latin typeface="Arial" panose="020B0604020202020204" pitchFamily="34" charset="0"/>
                  <a:ea typeface="微軟正黑體" panose="020B0604030504040204" pitchFamily="34" charset="-120"/>
                </a:rPr>
                <a:t>擴充槽</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58767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SATA</a:t>
              </a:r>
              <a:r>
                <a:rPr lang="zh-TW" altLang="en-US" sz="2000" dirty="0">
                  <a:solidFill>
                    <a:prstClr val="white"/>
                  </a:solidFill>
                  <a:latin typeface="Arial" panose="020B0604020202020204" pitchFamily="34" charset="0"/>
                  <a:ea typeface="微軟正黑體" panose="020B0604030504040204" pitchFamily="34" charset="-120"/>
                </a:rPr>
                <a:t>連接埠</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382110"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IDE</a:t>
              </a:r>
              <a:r>
                <a:rPr lang="zh-TW" altLang="en-US" sz="2000" dirty="0">
                  <a:solidFill>
                    <a:prstClr val="white"/>
                  </a:solidFill>
                  <a:latin typeface="Arial" panose="020B0604020202020204" pitchFamily="34" charset="0"/>
                  <a:ea typeface="微軟正黑體" panose="020B0604030504040204" pitchFamily="34" charset="-120"/>
                </a:rPr>
                <a:t>連接埠</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pic>
        <p:nvPicPr>
          <p:cNvPr id="2051" name="Picture 3" descr="D:\編排資料\C系列\PC05122計算機概論A-Win7&amp;10、易版2010、VB2013\PC05122-編排檔\PC05122_ch2 檔案夾\Links\SATA線.tif"/>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5614259" y="2560121"/>
            <a:ext cx="1530321" cy="1251065"/>
          </a:xfrm>
          <a:prstGeom prst="rect">
            <a:avLst/>
          </a:prstGeom>
          <a:noFill/>
          <a:extLst>
            <a:ext uri="{909E8E84-426E-40DD-AFC4-6F175D3DCCD1}">
              <a14:hiddenFill xmlns:a14="http://schemas.microsoft.com/office/drawing/2010/main">
                <a:solidFill>
                  <a:srgbClr val="FFFFFF"/>
                </a:solidFill>
              </a14:hiddenFill>
            </a:ext>
          </a:extLst>
        </p:spPr>
      </p:pic>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7698581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26</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電腦硬體的相關設定，如日期時間、硬碟容量、開機裝置的優先順序</a:t>
            </a:r>
            <a:r>
              <a:rPr lang="en-US" altLang="zh-TW" sz="2800" dirty="0"/>
              <a:t>...</a:t>
            </a:r>
            <a:r>
              <a:rPr lang="zh-TW" altLang="en-US" sz="2800" dirty="0"/>
              <a:t>等資訊，是儲存於主機板上的哪個裝置？</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46546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BIOS ROM</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922321"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Cache Memory</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CMOS</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72808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CPU</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4103152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27</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某主機板產品在外包裝上特別強調前端匯流排</a:t>
            </a:r>
            <a:r>
              <a:rPr lang="en-US" altLang="zh-TW" sz="2800" dirty="0"/>
              <a:t>FSB</a:t>
            </a:r>
            <a:r>
              <a:rPr lang="zh-TW" altLang="en-US" sz="2800" dirty="0"/>
              <a:t>的速度，請問「</a:t>
            </a:r>
            <a:r>
              <a:rPr lang="en-US" altLang="zh-TW" sz="2800" dirty="0"/>
              <a:t>FSB</a:t>
            </a:r>
            <a:r>
              <a:rPr lang="zh-TW" altLang="en-US" sz="2800" dirty="0"/>
              <a:t>」指的是？</a:t>
            </a:r>
            <a:endParaRPr lang="zh-TW" altLang="en-US" sz="2800" b="1" dirty="0"/>
          </a:p>
        </p:txBody>
      </p:sp>
      <p:grpSp>
        <p:nvGrpSpPr>
          <p:cNvPr id="43" name="A"/>
          <p:cNvGrpSpPr/>
          <p:nvPr/>
        </p:nvGrpSpPr>
        <p:grpSpPr>
          <a:xfrm>
            <a:off x="2107855" y="5070876"/>
            <a:ext cx="3259530" cy="707886"/>
            <a:chOff x="2631154" y="4788102"/>
            <a:chExt cx="325953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788102"/>
              <a:ext cx="1980029"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微處理器內部的</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匯流排</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722708"/>
            <a:chOff x="2631154" y="4793600"/>
            <a:chExt cx="3259531" cy="722708"/>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808422"/>
              <a:ext cx="249299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北橋與南橋晶片間的</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匯流排</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0014"/>
            <a:ext cx="3300991" cy="707886"/>
            <a:chOff x="2631154" y="4788102"/>
            <a:chExt cx="3300991" cy="707886"/>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788102"/>
              <a:ext cx="2664512" cy="707886"/>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PCI</a:t>
              </a:r>
              <a:r>
                <a:rPr lang="zh-TW" altLang="en-US" sz="2000" dirty="0">
                  <a:solidFill>
                    <a:prstClr val="white"/>
                  </a:solidFill>
                  <a:latin typeface="Arial" panose="020B0604020202020204" pitchFamily="34" charset="0"/>
                  <a:ea typeface="微軟正黑體" panose="020B0604030504040204" pitchFamily="34" charset="-120"/>
                </a:rPr>
                <a:t>擴充槽與主記憶體</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模組間的匯流排</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0014"/>
            <a:ext cx="3259530" cy="707886"/>
            <a:chOff x="2631154" y="4788102"/>
            <a:chExt cx="3259530"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788102"/>
              <a:ext cx="257795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微處理器與北橋晶片</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間的匯流排</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1304730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微處理器是執行運算的核心</a:t>
            </a:r>
          </a:p>
        </p:txBody>
      </p:sp>
      <p:sp>
        <p:nvSpPr>
          <p:cNvPr id="3" name="內容版面配置區 2"/>
          <p:cNvSpPr>
            <a:spLocks noGrp="1"/>
          </p:cNvSpPr>
          <p:nvPr>
            <p:ph idx="1"/>
          </p:nvPr>
        </p:nvSpPr>
        <p:spPr>
          <a:xfrm>
            <a:off x="1850465" y="2123592"/>
            <a:ext cx="6750425" cy="4416808"/>
          </a:xfrm>
        </p:spPr>
        <p:txBody>
          <a:bodyPr>
            <a:normAutofit/>
          </a:bodyPr>
          <a:lstStyle/>
          <a:p>
            <a:pPr marL="457200" indent="-457200" algn="l">
              <a:lnSpc>
                <a:spcPts val="3600"/>
              </a:lnSpc>
              <a:spcBef>
                <a:spcPts val="1800"/>
              </a:spcBef>
              <a:buFont typeface="Arial" panose="020B0604020202020204" pitchFamily="34" charset="0"/>
              <a:buChar char="•"/>
            </a:pPr>
            <a:r>
              <a:rPr lang="zh-TW" altLang="en-US" sz="2600" b="1" dirty="0">
                <a:solidFill>
                  <a:srgbClr val="0070C0"/>
                </a:solidFill>
              </a:rPr>
              <a:t>微處理器</a:t>
            </a:r>
            <a:r>
              <a:rPr lang="zh-TW" altLang="en-US" sz="2600" b="1" dirty="0"/>
              <a:t>是電腦</a:t>
            </a:r>
            <a:r>
              <a:rPr lang="zh-TW" altLang="en-US" sz="2600" b="1" dirty="0">
                <a:solidFill>
                  <a:srgbClr val="0070C0"/>
                </a:solidFill>
              </a:rPr>
              <a:t>執行運算工作的核心</a:t>
            </a:r>
            <a:r>
              <a:rPr lang="zh-TW" altLang="en-US" sz="2600" b="1" dirty="0"/>
              <a:t>，負責解讀指令、進行算術</a:t>
            </a:r>
            <a:r>
              <a:rPr lang="en-US" altLang="zh-TW" sz="2600" b="1" dirty="0"/>
              <a:t>/</a:t>
            </a:r>
            <a:r>
              <a:rPr lang="zh-TW" altLang="en-US" sz="2600" b="1" dirty="0"/>
              <a:t>邏輯運算，並指揮協調其他元件執行指定的工作。</a:t>
            </a:r>
            <a:endParaRPr lang="en-US" altLang="zh-TW" sz="2600" b="1" dirty="0"/>
          </a:p>
          <a:p>
            <a:pPr marL="457200" indent="-457200" algn="l">
              <a:lnSpc>
                <a:spcPts val="3600"/>
              </a:lnSpc>
              <a:spcBef>
                <a:spcPts val="1800"/>
              </a:spcBef>
              <a:buFont typeface="Arial" panose="020B0604020202020204" pitchFamily="34" charset="0"/>
              <a:buChar char="•"/>
            </a:pPr>
            <a:r>
              <a:rPr lang="zh-TW" altLang="en-US" sz="2600" b="1" dirty="0"/>
              <a:t>微處理器執行一個指令的完整過程稱為</a:t>
            </a:r>
            <a:r>
              <a:rPr lang="zh-TW" altLang="en-US" sz="2600" b="1" dirty="0">
                <a:solidFill>
                  <a:srgbClr val="0070C0"/>
                </a:solidFill>
              </a:rPr>
              <a:t>指令週期</a:t>
            </a:r>
            <a:r>
              <a:rPr lang="en-US" altLang="zh-TW" sz="2600" b="1" dirty="0"/>
              <a:t>(instruction cycle)</a:t>
            </a:r>
            <a:r>
              <a:rPr lang="zh-TW" altLang="en-US" sz="2600" b="1" dirty="0"/>
              <a:t>或</a:t>
            </a:r>
            <a:r>
              <a:rPr lang="zh-TW" altLang="en-US" sz="2600" b="1" dirty="0">
                <a:solidFill>
                  <a:srgbClr val="0070C0"/>
                </a:solidFill>
              </a:rPr>
              <a:t>機器週期</a:t>
            </a:r>
            <a:r>
              <a:rPr lang="en-US" altLang="zh-TW" sz="2600" b="1" dirty="0"/>
              <a:t>(machine cycle)</a:t>
            </a:r>
            <a:r>
              <a:rPr lang="zh-TW" altLang="en-US" sz="2600" b="1" dirty="0"/>
              <a:t>，其中則包含擷取、解碼、提取運算元、執行、儲存等步驟。</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28</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1800493"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微處理器的功能</a:t>
            </a:r>
          </a:p>
        </p:txBody>
      </p:sp>
      <p:sp>
        <p:nvSpPr>
          <p:cNvPr id="21" name="矩形 20">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6147890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電腦硬體的基本架構</a:t>
            </a:r>
          </a:p>
        </p:txBody>
      </p:sp>
      <p:sp>
        <p:nvSpPr>
          <p:cNvPr id="3" name="內容版面配置區 2"/>
          <p:cNvSpPr>
            <a:spLocks noGrp="1"/>
          </p:cNvSpPr>
          <p:nvPr>
            <p:ph idx="1"/>
          </p:nvPr>
        </p:nvSpPr>
        <p:spPr>
          <a:xfrm>
            <a:off x="1231901" y="1456640"/>
            <a:ext cx="7315199" cy="5131671"/>
          </a:xfrm>
        </p:spPr>
        <p:txBody>
          <a:bodyPr>
            <a:normAutofit/>
          </a:bodyPr>
          <a:lstStyle/>
          <a:p>
            <a:pPr marL="457200" indent="-457200">
              <a:lnSpc>
                <a:spcPts val="3600"/>
              </a:lnSpc>
              <a:spcBef>
                <a:spcPts val="1200"/>
              </a:spcBef>
              <a:buFont typeface="Arial" panose="020B0604020202020204" pitchFamily="34" charset="0"/>
              <a:buChar char="•"/>
            </a:pPr>
            <a:r>
              <a:rPr lang="zh-TW" altLang="zh-TW" sz="2600" b="1" dirty="0"/>
              <a:t>電腦主要是由</a:t>
            </a:r>
            <a:r>
              <a:rPr lang="zh-TW" altLang="zh-TW" sz="2600" b="1" dirty="0">
                <a:solidFill>
                  <a:srgbClr val="0070C0"/>
                </a:solidFill>
              </a:rPr>
              <a:t>「硬體（</a:t>
            </a:r>
            <a:r>
              <a:rPr lang="en-US" altLang="zh-TW" sz="2600" b="1" dirty="0">
                <a:solidFill>
                  <a:srgbClr val="0070C0"/>
                </a:solidFill>
              </a:rPr>
              <a:t>Hardware</a:t>
            </a:r>
            <a:r>
              <a:rPr lang="zh-TW" altLang="zh-TW" sz="2600" b="1" dirty="0">
                <a:solidFill>
                  <a:srgbClr val="0070C0"/>
                </a:solidFill>
              </a:rPr>
              <a:t>）」</a:t>
            </a:r>
            <a:r>
              <a:rPr lang="zh-TW" altLang="zh-TW" sz="2600" b="1" dirty="0"/>
              <a:t>與</a:t>
            </a:r>
            <a:r>
              <a:rPr lang="zh-TW" altLang="zh-TW" sz="2600" b="1" dirty="0">
                <a:solidFill>
                  <a:srgbClr val="0070C0"/>
                </a:solidFill>
              </a:rPr>
              <a:t>「軟體（</a:t>
            </a:r>
            <a:r>
              <a:rPr lang="en-US" altLang="zh-TW" sz="2600" b="1" dirty="0">
                <a:solidFill>
                  <a:srgbClr val="0070C0"/>
                </a:solidFill>
              </a:rPr>
              <a:t>Software</a:t>
            </a:r>
            <a:r>
              <a:rPr lang="zh-TW" altLang="zh-TW" sz="2600" b="1" dirty="0">
                <a:solidFill>
                  <a:srgbClr val="0070C0"/>
                </a:solidFill>
              </a:rPr>
              <a:t>）」</a:t>
            </a:r>
            <a:r>
              <a:rPr lang="zh-TW" altLang="zh-TW" sz="2600" b="1" dirty="0"/>
              <a:t>兩個部</a:t>
            </a:r>
            <a:r>
              <a:rPr lang="zh-TW" altLang="en-US" sz="2600" b="1" dirty="0"/>
              <a:t>分</a:t>
            </a:r>
            <a:r>
              <a:rPr lang="zh-TW" altLang="zh-TW" sz="2600" b="1" dirty="0"/>
              <a:t>所組成</a:t>
            </a:r>
            <a:r>
              <a:rPr lang="zh-TW" altLang="en-US" sz="2600" b="1" dirty="0"/>
              <a:t>。</a:t>
            </a:r>
            <a:endParaRPr lang="en-US" altLang="zh-TW" sz="2600" b="1" dirty="0"/>
          </a:p>
          <a:p>
            <a:pPr marL="457200" indent="-457200">
              <a:lnSpc>
                <a:spcPts val="3600"/>
              </a:lnSpc>
              <a:spcBef>
                <a:spcPts val="1800"/>
              </a:spcBef>
              <a:buFont typeface="Arial" panose="020B0604020202020204" pitchFamily="34" charset="0"/>
              <a:buChar char="•"/>
            </a:pPr>
            <a:r>
              <a:rPr lang="zh-TW" altLang="zh-TW" sz="2600" b="1" dirty="0"/>
              <a:t>硬體指的是各種看的到、摸的到的實體設備，例如主機、顯示器、鍵盤、滑鼠、印表機…等</a:t>
            </a:r>
            <a:r>
              <a:rPr lang="zh-TW" altLang="en-US" sz="2600" b="1" dirty="0"/>
              <a:t>。</a:t>
            </a:r>
            <a:endParaRPr lang="en-US" altLang="zh-TW" sz="2600" b="1" dirty="0"/>
          </a:p>
          <a:p>
            <a:pPr marL="457200" indent="-457200">
              <a:lnSpc>
                <a:spcPts val="3600"/>
              </a:lnSpc>
              <a:spcBef>
                <a:spcPts val="1800"/>
              </a:spcBef>
              <a:buFont typeface="Arial" panose="020B0604020202020204" pitchFamily="34" charset="0"/>
              <a:buChar char="•"/>
            </a:pPr>
            <a:r>
              <a:rPr lang="zh-TW" altLang="zh-TW" sz="2600" b="1" dirty="0"/>
              <a:t>軟體則是</a:t>
            </a:r>
            <a:r>
              <a:rPr lang="zh-TW" altLang="zh-TW" sz="2600" b="1" dirty="0">
                <a:solidFill>
                  <a:srgbClr val="0070C0"/>
                </a:solidFill>
              </a:rPr>
              <a:t>呼叫硬體執行動作的指令或程式</a:t>
            </a:r>
            <a:r>
              <a:rPr lang="zh-TW" altLang="zh-TW" sz="2600" b="1" dirty="0"/>
              <a:t>，例如當我們按下電腦電源後，第一個運行的軟體就是作業系統，而我們常用的</a:t>
            </a:r>
            <a:r>
              <a:rPr lang="en-US" altLang="zh-TW" sz="2600" b="1" dirty="0"/>
              <a:t>Word</a:t>
            </a:r>
            <a:r>
              <a:rPr lang="zh-TW" altLang="zh-TW" sz="2600" b="1" dirty="0"/>
              <a:t>、</a:t>
            </a:r>
            <a:r>
              <a:rPr lang="en-US" altLang="zh-TW" sz="2600" b="1" dirty="0"/>
              <a:t>Excel</a:t>
            </a:r>
            <a:r>
              <a:rPr lang="zh-TW" altLang="zh-TW" sz="2600" b="1" dirty="0"/>
              <a:t>則是應用軟體的一種。</a:t>
            </a: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8324235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微處理器是執行運算的核心</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2262158"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微處理器的指令週期</a:t>
            </a:r>
          </a:p>
        </p:txBody>
      </p:sp>
      <p:sp>
        <p:nvSpPr>
          <p:cNvPr id="5" name="內容版面配置區 4"/>
          <p:cNvSpPr>
            <a:spLocks noGrp="1"/>
          </p:cNvSpPr>
          <p:nvPr>
            <p:ph idx="1"/>
          </p:nvPr>
        </p:nvSpPr>
        <p:spPr>
          <a:xfrm>
            <a:off x="1361141" y="1408729"/>
            <a:ext cx="7234519" cy="5131671"/>
          </a:xfrm>
        </p:spPr>
        <p:txBody>
          <a:bodyPr>
            <a:normAutofit/>
          </a:bodyPr>
          <a:lstStyle/>
          <a:p>
            <a:pPr algn="l">
              <a:lnSpc>
                <a:spcPts val="3600"/>
              </a:lnSpc>
            </a:pPr>
            <a:r>
              <a:rPr lang="zh-TW" altLang="en-US" sz="2600" b="1" dirty="0"/>
              <a:t>微處理器的指令週期</a:t>
            </a:r>
            <a:r>
              <a:rPr lang="en-US" altLang="zh-TW" sz="2600" b="1" dirty="0"/>
              <a:t/>
            </a:r>
            <a:br>
              <a:rPr lang="en-US" altLang="zh-TW" sz="2600" b="1" dirty="0"/>
            </a:br>
            <a:r>
              <a:rPr lang="en-US" altLang="zh-TW" sz="2600" b="1" dirty="0"/>
              <a:t>(</a:t>
            </a:r>
            <a:r>
              <a:rPr lang="zh-TW" altLang="en-US" sz="2600" b="1" dirty="0"/>
              <a:t>有些指令會省略「提取運算元」與「儲存」的步驟，如終止指令</a:t>
            </a:r>
            <a:r>
              <a:rPr lang="en-US" altLang="zh-TW" sz="2600" b="1" dirty="0"/>
              <a:t>HLT)</a:t>
            </a:r>
            <a:r>
              <a:rPr lang="zh-TW" altLang="en-US" sz="2600" b="1" dirty="0"/>
              <a:t>。</a:t>
            </a:r>
          </a:p>
        </p:txBody>
      </p:sp>
      <p:graphicFrame>
        <p:nvGraphicFramePr>
          <p:cNvPr id="3" name="表格 2"/>
          <p:cNvGraphicFramePr>
            <a:graphicFrameLocks noGrp="1"/>
          </p:cNvGraphicFramePr>
          <p:nvPr>
            <p:extLst>
              <p:ext uri="{D42A27DB-BD31-4B8C-83A1-F6EECF244321}">
                <p14:modId xmlns:p14="http://schemas.microsoft.com/office/powerpoint/2010/main" val="1245102975"/>
              </p:ext>
            </p:extLst>
          </p:nvPr>
        </p:nvGraphicFramePr>
        <p:xfrm>
          <a:off x="1348900" y="3152136"/>
          <a:ext cx="7198210" cy="1477039"/>
        </p:xfrm>
        <a:graphic>
          <a:graphicData uri="http://schemas.openxmlformats.org/drawingml/2006/table">
            <a:tbl>
              <a:tblPr firstRow="1" bandRow="1">
                <a:tableStyleId>{5C22544A-7EE6-4342-B048-85BDC9FD1C3A}</a:tableStyleId>
              </a:tblPr>
              <a:tblGrid>
                <a:gridCol w="1439642">
                  <a:extLst>
                    <a:ext uri="{9D8B030D-6E8A-4147-A177-3AD203B41FA5}">
                      <a16:colId xmlns:a16="http://schemas.microsoft.com/office/drawing/2014/main" xmlns="" val="20000"/>
                    </a:ext>
                  </a:extLst>
                </a:gridCol>
                <a:gridCol w="1439642">
                  <a:extLst>
                    <a:ext uri="{9D8B030D-6E8A-4147-A177-3AD203B41FA5}">
                      <a16:colId xmlns:a16="http://schemas.microsoft.com/office/drawing/2014/main" xmlns="" val="20001"/>
                    </a:ext>
                  </a:extLst>
                </a:gridCol>
                <a:gridCol w="1439642">
                  <a:extLst>
                    <a:ext uri="{9D8B030D-6E8A-4147-A177-3AD203B41FA5}">
                      <a16:colId xmlns:a16="http://schemas.microsoft.com/office/drawing/2014/main" xmlns="" val="20002"/>
                    </a:ext>
                  </a:extLst>
                </a:gridCol>
                <a:gridCol w="1439642">
                  <a:extLst>
                    <a:ext uri="{9D8B030D-6E8A-4147-A177-3AD203B41FA5}">
                      <a16:colId xmlns:a16="http://schemas.microsoft.com/office/drawing/2014/main" xmlns="" val="20003"/>
                    </a:ext>
                  </a:extLst>
                </a:gridCol>
                <a:gridCol w="1439642">
                  <a:extLst>
                    <a:ext uri="{9D8B030D-6E8A-4147-A177-3AD203B41FA5}">
                      <a16:colId xmlns:a16="http://schemas.microsoft.com/office/drawing/2014/main" xmlns="" val="20004"/>
                    </a:ext>
                  </a:extLst>
                </a:gridCol>
              </a:tblGrid>
              <a:tr h="471145">
                <a:tc gridSpan="5">
                  <a:txBody>
                    <a:bodyPr/>
                    <a:lstStyle/>
                    <a:p>
                      <a:pPr algn="ctr"/>
                      <a:r>
                        <a:rPr lang="zh-TW" altLang="en-US" sz="1600" b="1" dirty="0">
                          <a:solidFill>
                            <a:schemeClr val="bg1"/>
                          </a:solidFill>
                          <a:latin typeface="Arial" panose="020B0604020202020204" pitchFamily="34" charset="0"/>
                          <a:ea typeface="微軟正黑體" panose="020B0604030504040204" pitchFamily="34" charset="-120"/>
                        </a:rPr>
                        <a:t>機器週期</a:t>
                      </a:r>
                      <a:r>
                        <a:rPr lang="en-US" altLang="zh-TW" sz="1600" b="1" dirty="0">
                          <a:solidFill>
                            <a:schemeClr val="bg1"/>
                          </a:solidFill>
                          <a:latin typeface="Arial" panose="020B0604020202020204" pitchFamily="34" charset="0"/>
                          <a:ea typeface="微軟正黑體" panose="020B0604030504040204" pitchFamily="34" charset="-120"/>
                        </a:rPr>
                        <a:t>(Machine Cycle)</a:t>
                      </a:r>
                      <a:r>
                        <a:rPr lang="zh-TW" altLang="en-US" sz="1600" b="1" dirty="0">
                          <a:solidFill>
                            <a:schemeClr val="bg1"/>
                          </a:solidFill>
                          <a:latin typeface="Arial" panose="020B0604020202020204" pitchFamily="34" charset="0"/>
                          <a:ea typeface="微軟正黑體" panose="020B0604030504040204" pitchFamily="34" charset="-120"/>
                        </a:rPr>
                        <a:t>或指令週期</a:t>
                      </a:r>
                      <a:r>
                        <a:rPr lang="en-US" altLang="zh-TW" sz="1600" b="1" dirty="0">
                          <a:solidFill>
                            <a:schemeClr val="bg1"/>
                          </a:solidFill>
                          <a:latin typeface="Arial" panose="020B0604020202020204" pitchFamily="34" charset="0"/>
                          <a:ea typeface="微軟正黑體" panose="020B0604030504040204" pitchFamily="34" charset="-120"/>
                        </a:rPr>
                        <a:t>(Instruction Cycle)</a:t>
                      </a:r>
                      <a:endParaRPr lang="zh-TW" altLang="en-US" sz="1600" b="0" dirty="0">
                        <a:solidFill>
                          <a:schemeClr val="bg1"/>
                        </a:solidFill>
                        <a:latin typeface="Arial" panose="020B0604020202020204" pitchFamily="34" charset="0"/>
                        <a:ea typeface="微軟正黑體" panose="020B0604030504040204" pitchFamily="34" charset="-120"/>
                      </a:endParaRPr>
                    </a:p>
                  </a:txBody>
                  <a:tcPr anchor="ctr">
                    <a:solidFill>
                      <a:schemeClr val="tx1">
                        <a:lumMod val="65000"/>
                        <a:lumOff val="35000"/>
                      </a:schemeClr>
                    </a:solid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xmlns="" val="10000"/>
                  </a:ext>
                </a:extLst>
              </a:tr>
              <a:tr h="409575">
                <a:tc gridSpan="2">
                  <a:txBody>
                    <a:bodyPr/>
                    <a:lstStyle/>
                    <a:p>
                      <a:pPr algn="ctr"/>
                      <a:r>
                        <a:rPr lang="zh-TW" altLang="en-US" sz="1600" b="1" dirty="0">
                          <a:solidFill>
                            <a:schemeClr val="tx1">
                              <a:lumMod val="65000"/>
                              <a:lumOff val="35000"/>
                            </a:schemeClr>
                          </a:solidFill>
                          <a:latin typeface="Arial" panose="020B0604020202020204" pitchFamily="34" charset="0"/>
                          <a:ea typeface="微軟正黑體" panose="020B0604030504040204" pitchFamily="34" charset="-120"/>
                        </a:rPr>
                        <a:t>擷取週期</a:t>
                      </a:r>
                      <a:r>
                        <a:rPr lang="en-US" altLang="zh-TW" sz="1600" b="1" dirty="0">
                          <a:solidFill>
                            <a:schemeClr val="tx1">
                              <a:lumMod val="65000"/>
                              <a:lumOff val="35000"/>
                            </a:schemeClr>
                          </a:solidFill>
                          <a:latin typeface="Arial" panose="020B0604020202020204" pitchFamily="34" charset="0"/>
                          <a:ea typeface="微軟正黑體" panose="020B0604030504040204" pitchFamily="34" charset="-120"/>
                        </a:rPr>
                        <a:t>(Fetch</a:t>
                      </a:r>
                      <a:r>
                        <a:rPr lang="en-US" altLang="zh-TW" sz="1600" b="1" baseline="0" dirty="0">
                          <a:solidFill>
                            <a:schemeClr val="tx1">
                              <a:lumMod val="65000"/>
                              <a:lumOff val="35000"/>
                            </a:schemeClr>
                          </a:solidFill>
                          <a:latin typeface="Arial" panose="020B0604020202020204" pitchFamily="34" charset="0"/>
                          <a:ea typeface="微軟正黑體" panose="020B0604030504040204" pitchFamily="34" charset="-120"/>
                        </a:rPr>
                        <a:t> Cycle)</a:t>
                      </a:r>
                      <a:endParaRPr lang="zh-TW" altLang="en-US" sz="1600" b="1" dirty="0">
                        <a:solidFill>
                          <a:schemeClr val="tx1">
                            <a:lumMod val="65000"/>
                            <a:lumOff val="35000"/>
                          </a:schemeClr>
                        </a:solidFill>
                        <a:latin typeface="Arial" panose="020B0604020202020204" pitchFamily="34" charset="0"/>
                        <a:ea typeface="微軟正黑體" panose="020B0604030504040204" pitchFamily="34" charset="-120"/>
                      </a:endParaRPr>
                    </a:p>
                  </a:txBody>
                  <a:tcPr anchor="ctr"/>
                </a:tc>
                <a:tc hMerge="1">
                  <a:txBody>
                    <a:bodyPr/>
                    <a:lstStyle/>
                    <a:p>
                      <a:endParaRPr lang="zh-TW" altLang="en-US" dirty="0"/>
                    </a:p>
                  </a:txBody>
                  <a:tcPr/>
                </a:tc>
                <a:tc gridSpan="3">
                  <a:txBody>
                    <a:bodyPr/>
                    <a:lstStyle/>
                    <a:p>
                      <a:pPr algn="ctr"/>
                      <a:r>
                        <a:rPr lang="zh-TW" altLang="en-US" sz="1600" b="1" dirty="0">
                          <a:solidFill>
                            <a:schemeClr val="tx1">
                              <a:lumMod val="65000"/>
                              <a:lumOff val="35000"/>
                            </a:schemeClr>
                          </a:solidFill>
                          <a:latin typeface="Arial" panose="020B0604020202020204" pitchFamily="34" charset="0"/>
                          <a:ea typeface="微軟正黑體" panose="020B0604030504040204" pitchFamily="34" charset="-120"/>
                        </a:rPr>
                        <a:t>執行週期</a:t>
                      </a:r>
                      <a:r>
                        <a:rPr lang="en-US" altLang="zh-TW" sz="1600" b="1" dirty="0">
                          <a:solidFill>
                            <a:schemeClr val="tx1">
                              <a:lumMod val="65000"/>
                              <a:lumOff val="35000"/>
                            </a:schemeClr>
                          </a:solidFill>
                          <a:latin typeface="Arial" panose="020B0604020202020204" pitchFamily="34" charset="0"/>
                          <a:ea typeface="微軟正黑體" panose="020B0604030504040204" pitchFamily="34" charset="-120"/>
                        </a:rPr>
                        <a:t>(Execution Cycle)</a:t>
                      </a:r>
                      <a:endParaRPr lang="zh-TW" altLang="en-US" sz="1600" b="1" dirty="0">
                        <a:solidFill>
                          <a:schemeClr val="tx1">
                            <a:lumMod val="65000"/>
                            <a:lumOff val="35000"/>
                          </a:schemeClr>
                        </a:solidFill>
                        <a:latin typeface="Arial" panose="020B0604020202020204" pitchFamily="34" charset="0"/>
                        <a:ea typeface="微軟正黑體" panose="020B0604030504040204" pitchFamily="34" charset="-120"/>
                      </a:endParaRPr>
                    </a:p>
                  </a:txBody>
                  <a:tcPr anchor="ct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xmlns="" val="10001"/>
                  </a:ext>
                </a:extLst>
              </a:tr>
              <a:tr h="596319">
                <a:tc>
                  <a:txBody>
                    <a:bodyPr/>
                    <a:lstStyle/>
                    <a:p>
                      <a:pPr marL="0" algn="ctr" defTabSz="914400" rtl="0" eaLnBrk="1" latinLnBrk="0" hangingPunct="1"/>
                      <a:r>
                        <a:rPr lang="zh-TW" altLang="en-US" sz="1600" b="1" kern="1200" dirty="0">
                          <a:solidFill>
                            <a:srgbClr val="FFFF00"/>
                          </a:solidFill>
                          <a:latin typeface="Arial" panose="020B0604020202020204" pitchFamily="34" charset="0"/>
                          <a:ea typeface="微軟正黑體" panose="020B0604030504040204" pitchFamily="34" charset="-120"/>
                          <a:cs typeface="+mn-cs"/>
                        </a:rPr>
                        <a:t>擷取</a:t>
                      </a:r>
                      <a:endParaRPr lang="en-US" altLang="zh-TW" sz="1600" b="1" kern="1200" dirty="0">
                        <a:solidFill>
                          <a:srgbClr val="FFFF00"/>
                        </a:solidFill>
                        <a:latin typeface="Arial" panose="020B0604020202020204" pitchFamily="34" charset="0"/>
                        <a:ea typeface="微軟正黑體" panose="020B0604030504040204" pitchFamily="34" charset="-120"/>
                        <a:cs typeface="+mn-cs"/>
                      </a:endParaRPr>
                    </a:p>
                    <a:p>
                      <a:pPr algn="ctr"/>
                      <a:r>
                        <a:rPr lang="zh-TW" altLang="en-US" sz="1600" b="1" dirty="0">
                          <a:solidFill>
                            <a:schemeClr val="bg1"/>
                          </a:solidFill>
                          <a:latin typeface="Arial" panose="020B0604020202020204" pitchFamily="34" charset="0"/>
                          <a:ea typeface="微軟正黑體" panose="020B0604030504040204" pitchFamily="34" charset="-120"/>
                        </a:rPr>
                        <a:t>讀取指令</a:t>
                      </a:r>
                    </a:p>
                  </a:txBody>
                  <a:tcPr anchor="ctr">
                    <a:solidFill>
                      <a:srgbClr val="FF0066"/>
                    </a:solidFill>
                  </a:tcPr>
                </a:tc>
                <a:tc>
                  <a:txBody>
                    <a:bodyPr/>
                    <a:lstStyle/>
                    <a:p>
                      <a:pPr marL="0" algn="ctr" defTabSz="914400" rtl="0" eaLnBrk="1" latinLnBrk="0" hangingPunct="1"/>
                      <a:r>
                        <a:rPr lang="zh-TW" altLang="en-US" sz="1600" b="1" kern="1200" dirty="0">
                          <a:solidFill>
                            <a:srgbClr val="FFFF00"/>
                          </a:solidFill>
                          <a:latin typeface="Arial" panose="020B0604020202020204" pitchFamily="34" charset="0"/>
                          <a:ea typeface="微軟正黑體" panose="020B0604030504040204" pitchFamily="34" charset="-120"/>
                          <a:cs typeface="+mn-cs"/>
                        </a:rPr>
                        <a:t>解碼</a:t>
                      </a:r>
                      <a:endParaRPr lang="en-US" altLang="zh-TW" sz="1600" b="1" kern="1200" dirty="0">
                        <a:solidFill>
                          <a:srgbClr val="FFFF00"/>
                        </a:solidFill>
                        <a:latin typeface="Arial" panose="020B0604020202020204" pitchFamily="34" charset="0"/>
                        <a:ea typeface="微軟正黑體" panose="020B0604030504040204" pitchFamily="34" charset="-120"/>
                        <a:cs typeface="+mn-cs"/>
                      </a:endParaRPr>
                    </a:p>
                    <a:p>
                      <a:pPr algn="ctr"/>
                      <a:r>
                        <a:rPr lang="zh-TW" altLang="en-US" sz="1600" b="1" dirty="0">
                          <a:solidFill>
                            <a:schemeClr val="bg1"/>
                          </a:solidFill>
                          <a:latin typeface="Arial" panose="020B0604020202020204" pitchFamily="34" charset="0"/>
                          <a:ea typeface="微軟正黑體" panose="020B0604030504040204" pitchFamily="34" charset="-120"/>
                        </a:rPr>
                        <a:t>解釋指令</a:t>
                      </a:r>
                    </a:p>
                  </a:txBody>
                  <a:tcPr anchor="ctr">
                    <a:solidFill>
                      <a:srgbClr val="FF0066"/>
                    </a:solidFill>
                  </a:tcPr>
                </a:tc>
                <a:tc>
                  <a:txBody>
                    <a:bodyPr/>
                    <a:lstStyle/>
                    <a:p>
                      <a:pPr marL="0" algn="ctr" defTabSz="914400" rtl="0" eaLnBrk="1" latinLnBrk="0" hangingPunct="1"/>
                      <a:r>
                        <a:rPr lang="zh-TW" altLang="en-US" sz="1600" b="1" kern="1200" dirty="0">
                          <a:solidFill>
                            <a:srgbClr val="FFFF00"/>
                          </a:solidFill>
                          <a:latin typeface="Arial" panose="020B0604020202020204" pitchFamily="34" charset="0"/>
                          <a:ea typeface="微軟正黑體" panose="020B0604030504040204" pitchFamily="34" charset="-120"/>
                          <a:cs typeface="+mn-cs"/>
                        </a:rPr>
                        <a:t>提取運算元</a:t>
                      </a:r>
                      <a:endParaRPr lang="en-US" altLang="zh-TW" sz="1600" b="1" kern="1200" dirty="0">
                        <a:solidFill>
                          <a:srgbClr val="FFFF00"/>
                        </a:solidFill>
                        <a:latin typeface="Arial" panose="020B0604020202020204" pitchFamily="34" charset="0"/>
                        <a:ea typeface="微軟正黑體" panose="020B0604030504040204" pitchFamily="34" charset="-120"/>
                        <a:cs typeface="+mn-cs"/>
                      </a:endParaRPr>
                    </a:p>
                    <a:p>
                      <a:pPr algn="ctr"/>
                      <a:r>
                        <a:rPr lang="zh-TW" altLang="en-US" sz="1600" b="1" dirty="0">
                          <a:solidFill>
                            <a:schemeClr val="bg1"/>
                          </a:solidFill>
                          <a:latin typeface="Arial" panose="020B0604020202020204" pitchFamily="34" charset="0"/>
                          <a:ea typeface="微軟正黑體" panose="020B0604030504040204" pitchFamily="34" charset="-120"/>
                        </a:rPr>
                        <a:t>提取所需資料</a:t>
                      </a:r>
                    </a:p>
                  </a:txBody>
                  <a:tcPr anchor="ctr">
                    <a:solidFill>
                      <a:srgbClr val="9933FF"/>
                    </a:solidFill>
                  </a:tcPr>
                </a:tc>
                <a:tc>
                  <a:txBody>
                    <a:bodyPr/>
                    <a:lstStyle/>
                    <a:p>
                      <a:pPr marL="0" algn="ctr" defTabSz="914400" rtl="0" eaLnBrk="1" latinLnBrk="0" hangingPunct="1"/>
                      <a:r>
                        <a:rPr lang="zh-TW" altLang="en-US" sz="1600" b="1" kern="1200" dirty="0">
                          <a:solidFill>
                            <a:srgbClr val="FFFF00"/>
                          </a:solidFill>
                          <a:latin typeface="Arial" panose="020B0604020202020204" pitchFamily="34" charset="0"/>
                          <a:ea typeface="微軟正黑體" panose="020B0604030504040204" pitchFamily="34" charset="-120"/>
                          <a:cs typeface="+mn-cs"/>
                        </a:rPr>
                        <a:t>執行</a:t>
                      </a:r>
                      <a:endParaRPr lang="en-US" altLang="zh-TW" sz="1600" b="1" kern="1200" dirty="0">
                        <a:solidFill>
                          <a:srgbClr val="FFFF00"/>
                        </a:solidFill>
                        <a:latin typeface="Arial" panose="020B0604020202020204" pitchFamily="34" charset="0"/>
                        <a:ea typeface="微軟正黑體" panose="020B0604030504040204" pitchFamily="34" charset="-120"/>
                        <a:cs typeface="+mn-cs"/>
                      </a:endParaRPr>
                    </a:p>
                    <a:p>
                      <a:pPr algn="ctr"/>
                      <a:r>
                        <a:rPr lang="zh-TW" altLang="en-US" sz="1600" b="1" dirty="0">
                          <a:solidFill>
                            <a:schemeClr val="bg1"/>
                          </a:solidFill>
                          <a:latin typeface="Arial" panose="020B0604020202020204" pitchFamily="34" charset="0"/>
                          <a:ea typeface="微軟正黑體" panose="020B0604030504040204" pitchFamily="34" charset="-120"/>
                        </a:rPr>
                        <a:t>執行運算</a:t>
                      </a:r>
                    </a:p>
                  </a:txBody>
                  <a:tcPr anchor="ctr">
                    <a:solidFill>
                      <a:srgbClr val="9933FF"/>
                    </a:solidFill>
                  </a:tcPr>
                </a:tc>
                <a:tc>
                  <a:txBody>
                    <a:bodyPr/>
                    <a:lstStyle/>
                    <a:p>
                      <a:pPr marL="0" algn="ctr" defTabSz="914400" rtl="0" eaLnBrk="1" latinLnBrk="0" hangingPunct="1"/>
                      <a:r>
                        <a:rPr lang="zh-TW" altLang="en-US" sz="1600" b="1" kern="1200" dirty="0">
                          <a:solidFill>
                            <a:srgbClr val="FFFF00"/>
                          </a:solidFill>
                          <a:latin typeface="Arial" panose="020B0604020202020204" pitchFamily="34" charset="0"/>
                          <a:ea typeface="微軟正黑體" panose="020B0604030504040204" pitchFamily="34" charset="-120"/>
                          <a:cs typeface="+mn-cs"/>
                        </a:rPr>
                        <a:t>儲存</a:t>
                      </a:r>
                      <a:endParaRPr lang="en-US" altLang="zh-TW" sz="1600" b="1" kern="1200" dirty="0">
                        <a:solidFill>
                          <a:srgbClr val="FFFF00"/>
                        </a:solidFill>
                        <a:latin typeface="Arial" panose="020B0604020202020204" pitchFamily="34" charset="0"/>
                        <a:ea typeface="微軟正黑體" panose="020B0604030504040204" pitchFamily="34" charset="-120"/>
                        <a:cs typeface="+mn-cs"/>
                      </a:endParaRPr>
                    </a:p>
                    <a:p>
                      <a:pPr algn="ctr"/>
                      <a:r>
                        <a:rPr lang="zh-TW" altLang="en-US" sz="1600" b="1" dirty="0">
                          <a:solidFill>
                            <a:schemeClr val="bg1"/>
                          </a:solidFill>
                          <a:latin typeface="Arial" panose="020B0604020202020204" pitchFamily="34" charset="0"/>
                          <a:ea typeface="微軟正黑體" panose="020B0604030504040204" pitchFamily="34" charset="-120"/>
                        </a:rPr>
                        <a:t>回存運算結果</a:t>
                      </a:r>
                    </a:p>
                  </a:txBody>
                  <a:tcPr anchor="ctr">
                    <a:solidFill>
                      <a:srgbClr val="9933FF"/>
                    </a:solidFill>
                  </a:tcPr>
                </a:tc>
                <a:extLst>
                  <a:ext uri="{0D108BD9-81ED-4DB2-BD59-A6C34878D82A}">
                    <a16:rowId xmlns:a16="http://schemas.microsoft.com/office/drawing/2014/main" xmlns="" val="10002"/>
                  </a:ext>
                </a:extLst>
              </a:tr>
            </a:tbl>
          </a:graphicData>
        </a:graphic>
      </p:graphicFrame>
      <p:sp>
        <p:nvSpPr>
          <p:cNvPr id="4" name="向右箭號 3"/>
          <p:cNvSpPr/>
          <p:nvPr/>
        </p:nvSpPr>
        <p:spPr>
          <a:xfrm>
            <a:off x="2675965" y="4210264"/>
            <a:ext cx="228600" cy="302667"/>
          </a:xfrm>
          <a:prstGeom prst="rightArrow">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右箭號 33"/>
          <p:cNvSpPr/>
          <p:nvPr/>
        </p:nvSpPr>
        <p:spPr>
          <a:xfrm>
            <a:off x="4072965" y="4210264"/>
            <a:ext cx="228600" cy="302667"/>
          </a:xfrm>
          <a:prstGeom prst="rightArrow">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右箭號 34"/>
          <p:cNvSpPr/>
          <p:nvPr/>
        </p:nvSpPr>
        <p:spPr>
          <a:xfrm>
            <a:off x="5650380" y="4204409"/>
            <a:ext cx="228600" cy="302667"/>
          </a:xfrm>
          <a:prstGeom prst="rightArrow">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向右箭號 35"/>
          <p:cNvSpPr/>
          <p:nvPr/>
        </p:nvSpPr>
        <p:spPr>
          <a:xfrm>
            <a:off x="6933080" y="4204410"/>
            <a:ext cx="228600" cy="302667"/>
          </a:xfrm>
          <a:prstGeom prst="rightArrow">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8490186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微處理器是執行運算的核心</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4858412"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en-US" altLang="zh-TW" dirty="0"/>
              <a:t>AMD A8</a:t>
            </a:r>
            <a:r>
              <a:rPr lang="zh-TW" altLang="en-US" dirty="0"/>
              <a:t> 與 </a:t>
            </a:r>
            <a:r>
              <a:rPr lang="en-US" altLang="zh-TW" dirty="0"/>
              <a:t>Intel Core i7</a:t>
            </a:r>
            <a:r>
              <a:rPr lang="zh-TW" altLang="en-US" dirty="0"/>
              <a:t> 微處理器。</a:t>
            </a:r>
          </a:p>
        </p:txBody>
      </p:sp>
      <p:sp>
        <p:nvSpPr>
          <p:cNvPr id="5" name="內容版面配置區 4"/>
          <p:cNvSpPr>
            <a:spLocks noGrp="1"/>
          </p:cNvSpPr>
          <p:nvPr>
            <p:ph idx="1"/>
          </p:nvPr>
        </p:nvSpPr>
        <p:spPr>
          <a:xfrm>
            <a:off x="1361141" y="1500871"/>
            <a:ext cx="7234519" cy="5131671"/>
          </a:xfrm>
        </p:spPr>
        <p:txBody>
          <a:bodyPr>
            <a:normAutofit/>
          </a:bodyPr>
          <a:lstStyle/>
          <a:p>
            <a:pPr>
              <a:lnSpc>
                <a:spcPts val="3600"/>
              </a:lnSpc>
              <a:spcBef>
                <a:spcPts val="1800"/>
              </a:spcBef>
            </a:pPr>
            <a:r>
              <a:rPr lang="zh-TW" altLang="en-US" sz="2600" b="1" dirty="0"/>
              <a:t>目前生產</a:t>
            </a:r>
            <a:r>
              <a:rPr lang="en-US" altLang="zh-TW" sz="2600" b="1" dirty="0"/>
              <a:t>PC</a:t>
            </a:r>
            <a:r>
              <a:rPr lang="zh-TW" altLang="en-US" sz="2600" b="1" dirty="0"/>
              <a:t>微處理器的主要廠商包括</a:t>
            </a:r>
            <a:r>
              <a:rPr lang="en-US" altLang="zh-TW" sz="2600" b="1" dirty="0"/>
              <a:t>Intel</a:t>
            </a:r>
            <a:r>
              <a:rPr lang="zh-TW" altLang="en-US" sz="2600" b="1" dirty="0"/>
              <a:t>、</a:t>
            </a:r>
            <a:r>
              <a:rPr lang="en-US" altLang="zh-TW" sz="2600" b="1" dirty="0"/>
              <a:t>AMD</a:t>
            </a:r>
            <a:r>
              <a:rPr lang="zh-TW" altLang="en-US" sz="2600" b="1" dirty="0"/>
              <a:t>、</a:t>
            </a:r>
            <a:r>
              <a:rPr lang="en-US" altLang="zh-TW" sz="2600" b="1" dirty="0"/>
              <a:t>VIA Cyrix...</a:t>
            </a:r>
            <a:r>
              <a:rPr lang="zh-TW" altLang="en-US" sz="2600" b="1" dirty="0"/>
              <a:t>等，早期的麥金塔電腦則是採用</a:t>
            </a:r>
            <a:r>
              <a:rPr lang="en-US" altLang="zh-TW" sz="2600" b="1" dirty="0"/>
              <a:t>Motorola</a:t>
            </a:r>
            <a:r>
              <a:rPr lang="zh-TW" altLang="en-US" sz="2600" b="1" dirty="0"/>
              <a:t>製造的</a:t>
            </a:r>
            <a:r>
              <a:rPr lang="en-US" altLang="zh-TW" sz="2600" b="1" dirty="0"/>
              <a:t>PowerPC</a:t>
            </a:r>
            <a:r>
              <a:rPr lang="zh-TW" altLang="en-US" sz="2600" b="1" dirty="0"/>
              <a:t>微處理器</a:t>
            </a:r>
            <a:r>
              <a:rPr lang="en-US" altLang="zh-TW" sz="2600" b="1" dirty="0"/>
              <a:t>(2006</a:t>
            </a:r>
            <a:r>
              <a:rPr lang="zh-TW" altLang="en-US" sz="2600" b="1" dirty="0"/>
              <a:t>年後逐步轉用</a:t>
            </a:r>
            <a:r>
              <a:rPr lang="en-US" altLang="zh-TW" sz="2600" b="1" dirty="0"/>
              <a:t>Intel</a:t>
            </a:r>
            <a:r>
              <a:rPr lang="zh-TW" altLang="en-US" sz="2600" b="1" dirty="0"/>
              <a:t>產品</a:t>
            </a:r>
            <a:r>
              <a:rPr lang="en-US" altLang="zh-TW" sz="2600" b="1" dirty="0"/>
              <a:t>)</a:t>
            </a:r>
            <a:r>
              <a:rPr lang="zh-TW" altLang="en-US" sz="2600" b="1" dirty="0"/>
              <a:t>。</a:t>
            </a:r>
          </a:p>
        </p:txBody>
      </p:sp>
      <p:pic>
        <p:nvPicPr>
          <p:cNvPr id="21" name="圖片 20"/>
          <p:cNvPicPr/>
          <p:nvPr/>
        </p:nvPicPr>
        <p:blipFill>
          <a:blip r:embed="rId3" cstate="print">
            <a:extLst>
              <a:ext uri="{28A0092B-C50C-407E-A947-70E740481C1C}">
                <a14:useLocalDpi xmlns:a14="http://schemas.microsoft.com/office/drawing/2010/main"/>
              </a:ext>
            </a:extLst>
          </a:blip>
          <a:stretch>
            <a:fillRect/>
          </a:stretch>
        </p:blipFill>
        <p:spPr>
          <a:xfrm>
            <a:off x="2402703" y="4066707"/>
            <a:ext cx="3245809" cy="1854257"/>
          </a:xfrm>
          <a:prstGeom prst="rect">
            <a:avLst/>
          </a:prstGeom>
        </p:spPr>
      </p:pic>
      <p:pic>
        <p:nvPicPr>
          <p:cNvPr id="22" name="圖片 21"/>
          <p:cNvPicPr/>
          <p:nvPr/>
        </p:nvPicPr>
        <p:blipFill>
          <a:blip r:embed="rId4" cstate="print">
            <a:extLst>
              <a:ext uri="{28A0092B-C50C-407E-A947-70E740481C1C}">
                <a14:useLocalDpi xmlns:a14="http://schemas.microsoft.com/office/drawing/2010/main"/>
              </a:ext>
            </a:extLst>
          </a:blip>
          <a:stretch>
            <a:fillRect/>
          </a:stretch>
        </p:blipFill>
        <p:spPr>
          <a:xfrm>
            <a:off x="4827666" y="3872649"/>
            <a:ext cx="3711964" cy="2242372"/>
          </a:xfrm>
          <a:prstGeom prst="rect">
            <a:avLst/>
          </a:prstGeom>
        </p:spPr>
      </p:pic>
      <p:sp>
        <p:nvSpPr>
          <p:cNvPr id="15" name="矩形 14">
            <a:hlinkClick r:id="rId5"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7"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8"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9"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10"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3698795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微處理器是執行運算的核心</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4858412"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微處理器的時脈頻率</a:t>
            </a:r>
          </a:p>
        </p:txBody>
      </p:sp>
      <p:sp>
        <p:nvSpPr>
          <p:cNvPr id="5" name="內容版面配置區 4"/>
          <p:cNvSpPr>
            <a:spLocks noGrp="1"/>
          </p:cNvSpPr>
          <p:nvPr>
            <p:ph idx="1"/>
          </p:nvPr>
        </p:nvSpPr>
        <p:spPr>
          <a:xfrm>
            <a:off x="1158400" y="1408729"/>
            <a:ext cx="7615060" cy="5131671"/>
          </a:xfrm>
        </p:spPr>
        <p:txBody>
          <a:bodyPr>
            <a:normAutofit/>
          </a:bodyPr>
          <a:lstStyle/>
          <a:p>
            <a:pPr marL="457200" indent="-457200" algn="l">
              <a:lnSpc>
                <a:spcPts val="3600"/>
              </a:lnSpc>
              <a:buFont typeface="Arial" panose="020B0604020202020204" pitchFamily="34" charset="0"/>
              <a:buChar char="•"/>
            </a:pPr>
            <a:r>
              <a:rPr lang="zh-TW" altLang="en-US" sz="2600" b="1" dirty="0"/>
              <a:t>電腦中各種元件必須以一定的「節奏」來彼此交換資料，這個節奏就是</a:t>
            </a:r>
            <a:r>
              <a:rPr lang="zh-TW" altLang="en-US" sz="2600" b="1" dirty="0">
                <a:solidFill>
                  <a:srgbClr val="0070C0"/>
                </a:solidFill>
              </a:rPr>
              <a:t>時脈頻率</a:t>
            </a:r>
            <a:r>
              <a:rPr lang="en-US" altLang="zh-TW" sz="2600" b="1" dirty="0"/>
              <a:t>(clock rate)</a:t>
            </a:r>
            <a:r>
              <a:rPr lang="zh-TW" altLang="en-US" sz="2600" b="1" dirty="0"/>
              <a:t>。</a:t>
            </a:r>
            <a:endParaRPr lang="en-US" altLang="zh-TW" sz="2600" b="1" dirty="0"/>
          </a:p>
          <a:p>
            <a:pPr marL="457200" indent="-457200" algn="l">
              <a:lnSpc>
                <a:spcPts val="3600"/>
              </a:lnSpc>
              <a:buFont typeface="Arial" panose="020B0604020202020204" pitchFamily="34" charset="0"/>
              <a:buChar char="•"/>
            </a:pPr>
            <a:r>
              <a:rPr lang="zh-TW" altLang="en-US" sz="2600" b="1" dirty="0"/>
              <a:t>時脈頻率一般以</a:t>
            </a:r>
            <a:r>
              <a:rPr lang="en-US" altLang="zh-TW" sz="2600" b="1" dirty="0">
                <a:solidFill>
                  <a:srgbClr val="0070C0"/>
                </a:solidFill>
              </a:rPr>
              <a:t>MH</a:t>
            </a:r>
            <a:r>
              <a:rPr lang="en-US" altLang="zh-TW" sz="2600" b="1" dirty="0"/>
              <a:t>z(Mega Hertz)</a:t>
            </a:r>
            <a:r>
              <a:rPr lang="zh-TW" altLang="en-US" sz="2600" b="1" dirty="0"/>
              <a:t>或 </a:t>
            </a:r>
            <a:r>
              <a:rPr lang="en-US" altLang="zh-TW" sz="2600" b="1" dirty="0">
                <a:solidFill>
                  <a:srgbClr val="0070C0"/>
                </a:solidFill>
              </a:rPr>
              <a:t>GHz</a:t>
            </a:r>
            <a:r>
              <a:rPr lang="en-US" altLang="zh-TW" sz="2600" b="1" dirty="0"/>
              <a:t>(Giga Hertz)</a:t>
            </a:r>
            <a:r>
              <a:rPr lang="zh-TW" altLang="en-US" sz="2600" b="1" dirty="0"/>
              <a:t>為單位。</a:t>
            </a:r>
          </a:p>
        </p:txBody>
      </p:sp>
      <p:pic>
        <p:nvPicPr>
          <p:cNvPr id="6" name="圖片 5"/>
          <p:cNvPicPr>
            <a:picLocks noChangeAspect="1"/>
          </p:cNvPicPr>
          <p:nvPr/>
        </p:nvPicPr>
        <p:blipFill>
          <a:blip r:embed="rId3"/>
          <a:stretch>
            <a:fillRect/>
          </a:stretch>
        </p:blipFill>
        <p:spPr>
          <a:xfrm>
            <a:off x="1506070" y="3905897"/>
            <a:ext cx="7368990" cy="1749986"/>
          </a:xfrm>
          <a:prstGeom prst="roundRect">
            <a:avLst>
              <a:gd name="adj" fmla="val 4181"/>
            </a:avLst>
          </a:prstGeom>
          <a:ln>
            <a:solidFill>
              <a:schemeClr val="tx1">
                <a:lumMod val="50000"/>
                <a:lumOff val="50000"/>
              </a:schemeClr>
            </a:solidFill>
            <a:prstDash val="dash"/>
          </a:ln>
        </p:spPr>
      </p:pic>
      <p:sp>
        <p:nvSpPr>
          <p:cNvPr id="17" name="圓角矩形 16"/>
          <p:cNvSpPr/>
          <p:nvPr/>
        </p:nvSpPr>
        <p:spPr>
          <a:xfrm>
            <a:off x="1506070" y="4503335"/>
            <a:ext cx="5661212" cy="362982"/>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0113298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微處理器是執行運算的核心</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4858412"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暫存器與快取記憶體</a:t>
            </a:r>
          </a:p>
        </p:txBody>
      </p:sp>
      <p:sp>
        <p:nvSpPr>
          <p:cNvPr id="5" name="內容版面配置區 4"/>
          <p:cNvSpPr>
            <a:spLocks noGrp="1"/>
          </p:cNvSpPr>
          <p:nvPr>
            <p:ph idx="1"/>
          </p:nvPr>
        </p:nvSpPr>
        <p:spPr>
          <a:xfrm>
            <a:off x="1260000" y="1435994"/>
            <a:ext cx="7234519" cy="5131671"/>
          </a:xfrm>
        </p:spPr>
        <p:txBody>
          <a:bodyPr>
            <a:normAutofit/>
          </a:bodyPr>
          <a:lstStyle/>
          <a:p>
            <a:pPr>
              <a:lnSpc>
                <a:spcPts val="4000"/>
              </a:lnSpc>
              <a:spcBef>
                <a:spcPts val="1800"/>
              </a:spcBef>
            </a:pPr>
            <a:r>
              <a:rPr lang="zh-TW" altLang="en-US" sz="2600" b="1" dirty="0"/>
              <a:t>由於微處理器必須由主記憶體中讀取指令與資料，但存取的動作對微處理器來說實在太過緩慢而耗時，因此為了增進處理效能，微處理器在設計上也採用了類似上面例子的存取架構，那就是</a:t>
            </a:r>
            <a:r>
              <a:rPr lang="zh-TW" altLang="en-US" sz="2600" b="1" dirty="0">
                <a:solidFill>
                  <a:srgbClr val="0070C0"/>
                </a:solidFill>
              </a:rPr>
              <a:t>暫存器</a:t>
            </a:r>
            <a:r>
              <a:rPr lang="en-US" altLang="zh-TW" sz="2600" b="1" dirty="0"/>
              <a:t>(register)</a:t>
            </a:r>
            <a:r>
              <a:rPr lang="zh-TW" altLang="en-US" sz="2600" b="1" dirty="0"/>
              <a:t>與</a:t>
            </a:r>
            <a:r>
              <a:rPr lang="zh-TW" altLang="en-US" sz="2600" b="1" dirty="0">
                <a:solidFill>
                  <a:srgbClr val="0070C0"/>
                </a:solidFill>
              </a:rPr>
              <a:t>快取記憶體</a:t>
            </a:r>
            <a:r>
              <a:rPr lang="en-US" altLang="zh-TW" sz="2600" b="1" dirty="0"/>
              <a:t>(cache)</a:t>
            </a:r>
            <a:r>
              <a:rPr lang="zh-TW" altLang="en-US" sz="2600" b="1" dirty="0"/>
              <a:t>。</a:t>
            </a:r>
            <a:endParaRPr lang="en-US" altLang="zh-TW" sz="2600" b="1" dirty="0"/>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263480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微處理器是執行運算的核心</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4858412"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暫存器與快取記憶體</a:t>
            </a:r>
          </a:p>
        </p:txBody>
      </p:sp>
      <p:sp>
        <p:nvSpPr>
          <p:cNvPr id="5" name="內容版面配置區 4"/>
          <p:cNvSpPr>
            <a:spLocks noGrp="1"/>
          </p:cNvSpPr>
          <p:nvPr>
            <p:ph idx="1"/>
          </p:nvPr>
        </p:nvSpPr>
        <p:spPr>
          <a:xfrm>
            <a:off x="1260000" y="1408729"/>
            <a:ext cx="7388699" cy="5131671"/>
          </a:xfrm>
        </p:spPr>
        <p:txBody>
          <a:bodyPr>
            <a:normAutofit/>
          </a:bodyPr>
          <a:lstStyle/>
          <a:p>
            <a:pPr algn="l">
              <a:lnSpc>
                <a:spcPts val="3800"/>
              </a:lnSpc>
              <a:spcBef>
                <a:spcPts val="1800"/>
              </a:spcBef>
            </a:pPr>
            <a:r>
              <a:rPr lang="zh-TW" altLang="en-US" sz="2600" b="1" dirty="0">
                <a:solidFill>
                  <a:srgbClr val="0070C0"/>
                </a:solidFill>
              </a:rPr>
              <a:t>暫存器</a:t>
            </a:r>
            <a:endParaRPr lang="en-US" altLang="zh-TW" sz="2600" b="1" dirty="0">
              <a:solidFill>
                <a:srgbClr val="0070C0"/>
              </a:solidFill>
            </a:endParaRPr>
          </a:p>
          <a:p>
            <a:pPr marL="457200" indent="-457200" algn="l">
              <a:lnSpc>
                <a:spcPts val="3800"/>
              </a:lnSpc>
              <a:spcBef>
                <a:spcPts val="1800"/>
              </a:spcBef>
              <a:buFont typeface="Arial" panose="020B0604020202020204" pitchFamily="34" charset="0"/>
              <a:buChar char="•"/>
            </a:pPr>
            <a:r>
              <a:rPr lang="zh-TW" altLang="en-US" sz="2600" b="1" dirty="0"/>
              <a:t>是微處理器中的一小塊記憶單元，用來暫時存放目前指令的記憶體位址，或是作為計算中資料的暫存區。</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由於微處理器的功能愈來愈複雜，因此又將一種速度較快的記憶體直接設計在微處理器中，並稱之為 </a:t>
            </a:r>
            <a:r>
              <a:rPr lang="en-US" altLang="zh-TW" sz="2600" b="1" dirty="0">
                <a:solidFill>
                  <a:srgbClr val="0070C0"/>
                </a:solidFill>
              </a:rPr>
              <a:t>L1/L2 </a:t>
            </a:r>
            <a:r>
              <a:rPr lang="zh-TW" altLang="en-US" sz="2600" b="1" dirty="0">
                <a:solidFill>
                  <a:srgbClr val="0070C0"/>
                </a:solidFill>
              </a:rPr>
              <a:t>快取記憶體</a:t>
            </a:r>
            <a:r>
              <a:rPr lang="en-US" altLang="zh-TW" sz="2600" b="1" dirty="0"/>
              <a:t>(level 1 / level 2 cache</a:t>
            </a:r>
            <a:r>
              <a:rPr lang="zh-TW" altLang="en-US" sz="2600" b="1" dirty="0"/>
              <a:t>。</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5740569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微處理器是執行運算的核心</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4858412"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暫存器與快取記憶體</a:t>
            </a:r>
          </a:p>
        </p:txBody>
      </p:sp>
      <p:pic>
        <p:nvPicPr>
          <p:cNvPr id="21" name="圖片 20"/>
          <p:cNvPicPr>
            <a:picLocks noChangeAspect="1"/>
          </p:cNvPicPr>
          <p:nvPr/>
        </p:nvPicPr>
        <p:blipFill>
          <a:blip r:embed="rId3"/>
          <a:stretch>
            <a:fillRect/>
          </a:stretch>
        </p:blipFill>
        <p:spPr>
          <a:xfrm>
            <a:off x="3170161" y="1218202"/>
            <a:ext cx="3510039" cy="5322198"/>
          </a:xfrm>
          <a:prstGeom prst="rect">
            <a:avLst/>
          </a:prstGeom>
        </p:spPr>
      </p:pic>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1288651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微處理器是執行運算的核心</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4171782" y="6540400"/>
            <a:ext cx="2429206"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暫存器與快取記憶體</a:t>
            </a:r>
          </a:p>
        </p:txBody>
      </p:sp>
      <p:pic>
        <p:nvPicPr>
          <p:cNvPr id="15" name="圖片 14"/>
          <p:cNvPicPr>
            <a:picLocks noChangeAspect="1"/>
          </p:cNvPicPr>
          <p:nvPr/>
        </p:nvPicPr>
        <p:blipFill>
          <a:blip r:embed="rId3"/>
          <a:stretch>
            <a:fillRect/>
          </a:stretch>
        </p:blipFill>
        <p:spPr>
          <a:xfrm>
            <a:off x="1551968" y="936000"/>
            <a:ext cx="2619814" cy="5922000"/>
          </a:xfrm>
          <a:prstGeom prst="rect">
            <a:avLst/>
          </a:prstGeom>
        </p:spPr>
      </p:pic>
      <p:sp>
        <p:nvSpPr>
          <p:cNvPr id="16" name="矩形 15">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3" name="矩形 2"/>
          <p:cNvSpPr/>
          <p:nvPr/>
        </p:nvSpPr>
        <p:spPr>
          <a:xfrm>
            <a:off x="4856925" y="2327535"/>
            <a:ext cx="3488125" cy="2483500"/>
          </a:xfrm>
          <a:prstGeom prst="rect">
            <a:avLst/>
          </a:prstGeom>
        </p:spPr>
        <p:txBody>
          <a:bodyPr wrap="square">
            <a:spAutoFit/>
          </a:bodyPr>
          <a:lstStyle/>
          <a:p>
            <a:pPr>
              <a:lnSpc>
                <a:spcPts val="3800"/>
              </a:lnSpc>
            </a:pPr>
            <a:r>
              <a:rPr lang="zh-TW" altLang="en-US" sz="2600" b="1" dirty="0">
                <a:solidFill>
                  <a:schemeClr val="tx1">
                    <a:lumMod val="65000"/>
                    <a:lumOff val="35000"/>
                  </a:schemeClr>
                </a:solidFill>
                <a:latin typeface="Arial" panose="020B0604020202020204" pitchFamily="34" charset="0"/>
                <a:ea typeface="微軟正黑體" panose="020B0604030504040204" pitchFamily="34" charset="-120"/>
              </a:rPr>
              <a:t>暫存器與快取記憶體架構示意圖</a:t>
            </a:r>
            <a:r>
              <a:rPr lang="en-US" altLang="zh-TW" sz="2600" b="1" dirty="0">
                <a:solidFill>
                  <a:schemeClr val="tx1">
                    <a:lumMod val="65000"/>
                    <a:lumOff val="35000"/>
                  </a:schemeClr>
                </a:solidFill>
                <a:latin typeface="Arial" panose="020B0604020202020204" pitchFamily="34" charset="0"/>
                <a:ea typeface="微軟正黑體" panose="020B0604030504040204" pitchFamily="34" charset="-120"/>
              </a:rPr>
              <a:t>(L1</a:t>
            </a:r>
            <a:r>
              <a:rPr lang="zh-TW" altLang="en-US" sz="2600" b="1" dirty="0">
                <a:solidFill>
                  <a:schemeClr val="tx1">
                    <a:lumMod val="65000"/>
                    <a:lumOff val="35000"/>
                  </a:schemeClr>
                </a:solidFill>
                <a:latin typeface="Arial" panose="020B0604020202020204" pitchFamily="34" charset="0"/>
                <a:ea typeface="微軟正黑體" panose="020B0604030504040204" pitchFamily="34" charset="-120"/>
              </a:rPr>
              <a:t>、</a:t>
            </a:r>
            <a:r>
              <a:rPr lang="en-US" altLang="zh-TW" sz="2600" b="1" dirty="0">
                <a:solidFill>
                  <a:schemeClr val="tx1">
                    <a:lumMod val="65000"/>
                    <a:lumOff val="35000"/>
                  </a:schemeClr>
                </a:solidFill>
                <a:latin typeface="Arial" panose="020B0604020202020204" pitchFamily="34" charset="0"/>
                <a:ea typeface="微軟正黑體" panose="020B0604030504040204" pitchFamily="34" charset="-120"/>
              </a:rPr>
              <a:t>L2</a:t>
            </a:r>
            <a:r>
              <a:rPr lang="zh-TW" altLang="en-US" sz="2600" b="1" dirty="0">
                <a:solidFill>
                  <a:schemeClr val="tx1">
                    <a:lumMod val="65000"/>
                    <a:lumOff val="35000"/>
                  </a:schemeClr>
                </a:solidFill>
                <a:latin typeface="Arial" panose="020B0604020202020204" pitchFamily="34" charset="0"/>
                <a:ea typeface="微軟正黑體" panose="020B0604030504040204" pitchFamily="34" charset="-120"/>
              </a:rPr>
              <a:t>、</a:t>
            </a:r>
            <a:r>
              <a:rPr lang="en-US" altLang="zh-TW" sz="2600" b="1" dirty="0">
                <a:solidFill>
                  <a:schemeClr val="tx1">
                    <a:lumMod val="65000"/>
                    <a:lumOff val="35000"/>
                  </a:schemeClr>
                </a:solidFill>
                <a:latin typeface="Arial" panose="020B0604020202020204" pitchFamily="34" charset="0"/>
                <a:ea typeface="微軟正黑體" panose="020B0604030504040204" pitchFamily="34" charset="-120"/>
              </a:rPr>
              <a:t>L3</a:t>
            </a:r>
            <a:r>
              <a:rPr lang="zh-TW" altLang="en-US" sz="2600" b="1" dirty="0">
                <a:solidFill>
                  <a:schemeClr val="tx1">
                    <a:lumMod val="65000"/>
                    <a:lumOff val="35000"/>
                  </a:schemeClr>
                </a:solidFill>
                <a:latin typeface="Arial" panose="020B0604020202020204" pitchFamily="34" charset="0"/>
                <a:ea typeface="微軟正黑體" panose="020B0604030504040204" pitchFamily="34" charset="-120"/>
              </a:rPr>
              <a:t>係方便說明，實際產品中的快取記憶體可能更多或更少階</a:t>
            </a:r>
            <a:r>
              <a:rPr lang="en-US" altLang="zh-TW" sz="2600" b="1" dirty="0">
                <a:solidFill>
                  <a:schemeClr val="tx1">
                    <a:lumMod val="65000"/>
                    <a:lumOff val="35000"/>
                  </a:schemeClr>
                </a:solidFill>
                <a:latin typeface="Arial" panose="020B0604020202020204" pitchFamily="34" charset="0"/>
                <a:ea typeface="微軟正黑體" panose="020B0604030504040204" pitchFamily="34" charset="-120"/>
              </a:rPr>
              <a:t>)</a:t>
            </a:r>
            <a:r>
              <a:rPr lang="zh-TW" altLang="en-US" sz="2600" b="1" dirty="0">
                <a:solidFill>
                  <a:schemeClr val="tx1">
                    <a:lumMod val="65000"/>
                    <a:lumOff val="35000"/>
                  </a:schemeClr>
                </a:solidFill>
                <a:latin typeface="Arial" panose="020B0604020202020204" pitchFamily="34" charset="0"/>
                <a:ea typeface="微軟正黑體" panose="020B0604030504040204" pitchFamily="34" charset="-120"/>
              </a:rPr>
              <a:t>。</a:t>
            </a:r>
          </a:p>
        </p:txBody>
      </p:sp>
    </p:spTree>
    <p:extLst>
      <p:ext uri="{BB962C8B-B14F-4D97-AF65-F5344CB8AC3E}">
        <p14:creationId xmlns:p14="http://schemas.microsoft.com/office/powerpoint/2010/main" val="39320800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36</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請問在微處理器運作的機器週期中，不包含下列哪一個步驟？</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7652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擷取（</a:t>
              </a:r>
              <a:r>
                <a:rPr lang="en-US" altLang="zh-TW" sz="2000" dirty="0">
                  <a:solidFill>
                    <a:prstClr val="white"/>
                  </a:solidFill>
                  <a:latin typeface="Arial" panose="020B0604020202020204" pitchFamily="34" charset="0"/>
                  <a:ea typeface="微軟正黑體" panose="020B0604030504040204" pitchFamily="34" charset="-120"/>
                </a:rPr>
                <a:t>fetch</a:t>
              </a:r>
              <a:r>
                <a:rPr lang="zh-TW" altLang="en-US" sz="2000" dirty="0">
                  <a:solidFill>
                    <a:prstClr val="white"/>
                  </a:solidFill>
                  <a:latin typeface="Arial" panose="020B0604020202020204" pitchFamily="34" charset="0"/>
                  <a:ea typeface="微軟正黑體" panose="020B0604030504040204" pitchFamily="34" charset="-120"/>
                </a:rPr>
                <a:t>）</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2052165"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編碼（</a:t>
              </a:r>
              <a:r>
                <a:rPr lang="en-US" altLang="zh-TW" sz="2000" dirty="0">
                  <a:solidFill>
                    <a:prstClr val="white"/>
                  </a:solidFill>
                  <a:latin typeface="Arial" panose="020B0604020202020204" pitchFamily="34" charset="0"/>
                  <a:ea typeface="微軟正黑體" panose="020B0604030504040204" pitchFamily="34" charset="-120"/>
                </a:rPr>
                <a:t>encode</a:t>
              </a:r>
              <a:r>
                <a:rPr lang="zh-TW" altLang="en-US" sz="2000" dirty="0">
                  <a:solidFill>
                    <a:prstClr val="white"/>
                  </a:solidFill>
                  <a:latin typeface="Arial" panose="020B0604020202020204" pitchFamily="34" charset="0"/>
                  <a:ea typeface="微軟正黑體" panose="020B0604030504040204" pitchFamily="34" charset="-120"/>
                </a:rPr>
                <a:t>）</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2052165"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解碼（</a:t>
              </a:r>
              <a:r>
                <a:rPr lang="en-US" altLang="zh-TW" sz="2000" dirty="0">
                  <a:solidFill>
                    <a:prstClr val="white"/>
                  </a:solidFill>
                  <a:latin typeface="Arial" panose="020B0604020202020204" pitchFamily="34" charset="0"/>
                  <a:ea typeface="微軟正黑體" panose="020B0604030504040204" pitchFamily="34" charset="-120"/>
                </a:rPr>
                <a:t>decode</a:t>
              </a:r>
              <a:r>
                <a:rPr lang="zh-TW" altLang="en-US" sz="2000" dirty="0">
                  <a:solidFill>
                    <a:prstClr val="white"/>
                  </a:solidFill>
                  <a:latin typeface="Arial" panose="020B0604020202020204" pitchFamily="34" charset="0"/>
                  <a:ea typeface="微軟正黑體" panose="020B0604030504040204" pitchFamily="34" charset="-120"/>
                </a:rPr>
                <a:t>）</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210826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執行（</a:t>
              </a:r>
              <a:r>
                <a:rPr lang="en-US" altLang="zh-TW" sz="2000" dirty="0">
                  <a:solidFill>
                    <a:prstClr val="white"/>
                  </a:solidFill>
                  <a:latin typeface="Arial" panose="020B0604020202020204" pitchFamily="34" charset="0"/>
                  <a:ea typeface="微軟正黑體" panose="020B0604030504040204" pitchFamily="34" charset="-120"/>
                </a:rPr>
                <a:t>execute</a:t>
              </a:r>
              <a:r>
                <a:rPr lang="zh-TW" altLang="en-US" sz="2000" dirty="0">
                  <a:solidFill>
                    <a:prstClr val="white"/>
                  </a:solidFill>
                  <a:latin typeface="Arial" panose="020B0604020202020204" pitchFamily="34" charset="0"/>
                  <a:ea typeface="微軟正黑體" panose="020B0604030504040204" pitchFamily="34" charset="-120"/>
                </a:rPr>
                <a:t>）</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6693567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37</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某廠商推出所謂「雙核心」</a:t>
            </a:r>
            <a:r>
              <a:rPr lang="en-US" altLang="zh-TW" sz="2800" dirty="0"/>
              <a:t>CPU</a:t>
            </a:r>
            <a:r>
              <a:rPr lang="zh-TW" altLang="en-US" sz="2800" dirty="0"/>
              <a:t>，請問其最大意義在於？</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252344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使</a:t>
              </a:r>
              <a:r>
                <a:rPr lang="en-US" altLang="zh-TW" sz="2000" dirty="0">
                  <a:solidFill>
                    <a:prstClr val="white"/>
                  </a:solidFill>
                  <a:latin typeface="Arial" panose="020B0604020202020204" pitchFamily="34" charset="0"/>
                  <a:ea typeface="微軟正黑體" panose="020B0604030504040204" pitchFamily="34" charset="-120"/>
                </a:rPr>
                <a:t>CPU</a:t>
              </a:r>
              <a:r>
                <a:rPr lang="zh-TW" altLang="en-US" sz="2000" dirty="0">
                  <a:solidFill>
                    <a:prstClr val="white"/>
                  </a:solidFill>
                  <a:latin typeface="Arial" panose="020B0604020202020204" pitchFamily="34" charset="0"/>
                  <a:ea typeface="微軟正黑體" panose="020B0604030504040204" pitchFamily="34" charset="-120"/>
                </a:rPr>
                <a:t>時脈頻率加倍</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0876"/>
            <a:ext cx="3259531" cy="707886"/>
            <a:chOff x="2631154" y="4788102"/>
            <a:chExt cx="3259531"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788102"/>
              <a:ext cx="249299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可安裝二顆不同廠牌</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的</a:t>
              </a:r>
              <a:r>
                <a:rPr lang="en-US" altLang="zh-TW" sz="2000" dirty="0">
                  <a:solidFill>
                    <a:prstClr val="white"/>
                  </a:solidFill>
                  <a:latin typeface="Arial" panose="020B0604020202020204" pitchFamily="34" charset="0"/>
                  <a:ea typeface="微軟正黑體" panose="020B0604030504040204" pitchFamily="34" charset="-120"/>
                </a:rPr>
                <a:t>CPU</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223651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增強多工處理效能</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9800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快取記憶體加倍</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7618005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38</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某微處理器標示為「</a:t>
            </a:r>
            <a:r>
              <a:rPr lang="en-US" altLang="zh-TW" sz="2800" dirty="0"/>
              <a:t>Core 2 </a:t>
            </a:r>
            <a:r>
              <a:rPr lang="en-US" altLang="zh-TW" sz="2800" dirty="0" err="1"/>
              <a:t>Quard</a:t>
            </a:r>
            <a:r>
              <a:rPr lang="en-US" altLang="zh-TW" sz="2800" dirty="0"/>
              <a:t> 2.4 GHz</a:t>
            </a:r>
            <a:r>
              <a:rPr lang="zh-TW" altLang="en-US" sz="2800" dirty="0"/>
              <a:t>」，其中「</a:t>
            </a:r>
            <a:r>
              <a:rPr lang="en-US" altLang="zh-TW" sz="2800" dirty="0"/>
              <a:t>2.4</a:t>
            </a:r>
            <a:r>
              <a:rPr lang="zh-TW" altLang="en-US" sz="2800" dirty="0"/>
              <a:t>」指的是該微處理器之</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內部核心數目</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223651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可接受之時脈頻率</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9800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採用的製程技術</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位元數</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0850880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電腦硬體的基本架構</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aphicFrame>
        <p:nvGraphicFramePr>
          <p:cNvPr id="21" name="資料庫圖表 20"/>
          <p:cNvGraphicFramePr/>
          <p:nvPr>
            <p:extLst>
              <p:ext uri="{D42A27DB-BD31-4B8C-83A1-F6EECF244321}">
                <p14:modId xmlns:p14="http://schemas.microsoft.com/office/powerpoint/2010/main" val="2523798479"/>
              </p:ext>
            </p:extLst>
          </p:nvPr>
        </p:nvGraphicFramePr>
        <p:xfrm>
          <a:off x="1244600" y="1786214"/>
          <a:ext cx="7585891" cy="3687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矩形 18">
            <a:hlinkClick r:id="rId8"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9"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10"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11"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12"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13"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6004121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39</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位於</a:t>
            </a:r>
            <a:r>
              <a:rPr lang="en-US" altLang="zh-TW" sz="2800" dirty="0"/>
              <a:t>PC</a:t>
            </a:r>
            <a:r>
              <a:rPr lang="zh-TW" altLang="en-US" sz="2800" dirty="0"/>
              <a:t>微處理器內部，用來存放目前正在執行的指令或資料的是？</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磁碟機</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主記憶體</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46706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唯讀記憶體</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暫存器</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7987410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微處理器是執行運算的核心</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4858412"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微處理器內部指令集</a:t>
            </a:r>
          </a:p>
        </p:txBody>
      </p:sp>
      <p:sp>
        <p:nvSpPr>
          <p:cNvPr id="5" name="內容版面配置區 4"/>
          <p:cNvSpPr>
            <a:spLocks noGrp="1"/>
          </p:cNvSpPr>
          <p:nvPr>
            <p:ph idx="1"/>
          </p:nvPr>
        </p:nvSpPr>
        <p:spPr>
          <a:xfrm>
            <a:off x="1183341" y="1434129"/>
            <a:ext cx="3334871" cy="3683971"/>
          </a:xfrm>
        </p:spPr>
        <p:txBody>
          <a:bodyPr>
            <a:normAutofit/>
          </a:bodyPr>
          <a:lstStyle/>
          <a:p>
            <a:pPr>
              <a:lnSpc>
                <a:spcPts val="3800"/>
              </a:lnSpc>
            </a:pPr>
            <a:r>
              <a:rPr lang="zh-TW" altLang="en-US" sz="2600" b="1" dirty="0"/>
              <a:t>透過特殊指令集可以加強微處理器效能，例如</a:t>
            </a:r>
            <a:r>
              <a:rPr lang="en-US" altLang="zh-TW" sz="2600" b="1" dirty="0"/>
              <a:t>MMX</a:t>
            </a:r>
            <a:r>
              <a:rPr lang="zh-TW" altLang="en-US" sz="2600" b="1" dirty="0"/>
              <a:t>、</a:t>
            </a:r>
            <a:r>
              <a:rPr lang="en-US" altLang="zh-TW" sz="2600" b="1" dirty="0"/>
              <a:t>SSE</a:t>
            </a:r>
            <a:r>
              <a:rPr lang="zh-TW" altLang="en-US" sz="2600" b="1" dirty="0"/>
              <a:t>、</a:t>
            </a:r>
            <a:r>
              <a:rPr lang="en-US" altLang="zh-TW" sz="2600" b="1" dirty="0"/>
              <a:t>3D Now!</a:t>
            </a:r>
            <a:r>
              <a:rPr lang="zh-TW" altLang="en-US" sz="2600" b="1" dirty="0"/>
              <a:t>等都是用來增強圖形、影像以及</a:t>
            </a:r>
            <a:r>
              <a:rPr lang="en-US" altLang="zh-TW" sz="2600" b="1" dirty="0"/>
              <a:t>3D</a:t>
            </a:r>
            <a:r>
              <a:rPr lang="zh-TW" altLang="en-US" sz="2600" b="1" dirty="0"/>
              <a:t>動畫效能的一種多媒體指令集。</a:t>
            </a:r>
          </a:p>
        </p:txBody>
      </p:sp>
      <p:pic>
        <p:nvPicPr>
          <p:cNvPr id="4" name="圖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9958" y="1528076"/>
            <a:ext cx="3862009" cy="4545287"/>
          </a:xfrm>
          <a:prstGeom prst="rect">
            <a:avLst/>
          </a:prstGeom>
        </p:spPr>
      </p:pic>
      <p:sp>
        <p:nvSpPr>
          <p:cNvPr id="15" name="矩形 14">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9639015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主記憶體扮演中介者角色</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內容版面配置區 4"/>
          <p:cNvSpPr>
            <a:spLocks noGrp="1"/>
          </p:cNvSpPr>
          <p:nvPr>
            <p:ph idx="1"/>
          </p:nvPr>
        </p:nvSpPr>
        <p:spPr>
          <a:xfrm>
            <a:off x="1373841" y="1603398"/>
            <a:ext cx="7234519" cy="468310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主記憶體是相對於輔助記憶體而言，在電腦中指的就是</a:t>
            </a:r>
            <a:r>
              <a:rPr lang="zh-TW" altLang="en-US" sz="2600" b="1" dirty="0">
                <a:solidFill>
                  <a:srgbClr val="0070C0"/>
                </a:solidFill>
              </a:rPr>
              <a:t>隨機存取記憶體</a:t>
            </a:r>
            <a:r>
              <a:rPr lang="en-US" altLang="zh-TW" sz="2600" b="1" dirty="0">
                <a:solidFill>
                  <a:srgbClr val="0070C0"/>
                </a:solidFill>
              </a:rPr>
              <a:t>RAM</a:t>
            </a:r>
            <a:r>
              <a:rPr lang="en-US" altLang="zh-TW" sz="2600" b="1" dirty="0"/>
              <a:t>(random access memory)</a:t>
            </a:r>
            <a:r>
              <a:rPr lang="zh-TW" altLang="en-US" sz="2600" b="1" dirty="0"/>
              <a:t>與</a:t>
            </a:r>
            <a:r>
              <a:rPr lang="zh-TW" altLang="en-US" sz="2600" b="1" dirty="0">
                <a:solidFill>
                  <a:srgbClr val="0070C0"/>
                </a:solidFill>
              </a:rPr>
              <a:t>唯讀記憶體</a:t>
            </a:r>
            <a:r>
              <a:rPr lang="en-US" altLang="zh-TW" sz="2600" b="1" dirty="0">
                <a:solidFill>
                  <a:srgbClr val="0070C0"/>
                </a:solidFill>
              </a:rPr>
              <a:t>ROM</a:t>
            </a:r>
            <a:r>
              <a:rPr lang="en-US" altLang="zh-TW" sz="2600" b="1" dirty="0"/>
              <a:t>(read-only memory)</a:t>
            </a:r>
            <a:r>
              <a:rPr lang="zh-TW" altLang="en-US" sz="2600" b="1" dirty="0"/>
              <a:t>。</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輔助記憶體則是指硬碟、光碟、軟碟、隨身碟、記憶卡</a:t>
            </a:r>
            <a:r>
              <a:rPr lang="en-US" altLang="zh-TW" sz="2600" b="1" dirty="0"/>
              <a:t>...</a:t>
            </a:r>
            <a:r>
              <a:rPr lang="zh-TW" altLang="en-US" sz="2600" b="1" dirty="0"/>
              <a:t>等儲存設備。</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0840096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主記憶體扮演中介者角色</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4858412"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en-US" altLang="zh-TW" dirty="0"/>
              <a:t>RAM</a:t>
            </a:r>
            <a:endParaRPr lang="zh-TW" altLang="en-US" dirty="0"/>
          </a:p>
        </p:txBody>
      </p:sp>
      <p:sp>
        <p:nvSpPr>
          <p:cNvPr id="5" name="內容版面配置區 4"/>
          <p:cNvSpPr>
            <a:spLocks noGrp="1"/>
          </p:cNvSpPr>
          <p:nvPr>
            <p:ph idx="1"/>
          </p:nvPr>
        </p:nvSpPr>
        <p:spPr>
          <a:xfrm>
            <a:off x="1260000" y="1532940"/>
            <a:ext cx="7234519" cy="4740860"/>
          </a:xfrm>
        </p:spPr>
        <p:txBody>
          <a:bodyPr>
            <a:normAutofit/>
          </a:bodyPr>
          <a:lstStyle/>
          <a:p>
            <a:pPr marL="457200" indent="-457200">
              <a:lnSpc>
                <a:spcPts val="3800"/>
              </a:lnSpc>
              <a:spcBef>
                <a:spcPts val="1800"/>
              </a:spcBef>
              <a:buFont typeface="Arial" panose="020B0604020202020204" pitchFamily="34" charset="0"/>
              <a:buChar char="•"/>
            </a:pPr>
            <a:r>
              <a:rPr lang="en-US" altLang="zh-TW" sz="2600" b="1" dirty="0"/>
              <a:t>RAM</a:t>
            </a:r>
            <a:r>
              <a:rPr lang="zh-TW" altLang="en-US" sz="2600" b="1" dirty="0"/>
              <a:t>屬於</a:t>
            </a:r>
            <a:r>
              <a:rPr lang="zh-TW" altLang="en-US" sz="2600" b="1" dirty="0">
                <a:solidFill>
                  <a:srgbClr val="0070C0"/>
                </a:solidFill>
              </a:rPr>
              <a:t>揮發性記憶體</a:t>
            </a:r>
            <a:r>
              <a:rPr lang="zh-TW" altLang="en-US" sz="2600" b="1" dirty="0"/>
              <a:t>，其暫存的資料會隨著</a:t>
            </a:r>
            <a:r>
              <a:rPr lang="zh-TW" altLang="en-US" sz="2600" b="1" dirty="0">
                <a:solidFill>
                  <a:srgbClr val="0070C0"/>
                </a:solidFill>
              </a:rPr>
              <a:t>電源關閉而消失</a:t>
            </a:r>
            <a:r>
              <a:rPr lang="zh-TW" altLang="en-US" sz="2600" b="1" dirty="0"/>
              <a:t>。</a:t>
            </a:r>
            <a:endParaRPr lang="en-US" altLang="zh-TW" sz="2600" b="1" dirty="0"/>
          </a:p>
          <a:p>
            <a:pPr marL="457200" indent="-457200">
              <a:lnSpc>
                <a:spcPts val="3800"/>
              </a:lnSpc>
              <a:spcBef>
                <a:spcPts val="1800"/>
              </a:spcBef>
              <a:buFont typeface="Arial" panose="020B0604020202020204" pitchFamily="34" charset="0"/>
              <a:buChar char="•"/>
            </a:pPr>
            <a:r>
              <a:rPr lang="en-US" altLang="zh-TW" sz="2600" b="1" dirty="0"/>
              <a:t>RAM</a:t>
            </a:r>
            <a:r>
              <a:rPr lang="zh-TW" altLang="en-US" sz="2600" b="1" dirty="0"/>
              <a:t>又可再細分為</a:t>
            </a:r>
            <a:r>
              <a:rPr lang="zh-TW" altLang="en-US" sz="2600" b="1" dirty="0">
                <a:solidFill>
                  <a:srgbClr val="0070C0"/>
                </a:solidFill>
              </a:rPr>
              <a:t>靜態隨機存取記憶體</a:t>
            </a:r>
            <a:r>
              <a:rPr lang="en-US" altLang="zh-TW" sz="2600" b="1" dirty="0">
                <a:solidFill>
                  <a:srgbClr val="0070C0"/>
                </a:solidFill>
              </a:rPr>
              <a:t>SRAM</a:t>
            </a:r>
            <a:r>
              <a:rPr lang="en-US" altLang="zh-TW" sz="2600" b="1" dirty="0"/>
              <a:t>(static RAM)</a:t>
            </a:r>
            <a:r>
              <a:rPr lang="zh-TW" altLang="en-US" sz="2600" b="1" dirty="0"/>
              <a:t>與</a:t>
            </a:r>
            <a:r>
              <a:rPr lang="zh-TW" altLang="en-US" sz="2600" b="1" dirty="0">
                <a:solidFill>
                  <a:srgbClr val="0070C0"/>
                </a:solidFill>
              </a:rPr>
              <a:t>動態隨機存取記憶體</a:t>
            </a:r>
            <a:r>
              <a:rPr lang="en-US" altLang="zh-TW" sz="2600" b="1" dirty="0">
                <a:solidFill>
                  <a:srgbClr val="0070C0"/>
                </a:solidFill>
              </a:rPr>
              <a:t>DRAM</a:t>
            </a:r>
            <a:r>
              <a:rPr lang="en-US" altLang="zh-TW" sz="2600" b="1" dirty="0"/>
              <a:t>(dynamic RAM)</a:t>
            </a:r>
          </a:p>
          <a:p>
            <a:pPr marL="457200" indent="-457200">
              <a:lnSpc>
                <a:spcPts val="3800"/>
              </a:lnSpc>
              <a:spcBef>
                <a:spcPts val="1800"/>
              </a:spcBef>
              <a:buFont typeface="Arial" panose="020B0604020202020204" pitchFamily="34" charset="0"/>
              <a:buChar char="•"/>
            </a:pPr>
            <a:r>
              <a:rPr lang="en-US" altLang="zh-TW" sz="2600" b="1" dirty="0"/>
              <a:t>SRAM</a:t>
            </a:r>
            <a:r>
              <a:rPr lang="zh-TW" altLang="en-US" sz="2600" b="1" dirty="0"/>
              <a:t>的存取速度較</a:t>
            </a:r>
            <a:r>
              <a:rPr lang="zh-TW" altLang="en-US" sz="2600" b="1" dirty="0">
                <a:solidFill>
                  <a:srgbClr val="0070C0"/>
                </a:solidFill>
              </a:rPr>
              <a:t>快</a:t>
            </a:r>
            <a:r>
              <a:rPr lang="zh-TW" altLang="en-US" sz="2600" b="1" dirty="0"/>
              <a:t>，不需要週期性充電，通常作為主機板上的快取記憶體。</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0363996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主記憶體扮演中介者角色</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4858412"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en-US" altLang="zh-TW" dirty="0"/>
              <a:t>RAM</a:t>
            </a:r>
            <a:endParaRPr lang="zh-TW" altLang="en-US" dirty="0"/>
          </a:p>
        </p:txBody>
      </p:sp>
      <p:sp>
        <p:nvSpPr>
          <p:cNvPr id="5" name="內容版面配置區 4"/>
          <p:cNvSpPr>
            <a:spLocks noGrp="1"/>
          </p:cNvSpPr>
          <p:nvPr>
            <p:ph idx="1"/>
          </p:nvPr>
        </p:nvSpPr>
        <p:spPr>
          <a:xfrm>
            <a:off x="1260000" y="1532940"/>
            <a:ext cx="7234519" cy="4436060"/>
          </a:xfrm>
        </p:spPr>
        <p:txBody>
          <a:bodyPr>
            <a:normAutofit/>
          </a:bodyPr>
          <a:lstStyle/>
          <a:p>
            <a:pPr marL="457200" indent="-457200">
              <a:lnSpc>
                <a:spcPts val="3800"/>
              </a:lnSpc>
              <a:buFont typeface="Arial" panose="020B0604020202020204" pitchFamily="34" charset="0"/>
              <a:buChar char="•"/>
            </a:pPr>
            <a:r>
              <a:rPr lang="en-US" altLang="zh-TW" sz="2600" b="1" dirty="0"/>
              <a:t>DRAM</a:t>
            </a:r>
            <a:r>
              <a:rPr lang="zh-TW" altLang="en-US" sz="2600" b="1" dirty="0">
                <a:solidFill>
                  <a:srgbClr val="0070C0"/>
                </a:solidFill>
              </a:rPr>
              <a:t>需要不斷充電</a:t>
            </a:r>
            <a:r>
              <a:rPr lang="zh-TW" altLang="en-US" sz="2600" b="1" dirty="0"/>
              <a:t>，速度較</a:t>
            </a:r>
            <a:r>
              <a:rPr lang="en-US" altLang="zh-TW" sz="2600" b="1" dirty="0"/>
              <a:t>SRAM</a:t>
            </a:r>
            <a:r>
              <a:rPr lang="zh-TW" altLang="en-US" sz="2600" b="1" dirty="0"/>
              <a:t>慢，但價格較</a:t>
            </a:r>
            <a:r>
              <a:rPr lang="en-US" altLang="zh-TW" sz="2600" b="1" dirty="0"/>
              <a:t>SRAM</a:t>
            </a:r>
            <a:r>
              <a:rPr lang="zh-TW" altLang="en-US" sz="2600" b="1" dirty="0">
                <a:solidFill>
                  <a:srgbClr val="0070C0"/>
                </a:solidFill>
              </a:rPr>
              <a:t>便宜</a:t>
            </a:r>
            <a:r>
              <a:rPr lang="zh-TW" altLang="en-US" sz="2600" b="1" dirty="0"/>
              <a:t>，一般我們所說個人電腦中的主記憶體有多少</a:t>
            </a:r>
            <a:r>
              <a:rPr lang="en-US" altLang="zh-TW" sz="2600" b="1" dirty="0"/>
              <a:t>MB</a:t>
            </a:r>
            <a:r>
              <a:rPr lang="zh-TW" altLang="en-US" sz="2600" b="1" dirty="0"/>
              <a:t>，通常指的就是</a:t>
            </a:r>
            <a:r>
              <a:rPr lang="en-US" altLang="zh-TW" sz="2600" b="1" dirty="0"/>
              <a:t>DRAM</a:t>
            </a:r>
            <a:r>
              <a:rPr lang="zh-TW" altLang="en-US" sz="2600" b="1" dirty="0"/>
              <a:t>。</a:t>
            </a:r>
          </a:p>
        </p:txBody>
      </p:sp>
      <p:pic>
        <p:nvPicPr>
          <p:cNvPr id="15" name="圖片 14"/>
          <p:cNvPicPr>
            <a:picLocks noChangeAspect="1"/>
          </p:cNvPicPr>
          <p:nvPr/>
        </p:nvPicPr>
        <p:blipFill>
          <a:blip r:embed="rId3"/>
          <a:stretch>
            <a:fillRect/>
          </a:stretch>
        </p:blipFill>
        <p:spPr>
          <a:xfrm>
            <a:off x="1262080" y="3764543"/>
            <a:ext cx="7480451" cy="1776456"/>
          </a:xfrm>
          <a:prstGeom prst="roundRect">
            <a:avLst>
              <a:gd name="adj" fmla="val 4181"/>
            </a:avLst>
          </a:prstGeom>
          <a:ln>
            <a:solidFill>
              <a:schemeClr val="tx1">
                <a:lumMod val="50000"/>
                <a:lumOff val="50000"/>
              </a:schemeClr>
            </a:solidFill>
            <a:prstDash val="dash"/>
          </a:ln>
        </p:spPr>
      </p:pic>
      <p:sp>
        <p:nvSpPr>
          <p:cNvPr id="3" name="圓角矩形 2"/>
          <p:cNvSpPr/>
          <p:nvPr/>
        </p:nvSpPr>
        <p:spPr>
          <a:xfrm>
            <a:off x="1262080" y="4652771"/>
            <a:ext cx="3473227" cy="362982"/>
          </a:xfrm>
          <a:prstGeom prst="roundRect">
            <a:avLst/>
          </a:prstGeom>
          <a:noFill/>
          <a:ln w="28575">
            <a:solidFill>
              <a:srgbClr val="FF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4531772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主記憶體扮演中介者角色</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4858412"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en-US" altLang="zh-TW" dirty="0"/>
              <a:t>ROM</a:t>
            </a:r>
            <a:endParaRPr lang="zh-TW" altLang="en-US" dirty="0"/>
          </a:p>
        </p:txBody>
      </p:sp>
      <p:sp>
        <p:nvSpPr>
          <p:cNvPr id="5" name="內容版面配置區 4"/>
          <p:cNvSpPr>
            <a:spLocks noGrp="1"/>
          </p:cNvSpPr>
          <p:nvPr>
            <p:ph idx="1"/>
          </p:nvPr>
        </p:nvSpPr>
        <p:spPr>
          <a:xfrm>
            <a:off x="1437800" y="1609596"/>
            <a:ext cx="6931500" cy="4219704"/>
          </a:xfrm>
        </p:spPr>
        <p:txBody>
          <a:bodyPr>
            <a:normAutofit/>
          </a:bodyPr>
          <a:lstStyle/>
          <a:p>
            <a:pPr marL="457200" indent="-457200">
              <a:lnSpc>
                <a:spcPts val="3800"/>
              </a:lnSpc>
              <a:spcBef>
                <a:spcPts val="1800"/>
              </a:spcBef>
              <a:buFont typeface="Arial" panose="020B0604020202020204" pitchFamily="34" charset="0"/>
              <a:buChar char="•"/>
            </a:pPr>
            <a:r>
              <a:rPr lang="en-US" altLang="zh-TW" sz="2600" b="1" dirty="0"/>
              <a:t>ROM</a:t>
            </a:r>
            <a:r>
              <a:rPr lang="zh-TW" altLang="en-US" sz="2600" b="1" dirty="0"/>
              <a:t>則屬於</a:t>
            </a:r>
            <a:r>
              <a:rPr lang="zh-TW" altLang="en-US" sz="2600" b="1" dirty="0">
                <a:solidFill>
                  <a:srgbClr val="0070C0"/>
                </a:solidFill>
              </a:rPr>
              <a:t>非揮發性記憶體</a:t>
            </a:r>
            <a:r>
              <a:rPr lang="zh-TW" altLang="en-US" sz="2600" b="1" dirty="0"/>
              <a:t>，</a:t>
            </a:r>
            <a:r>
              <a:rPr lang="zh-TW" altLang="en-US" sz="2600" b="1" dirty="0">
                <a:solidFill>
                  <a:srgbClr val="0070C0"/>
                </a:solidFill>
              </a:rPr>
              <a:t>不會因電源關閉而使其中的資料消失</a:t>
            </a:r>
            <a:r>
              <a:rPr lang="zh-TW" altLang="en-US" sz="2600" b="1" dirty="0"/>
              <a:t>。</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早期的</a:t>
            </a:r>
            <a:r>
              <a:rPr lang="en-US" altLang="zh-TW" sz="2600" b="1" dirty="0"/>
              <a:t>ROM</a:t>
            </a:r>
            <a:r>
              <a:rPr lang="zh-TW" altLang="en-US" sz="2600" b="1" dirty="0"/>
              <a:t>出廠後只能讀取而不能寫入資料，不過現在最普遍的</a:t>
            </a:r>
            <a:r>
              <a:rPr lang="en-US" altLang="zh-TW" sz="2600" b="1" dirty="0"/>
              <a:t>Flash ROM</a:t>
            </a:r>
            <a:r>
              <a:rPr lang="zh-TW" altLang="en-US" sz="2600" b="1" dirty="0"/>
              <a:t>則可透過程式讀寫內部資料，因此普遍用於主機板中的</a:t>
            </a:r>
            <a:r>
              <a:rPr lang="en-US" altLang="zh-TW" sz="2600" b="1" dirty="0">
                <a:solidFill>
                  <a:srgbClr val="0070C0"/>
                </a:solidFill>
              </a:rPr>
              <a:t>BIOS</a:t>
            </a:r>
            <a:r>
              <a:rPr lang="zh-TW" altLang="en-US" sz="2600" b="1" dirty="0"/>
              <a:t>儲存，這也解決了以往不易更新</a:t>
            </a:r>
            <a:r>
              <a:rPr lang="en-US" altLang="zh-TW" sz="2600" b="1" dirty="0"/>
              <a:t>BIOS</a:t>
            </a:r>
            <a:r>
              <a:rPr lang="zh-TW" altLang="en-US" sz="2600" b="1" dirty="0"/>
              <a:t>的問題。</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3113473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主記憶體扮演中介者角色</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60000" y="6540400"/>
            <a:ext cx="4858412"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記憶體階層關係</a:t>
            </a:r>
          </a:p>
        </p:txBody>
      </p:sp>
      <p:sp>
        <p:nvSpPr>
          <p:cNvPr id="5" name="內容版面配置區 4"/>
          <p:cNvSpPr>
            <a:spLocks noGrp="1"/>
          </p:cNvSpPr>
          <p:nvPr>
            <p:ph idx="1"/>
          </p:nvPr>
        </p:nvSpPr>
        <p:spPr>
          <a:xfrm>
            <a:off x="1323961" y="1329740"/>
            <a:ext cx="7234519" cy="48140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速度較快的</a:t>
            </a:r>
            <a:r>
              <a:rPr lang="zh-TW" altLang="en-US" sz="2600" b="1" dirty="0">
                <a:solidFill>
                  <a:srgbClr val="0070C0"/>
                </a:solidFill>
              </a:rPr>
              <a:t>主記憶體是微處理器與磁碟</a:t>
            </a:r>
            <a:r>
              <a:rPr lang="zh-TW" altLang="en-US" sz="2600" b="1" dirty="0"/>
              <a:t>等儲存設備間的</a:t>
            </a:r>
            <a:r>
              <a:rPr lang="zh-TW" altLang="en-US" sz="2600" b="1" dirty="0">
                <a:solidFill>
                  <a:srgbClr val="0070C0"/>
                </a:solidFill>
              </a:rPr>
              <a:t>中介橋樑</a:t>
            </a:r>
            <a:r>
              <a:rPr lang="zh-TW" altLang="en-US" sz="2600" b="1" dirty="0"/>
              <a:t>。</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當一個程式要被執行前，作業系統會將部分程式及資料先由磁碟載入主記憶體中，微處理器再由主記憶體讀取程式與資料，藉此提升整體效能。</a:t>
            </a:r>
          </a:p>
        </p:txBody>
      </p:sp>
      <p:grpSp>
        <p:nvGrpSpPr>
          <p:cNvPr id="19" name="群組 18"/>
          <p:cNvGrpSpPr/>
          <p:nvPr/>
        </p:nvGrpSpPr>
        <p:grpSpPr>
          <a:xfrm>
            <a:off x="5651623" y="4725113"/>
            <a:ext cx="3223437" cy="1621898"/>
            <a:chOff x="1728637" y="2915334"/>
            <a:chExt cx="6820277" cy="3431677"/>
          </a:xfrm>
        </p:grpSpPr>
        <p:sp>
          <p:nvSpPr>
            <p:cNvPr id="21" name="矩形 20"/>
            <p:cNvSpPr/>
            <p:nvPr/>
          </p:nvSpPr>
          <p:spPr>
            <a:xfrm>
              <a:off x="4339771" y="2915334"/>
              <a:ext cx="4209143" cy="3431677"/>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22" name="矩形 21"/>
            <p:cNvSpPr/>
            <p:nvPr/>
          </p:nvSpPr>
          <p:spPr>
            <a:xfrm>
              <a:off x="1728637" y="3092658"/>
              <a:ext cx="711200" cy="307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23" name="矩形 22"/>
            <p:cNvSpPr/>
            <p:nvPr/>
          </p:nvSpPr>
          <p:spPr>
            <a:xfrm>
              <a:off x="3175335" y="3092658"/>
              <a:ext cx="711200" cy="30770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700"/>
            </a:p>
          </p:txBody>
        </p:sp>
        <p:grpSp>
          <p:nvGrpSpPr>
            <p:cNvPr id="24" name="群組 23"/>
            <p:cNvGrpSpPr/>
            <p:nvPr/>
          </p:nvGrpSpPr>
          <p:grpSpPr>
            <a:xfrm>
              <a:off x="4624789" y="3092658"/>
              <a:ext cx="3520994" cy="3077028"/>
              <a:chOff x="4590142" y="3135086"/>
              <a:chExt cx="3520994" cy="3077028"/>
            </a:xfrm>
          </p:grpSpPr>
          <p:sp>
            <p:nvSpPr>
              <p:cNvPr id="39" name="矩形 38"/>
              <p:cNvSpPr/>
              <p:nvPr/>
            </p:nvSpPr>
            <p:spPr>
              <a:xfrm>
                <a:off x="4590142" y="3135086"/>
                <a:ext cx="533400" cy="307702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sz="700"/>
              </a:p>
            </p:txBody>
          </p:sp>
          <p:sp>
            <p:nvSpPr>
              <p:cNvPr id="40" name="矩形 39"/>
              <p:cNvSpPr/>
              <p:nvPr/>
            </p:nvSpPr>
            <p:spPr>
              <a:xfrm>
                <a:off x="5257800" y="3135086"/>
                <a:ext cx="533400" cy="307702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sz="700"/>
              </a:p>
            </p:txBody>
          </p:sp>
          <p:sp>
            <p:nvSpPr>
              <p:cNvPr id="41" name="矩形 40"/>
              <p:cNvSpPr/>
              <p:nvPr/>
            </p:nvSpPr>
            <p:spPr>
              <a:xfrm>
                <a:off x="6551118" y="3135086"/>
                <a:ext cx="533400" cy="30770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sz="700"/>
              </a:p>
            </p:txBody>
          </p:sp>
          <p:sp>
            <p:nvSpPr>
              <p:cNvPr id="42" name="矩形 41"/>
              <p:cNvSpPr/>
              <p:nvPr/>
            </p:nvSpPr>
            <p:spPr>
              <a:xfrm>
                <a:off x="7577736" y="3135086"/>
                <a:ext cx="533400" cy="12772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700"/>
              </a:p>
            </p:txBody>
          </p:sp>
          <p:sp>
            <p:nvSpPr>
              <p:cNvPr id="43" name="矩形 42"/>
              <p:cNvSpPr/>
              <p:nvPr/>
            </p:nvSpPr>
            <p:spPr>
              <a:xfrm>
                <a:off x="7577736" y="4579204"/>
                <a:ext cx="533400" cy="16329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700"/>
              </a:p>
            </p:txBody>
          </p:sp>
        </p:grpSp>
        <p:sp>
          <p:nvSpPr>
            <p:cNvPr id="25" name="向右箭號 24"/>
            <p:cNvSpPr/>
            <p:nvPr/>
          </p:nvSpPr>
          <p:spPr>
            <a:xfrm>
              <a:off x="2439838" y="3973632"/>
              <a:ext cx="735498" cy="476757"/>
            </a:xfrm>
            <a:prstGeom prst="rightArrow">
              <a:avLst/>
            </a:prstGeom>
            <a:gradFill flip="none" rotWithShape="1">
              <a:gsLst>
                <a:gs pos="0">
                  <a:srgbClr val="FFB9D5"/>
                </a:gs>
                <a:gs pos="100000">
                  <a:srgbClr val="FF0066"/>
                </a:gs>
              </a:gsLst>
              <a:lin ang="0" scaled="1"/>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28" name="向右箭號 27"/>
            <p:cNvSpPr/>
            <p:nvPr/>
          </p:nvSpPr>
          <p:spPr>
            <a:xfrm flipH="1">
              <a:off x="2439838" y="4646857"/>
              <a:ext cx="735498" cy="476757"/>
            </a:xfrm>
            <a:prstGeom prst="rightArrow">
              <a:avLst/>
            </a:prstGeom>
            <a:gradFill flip="none" rotWithShape="1">
              <a:gsLst>
                <a:gs pos="0">
                  <a:srgbClr val="FFB9D5"/>
                </a:gs>
                <a:gs pos="100000">
                  <a:srgbClr val="FF0066"/>
                </a:gs>
              </a:gsLst>
              <a:lin ang="0" scaled="1"/>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29" name="向右箭號 28"/>
            <p:cNvSpPr/>
            <p:nvPr/>
          </p:nvSpPr>
          <p:spPr>
            <a:xfrm>
              <a:off x="3886535" y="3987079"/>
              <a:ext cx="735498" cy="476757"/>
            </a:xfrm>
            <a:prstGeom prst="rightArrow">
              <a:avLst/>
            </a:prstGeom>
            <a:gradFill flip="none" rotWithShape="1">
              <a:gsLst>
                <a:gs pos="0">
                  <a:srgbClr val="FFB9D5"/>
                </a:gs>
                <a:gs pos="100000">
                  <a:srgbClr val="FF0066"/>
                </a:gs>
              </a:gsLst>
              <a:lin ang="0" scaled="1"/>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30" name="向右箭號 29"/>
            <p:cNvSpPr/>
            <p:nvPr/>
          </p:nvSpPr>
          <p:spPr>
            <a:xfrm flipH="1">
              <a:off x="3886535" y="4660304"/>
              <a:ext cx="735498" cy="476757"/>
            </a:xfrm>
            <a:prstGeom prst="rightArrow">
              <a:avLst/>
            </a:prstGeom>
            <a:gradFill flip="none" rotWithShape="1">
              <a:gsLst>
                <a:gs pos="0">
                  <a:srgbClr val="FFB9D5"/>
                </a:gs>
                <a:gs pos="100000">
                  <a:srgbClr val="FF0066"/>
                </a:gs>
              </a:gsLst>
              <a:lin ang="0" scaled="1"/>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31" name="向右箭號 30"/>
            <p:cNvSpPr/>
            <p:nvPr/>
          </p:nvSpPr>
          <p:spPr>
            <a:xfrm>
              <a:off x="5825847" y="4089323"/>
              <a:ext cx="735498" cy="476757"/>
            </a:xfrm>
            <a:prstGeom prst="rightArrow">
              <a:avLst/>
            </a:prstGeom>
            <a:gradFill flip="none" rotWithShape="1">
              <a:gsLst>
                <a:gs pos="0">
                  <a:srgbClr val="FFB9D5"/>
                </a:gs>
                <a:gs pos="100000">
                  <a:srgbClr val="FF0066"/>
                </a:gs>
              </a:gsLst>
              <a:lin ang="0" scaled="1"/>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32" name="向右箭號 31"/>
            <p:cNvSpPr/>
            <p:nvPr/>
          </p:nvSpPr>
          <p:spPr>
            <a:xfrm flipH="1">
              <a:off x="5825847" y="4762548"/>
              <a:ext cx="735498" cy="476757"/>
            </a:xfrm>
            <a:prstGeom prst="rightArrow">
              <a:avLst/>
            </a:prstGeom>
            <a:gradFill flip="none" rotWithShape="1">
              <a:gsLst>
                <a:gs pos="0">
                  <a:srgbClr val="FFB9D5"/>
                </a:gs>
                <a:gs pos="100000">
                  <a:srgbClr val="FF0066"/>
                </a:gs>
              </a:gsLst>
              <a:lin ang="0" scaled="1"/>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33" name="向右箭號 32"/>
            <p:cNvSpPr/>
            <p:nvPr/>
          </p:nvSpPr>
          <p:spPr>
            <a:xfrm>
              <a:off x="7072333" y="3612566"/>
              <a:ext cx="536699" cy="476757"/>
            </a:xfrm>
            <a:prstGeom prst="rightArrow">
              <a:avLst/>
            </a:prstGeom>
            <a:gradFill flip="none" rotWithShape="1">
              <a:gsLst>
                <a:gs pos="0">
                  <a:srgbClr val="FFB9D5"/>
                </a:gs>
                <a:gs pos="100000">
                  <a:srgbClr val="FF0066"/>
                </a:gs>
              </a:gsLst>
              <a:lin ang="0" scaled="1"/>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34" name="向右箭號 33"/>
            <p:cNvSpPr/>
            <p:nvPr/>
          </p:nvSpPr>
          <p:spPr>
            <a:xfrm>
              <a:off x="7072333" y="4771980"/>
              <a:ext cx="536699" cy="476757"/>
            </a:xfrm>
            <a:prstGeom prst="rightArrow">
              <a:avLst/>
            </a:prstGeom>
            <a:gradFill flip="none" rotWithShape="1">
              <a:gsLst>
                <a:gs pos="0">
                  <a:srgbClr val="FFB9D5"/>
                </a:gs>
                <a:gs pos="100000">
                  <a:srgbClr val="FF0066"/>
                </a:gs>
              </a:gsLst>
              <a:lin ang="0" scaled="1"/>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35" name="向右箭號 34"/>
            <p:cNvSpPr/>
            <p:nvPr/>
          </p:nvSpPr>
          <p:spPr>
            <a:xfrm flipH="1">
              <a:off x="7072333" y="5353231"/>
              <a:ext cx="536699" cy="476757"/>
            </a:xfrm>
            <a:prstGeom prst="rightArrow">
              <a:avLst/>
            </a:prstGeom>
            <a:gradFill flip="none" rotWithShape="1">
              <a:gsLst>
                <a:gs pos="0">
                  <a:srgbClr val="FFB9D5"/>
                </a:gs>
                <a:gs pos="100000">
                  <a:srgbClr val="FF0066"/>
                </a:gs>
              </a:gsLst>
              <a:lin ang="0" scaled="1"/>
              <a:tileRect/>
            </a:gra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36" name="文字方塊 35"/>
            <p:cNvSpPr txBox="1"/>
            <p:nvPr/>
          </p:nvSpPr>
          <p:spPr>
            <a:xfrm>
              <a:off x="3150750" y="3319510"/>
              <a:ext cx="716326" cy="488404"/>
            </a:xfrm>
            <a:prstGeom prst="rect">
              <a:avLst/>
            </a:prstGeom>
            <a:noFill/>
          </p:spPr>
          <p:txBody>
            <a:bodyPr wrap="none" rtlCol="0">
              <a:spAutoFit/>
            </a:bodyPr>
            <a:lstStyle/>
            <a:p>
              <a:r>
                <a:rPr lang="en-US" altLang="zh-TW" sz="900" dirty="0">
                  <a:solidFill>
                    <a:schemeClr val="bg1"/>
                  </a:solidFill>
                  <a:latin typeface="Arial Black" panose="020B0A04020102020204" pitchFamily="34" charset="0"/>
                </a:rPr>
                <a:t>L3</a:t>
              </a:r>
              <a:endParaRPr lang="zh-TW" altLang="en-US" sz="900" dirty="0">
                <a:solidFill>
                  <a:schemeClr val="bg1"/>
                </a:solidFill>
                <a:latin typeface="Arial Black" panose="020B0A04020102020204" pitchFamily="34" charset="0"/>
              </a:endParaRPr>
            </a:p>
          </p:txBody>
        </p:sp>
        <p:sp>
          <p:nvSpPr>
            <p:cNvPr id="37" name="文字方塊 36"/>
            <p:cNvSpPr txBox="1"/>
            <p:nvPr/>
          </p:nvSpPr>
          <p:spPr>
            <a:xfrm>
              <a:off x="4491031" y="3319510"/>
              <a:ext cx="716326" cy="488404"/>
            </a:xfrm>
            <a:prstGeom prst="rect">
              <a:avLst/>
            </a:prstGeom>
            <a:noFill/>
          </p:spPr>
          <p:txBody>
            <a:bodyPr wrap="none" rtlCol="0">
              <a:spAutoFit/>
            </a:bodyPr>
            <a:lstStyle/>
            <a:p>
              <a:r>
                <a:rPr lang="en-US" altLang="zh-TW" sz="900" dirty="0">
                  <a:solidFill>
                    <a:schemeClr val="bg1"/>
                  </a:solidFill>
                  <a:latin typeface="Arial Black" panose="020B0A04020102020204" pitchFamily="34" charset="0"/>
                </a:rPr>
                <a:t>L2</a:t>
              </a:r>
              <a:endParaRPr lang="zh-TW" altLang="en-US" sz="900" dirty="0">
                <a:solidFill>
                  <a:schemeClr val="bg1"/>
                </a:solidFill>
                <a:latin typeface="Arial Black" panose="020B0A04020102020204" pitchFamily="34" charset="0"/>
              </a:endParaRPr>
            </a:p>
          </p:txBody>
        </p:sp>
        <p:sp>
          <p:nvSpPr>
            <p:cNvPr id="38" name="文字方塊 37"/>
            <p:cNvSpPr txBox="1"/>
            <p:nvPr/>
          </p:nvSpPr>
          <p:spPr>
            <a:xfrm>
              <a:off x="5170106" y="3319510"/>
              <a:ext cx="716326" cy="488404"/>
            </a:xfrm>
            <a:prstGeom prst="rect">
              <a:avLst/>
            </a:prstGeom>
            <a:noFill/>
          </p:spPr>
          <p:txBody>
            <a:bodyPr wrap="none" rtlCol="0">
              <a:spAutoFit/>
            </a:bodyPr>
            <a:lstStyle/>
            <a:p>
              <a:r>
                <a:rPr lang="en-US" altLang="zh-TW" sz="900" dirty="0">
                  <a:solidFill>
                    <a:schemeClr val="bg1"/>
                  </a:solidFill>
                  <a:latin typeface="Arial Black" panose="020B0A04020102020204" pitchFamily="34" charset="0"/>
                </a:rPr>
                <a:t>L1</a:t>
              </a:r>
              <a:endParaRPr lang="zh-TW" altLang="en-US" sz="900" dirty="0">
                <a:solidFill>
                  <a:schemeClr val="bg1"/>
                </a:solidFill>
                <a:latin typeface="Arial Black" panose="020B0A04020102020204" pitchFamily="34" charset="0"/>
              </a:endParaRPr>
            </a:p>
          </p:txBody>
        </p:sp>
        <p:sp>
          <p:nvSpPr>
            <p:cNvPr id="44" name="文字方塊 43"/>
            <p:cNvSpPr txBox="1"/>
            <p:nvPr/>
          </p:nvSpPr>
          <p:spPr>
            <a:xfrm rot="5400000">
              <a:off x="2990314" y="5167001"/>
              <a:ext cx="1096198" cy="488404"/>
            </a:xfrm>
            <a:prstGeom prst="rect">
              <a:avLst/>
            </a:prstGeom>
            <a:noFill/>
          </p:spPr>
          <p:txBody>
            <a:bodyPr wrap="none" rtlCol="0">
              <a:spAutoFit/>
            </a:bodyPr>
            <a:lstStyle/>
            <a:p>
              <a:r>
                <a:rPr lang="en-US" altLang="zh-TW" sz="900" dirty="0">
                  <a:solidFill>
                    <a:schemeClr val="bg1"/>
                  </a:solidFill>
                  <a:latin typeface="Arial" panose="020B0604020202020204" pitchFamily="34" charset="0"/>
                  <a:cs typeface="Arial" panose="020B0604020202020204" pitchFamily="34" charset="0"/>
                </a:rPr>
                <a:t>SRAM</a:t>
              </a:r>
              <a:endParaRPr lang="zh-TW" altLang="en-US" sz="900" dirty="0">
                <a:solidFill>
                  <a:schemeClr val="bg1"/>
                </a:solidFill>
                <a:latin typeface="Arial" panose="020B0604020202020204" pitchFamily="34" charset="0"/>
                <a:cs typeface="Arial" panose="020B0604020202020204" pitchFamily="34" charset="0"/>
              </a:endParaRPr>
            </a:p>
          </p:txBody>
        </p:sp>
        <p:sp>
          <p:nvSpPr>
            <p:cNvPr id="45" name="文字方塊 44"/>
            <p:cNvSpPr txBox="1"/>
            <p:nvPr/>
          </p:nvSpPr>
          <p:spPr>
            <a:xfrm rot="5400000">
              <a:off x="1498245" y="5167003"/>
              <a:ext cx="1109765" cy="488404"/>
            </a:xfrm>
            <a:prstGeom prst="rect">
              <a:avLst/>
            </a:prstGeom>
            <a:noFill/>
          </p:spPr>
          <p:txBody>
            <a:bodyPr wrap="none" rtlCol="0">
              <a:spAutoFit/>
            </a:bodyPr>
            <a:lstStyle/>
            <a:p>
              <a:r>
                <a:rPr lang="en-US" altLang="zh-TW" sz="900" dirty="0">
                  <a:solidFill>
                    <a:schemeClr val="bg1"/>
                  </a:solidFill>
                  <a:latin typeface="Arial" panose="020B0604020202020204" pitchFamily="34" charset="0"/>
                  <a:cs typeface="Arial" panose="020B0604020202020204" pitchFamily="34" charset="0"/>
                </a:rPr>
                <a:t>DRAM</a:t>
              </a:r>
              <a:endParaRPr lang="zh-TW" altLang="en-US" sz="900" dirty="0">
                <a:solidFill>
                  <a:schemeClr val="bg1"/>
                </a:solidFill>
                <a:latin typeface="Arial" panose="020B0604020202020204" pitchFamily="34" charset="0"/>
                <a:cs typeface="Arial" panose="020B0604020202020204" pitchFamily="34" charset="0"/>
              </a:endParaRPr>
            </a:p>
          </p:txBody>
        </p:sp>
      </p:grpSp>
      <p:sp>
        <p:nvSpPr>
          <p:cNvPr id="46" name="矩形 45">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47" name="矩形 46">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48" name="矩形 47">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49" name="矩形 48">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50" name="矩形 49">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51" name="矩形 50">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5558945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主記憶體扮演中介者角色</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46</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en-US" altLang="zh-TW" dirty="0"/>
              <a:t>SDRAM</a:t>
            </a:r>
            <a:r>
              <a:rPr lang="zh-TW" altLang="en-US" dirty="0"/>
              <a:t>是一種新的</a:t>
            </a:r>
            <a:r>
              <a:rPr lang="en-US" altLang="zh-TW" dirty="0"/>
              <a:t>DRAM</a:t>
            </a:r>
            <a:r>
              <a:rPr lang="zh-TW" altLang="en-US" dirty="0"/>
              <a:t>技術。</a:t>
            </a:r>
          </a:p>
        </p:txBody>
      </p:sp>
      <p:sp>
        <p:nvSpPr>
          <p:cNvPr id="5" name="內容版面配置區 4"/>
          <p:cNvSpPr>
            <a:spLocks noGrp="1"/>
          </p:cNvSpPr>
          <p:nvPr>
            <p:ph idx="1"/>
          </p:nvPr>
        </p:nvSpPr>
        <p:spPr>
          <a:xfrm>
            <a:off x="1309074" y="1284565"/>
            <a:ext cx="7234519" cy="5325060"/>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其實一般談到個人電腦中的主記憶體時，指的通常是安插在主記憶體插槽上的</a:t>
            </a:r>
            <a:r>
              <a:rPr lang="en-US" altLang="zh-TW" sz="2600" b="1" dirty="0"/>
              <a:t>DRAM</a:t>
            </a:r>
            <a:r>
              <a:rPr lang="zh-TW" altLang="en-US" sz="2600" b="1" dirty="0"/>
              <a:t>模組。</a:t>
            </a:r>
            <a:endParaRPr lang="en-US" altLang="zh-TW" sz="2600" b="1" dirty="0"/>
          </a:p>
          <a:p>
            <a:pPr marL="457200" indent="-457200">
              <a:lnSpc>
                <a:spcPts val="3800"/>
              </a:lnSpc>
              <a:spcBef>
                <a:spcPts val="1800"/>
              </a:spcBef>
              <a:buFont typeface="Arial" panose="020B0604020202020204" pitchFamily="34" charset="0"/>
              <a:buChar char="•"/>
            </a:pPr>
            <a:r>
              <a:rPr lang="en-US" altLang="zh-TW" sz="2600" b="1" dirty="0"/>
              <a:t>DRAM</a:t>
            </a:r>
            <a:r>
              <a:rPr lang="zh-TW" altLang="en-US" sz="2600" b="1" dirty="0"/>
              <a:t>模組將數個記憶體</a:t>
            </a:r>
            <a:r>
              <a:rPr lang="en-US" altLang="zh-TW" sz="2600" b="1" dirty="0"/>
              <a:t>IC</a:t>
            </a:r>
            <a:r>
              <a:rPr lang="zh-TW" altLang="en-US" sz="2600" b="1" dirty="0"/>
              <a:t>整合銲燒在一定規格的電路板上，並依其設計採用不同的針腳</a:t>
            </a:r>
            <a:r>
              <a:rPr lang="en-US" altLang="zh-TW" sz="2600" b="1" dirty="0"/>
              <a:t>(pin)</a:t>
            </a:r>
            <a:r>
              <a:rPr lang="zh-TW" altLang="en-US" sz="2600" b="1" dirty="0"/>
              <a:t>數，例如</a:t>
            </a:r>
            <a:r>
              <a:rPr lang="en-US" altLang="zh-TW" sz="2600" b="1" dirty="0"/>
              <a:t>DDR3 SDRAM</a:t>
            </a:r>
            <a:r>
              <a:rPr lang="zh-TW" altLang="en-US" sz="2600" b="1" dirty="0"/>
              <a:t>模組是</a:t>
            </a:r>
            <a:r>
              <a:rPr lang="en-US" altLang="zh-TW" sz="2600" b="1" dirty="0"/>
              <a:t>240-pin</a:t>
            </a:r>
            <a:r>
              <a:rPr lang="zh-TW" altLang="en-US" sz="2600" b="1" dirty="0"/>
              <a:t>。</a:t>
            </a:r>
          </a:p>
        </p:txBody>
      </p:sp>
      <p:pic>
        <p:nvPicPr>
          <p:cNvPr id="6" name="圖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75287" y="4565675"/>
            <a:ext cx="5102794" cy="1780186"/>
          </a:xfrm>
          <a:prstGeom prst="rect">
            <a:avLst/>
          </a:prstGeom>
        </p:spPr>
      </p:pic>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674968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47</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在一般計算機分類下，下列何者屬於軟體？</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2436886"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中央處理單元</a:t>
              </a:r>
              <a:r>
                <a:rPr lang="en-US" altLang="zh-TW" sz="2000" dirty="0">
                  <a:solidFill>
                    <a:prstClr val="white"/>
                  </a:solidFill>
                  <a:latin typeface="Arial" panose="020B0604020202020204" pitchFamily="34" charset="0"/>
                  <a:ea typeface="微軟正黑體" panose="020B0604030504040204" pitchFamily="34" charset="-120"/>
                </a:rPr>
                <a:t>(CPU)</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鍵盤</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357096" cy="672412"/>
            <a:chOff x="2631154" y="4793600"/>
            <a:chExt cx="3357096"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272061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隨機存取記憶體</a:t>
              </a:r>
              <a:r>
                <a:rPr lang="en-US" altLang="zh-TW" sz="2000" dirty="0">
                  <a:solidFill>
                    <a:prstClr val="white"/>
                  </a:solidFill>
                  <a:latin typeface="Arial" panose="020B0604020202020204" pitchFamily="34" charset="0"/>
                  <a:ea typeface="微軟正黑體" panose="020B0604030504040204" pitchFamily="34" charset="-120"/>
                </a:rPr>
                <a:t>(RAM)</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72137" cy="672412"/>
            <a:chOff x="2631154" y="4793600"/>
            <a:chExt cx="3272137"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263565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作業系統</a:t>
              </a:r>
              <a:r>
                <a:rPr lang="en-US" altLang="zh-TW" sz="2000" dirty="0">
                  <a:solidFill>
                    <a:prstClr val="white"/>
                  </a:solidFill>
                  <a:latin typeface="Arial" panose="020B0604020202020204" pitchFamily="34" charset="0"/>
                  <a:ea typeface="微軟正黑體" panose="020B0604030504040204" pitchFamily="34" charset="-120"/>
                </a:rPr>
                <a:t>(Windows 7)</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5673844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48</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在計算機中將某一部分軟體永恆的存在唯讀記憶體中，我們稱之為？</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46706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輔助記憶體</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軟體</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韌體</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硬體</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1087039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電腦硬體的基本架構</a:t>
            </a:r>
          </a:p>
        </p:txBody>
      </p:sp>
      <p:sp>
        <p:nvSpPr>
          <p:cNvPr id="3" name="內容版面配置區 2"/>
          <p:cNvSpPr>
            <a:spLocks noGrp="1"/>
          </p:cNvSpPr>
          <p:nvPr>
            <p:ph idx="1"/>
          </p:nvPr>
        </p:nvSpPr>
        <p:spPr>
          <a:xfrm>
            <a:off x="1297641" y="1582331"/>
            <a:ext cx="7234519" cy="4767669"/>
          </a:xfrm>
        </p:spPr>
        <p:txBody>
          <a:bodyPr>
            <a:normAutofit/>
          </a:bodyPr>
          <a:lstStyle/>
          <a:p>
            <a:pPr marL="457200" indent="-457200">
              <a:buFont typeface="Arial" panose="020B0604020202020204" pitchFamily="34" charset="0"/>
              <a:buChar char="•"/>
            </a:pPr>
            <a:r>
              <a:rPr lang="zh-TW" altLang="en-US" sz="2600" b="1" dirty="0"/>
              <a:t>硬體</a:t>
            </a:r>
            <a:r>
              <a:rPr lang="en-US" altLang="zh-TW" sz="2600" b="1" dirty="0"/>
              <a:t>(hardware)</a:t>
            </a:r>
            <a:r>
              <a:rPr lang="zh-TW" altLang="en-US" sz="2600" b="1" dirty="0"/>
              <a:t>指的是電腦系統中的各種看得到摸得到的實體設備，例如主機、顯示器、鍵盤、滑鼠、印表機</a:t>
            </a:r>
            <a:r>
              <a:rPr lang="en-US" altLang="zh-TW" sz="2600" b="1" dirty="0"/>
              <a:t>...</a:t>
            </a:r>
            <a:r>
              <a:rPr lang="zh-TW" altLang="en-US" sz="2600" b="1" dirty="0"/>
              <a:t>等</a:t>
            </a:r>
            <a:endParaRPr lang="en-US" altLang="zh-TW" sz="2600" b="1" dirty="0"/>
          </a:p>
          <a:p>
            <a:pPr marL="457200" indent="-457200">
              <a:spcBef>
                <a:spcPts val="1800"/>
              </a:spcBef>
              <a:buFont typeface="Arial" panose="020B0604020202020204" pitchFamily="34" charset="0"/>
              <a:buChar char="•"/>
            </a:pPr>
            <a:r>
              <a:rPr lang="zh-TW" altLang="en-US" sz="2600" b="1" dirty="0"/>
              <a:t>早期的電腦硬體架構比較單純，因此學者習慣將之區分為</a:t>
            </a:r>
            <a:r>
              <a:rPr lang="zh-TW" altLang="en-US" sz="2600" b="1" dirty="0">
                <a:solidFill>
                  <a:srgbClr val="0070C0"/>
                </a:solidFill>
              </a:rPr>
              <a:t>輸入、控制、算術</a:t>
            </a:r>
            <a:r>
              <a:rPr lang="en-US" altLang="zh-TW" sz="2600" b="1" dirty="0">
                <a:solidFill>
                  <a:srgbClr val="0070C0"/>
                </a:solidFill>
              </a:rPr>
              <a:t>/</a:t>
            </a:r>
            <a:r>
              <a:rPr lang="zh-TW" altLang="en-US" sz="2600" b="1" dirty="0">
                <a:solidFill>
                  <a:srgbClr val="0070C0"/>
                </a:solidFill>
              </a:rPr>
              <a:t>邏輯、記憶、輸出</a:t>
            </a:r>
            <a:r>
              <a:rPr lang="zh-TW" altLang="en-US" sz="2600" b="1" dirty="0"/>
              <a:t>等五大單元。</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4033959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內容版面配置區 4"/>
          <p:cNvSpPr>
            <a:spLocks noGrp="1"/>
          </p:cNvSpPr>
          <p:nvPr>
            <p:ph idx="1"/>
          </p:nvPr>
        </p:nvSpPr>
        <p:spPr>
          <a:xfrm>
            <a:off x="1117601" y="1253440"/>
            <a:ext cx="7452660" cy="5325060"/>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磁碟機包括</a:t>
            </a:r>
            <a:r>
              <a:rPr lang="zh-TW" altLang="en-US" sz="2600" b="1" dirty="0">
                <a:solidFill>
                  <a:srgbClr val="0070C0"/>
                </a:solidFill>
              </a:rPr>
              <a:t>軟碟機</a:t>
            </a:r>
            <a:r>
              <a:rPr lang="en-US" altLang="zh-TW" sz="2600" b="1" dirty="0"/>
              <a:t>(FD)</a:t>
            </a:r>
            <a:r>
              <a:rPr lang="zh-TW" altLang="en-US" sz="2600" b="1" dirty="0"/>
              <a:t>與</a:t>
            </a:r>
            <a:r>
              <a:rPr lang="zh-TW" altLang="en-US" sz="2600" b="1" dirty="0">
                <a:solidFill>
                  <a:srgbClr val="0070C0"/>
                </a:solidFill>
              </a:rPr>
              <a:t>硬碟機</a:t>
            </a:r>
            <a:r>
              <a:rPr lang="en-US" altLang="zh-TW" sz="2600" b="1" dirty="0"/>
              <a:t>(HD)</a:t>
            </a:r>
            <a:r>
              <a:rPr lang="zh-TW" altLang="en-US" sz="2600" b="1" dirty="0"/>
              <a:t>二大類。</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讀寫原理都是透過控制讀寫頭上的電流方向來進行資料存取。當資料要寫入到磁碟時，讀寫頭會通電並磁化磁碟表面的鐵粒，藉此可以在磁碟表面錄製一長串的</a:t>
            </a:r>
            <a:r>
              <a:rPr lang="en-US" altLang="zh-TW" sz="2600" b="1" dirty="0"/>
              <a:t>0</a:t>
            </a:r>
            <a:r>
              <a:rPr lang="zh-TW" altLang="en-US" sz="2600" b="1" dirty="0"/>
              <a:t>和</a:t>
            </a:r>
            <a:r>
              <a:rPr lang="en-US" altLang="zh-TW" sz="2600" b="1" dirty="0"/>
              <a:t>1</a:t>
            </a:r>
            <a:r>
              <a:rPr lang="zh-TW" altLang="en-US" sz="2600" b="1" dirty="0"/>
              <a:t>資料。</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pic>
        <p:nvPicPr>
          <p:cNvPr id="2050" name="Picture 2"/>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33639" y="3945814"/>
            <a:ext cx="6113461" cy="291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文字方塊 25"/>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磁碟資料寫入示意圖</a:t>
            </a:r>
          </a:p>
        </p:txBody>
      </p:sp>
    </p:spTree>
    <p:extLst>
      <p:ext uri="{BB962C8B-B14F-4D97-AF65-F5344CB8AC3E}">
        <p14:creationId xmlns:p14="http://schemas.microsoft.com/office/powerpoint/2010/main" val="25601591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內容版面配置區 4"/>
          <p:cNvSpPr>
            <a:spLocks noGrp="1"/>
          </p:cNvSpPr>
          <p:nvPr>
            <p:ph idx="1"/>
          </p:nvPr>
        </p:nvSpPr>
        <p:spPr>
          <a:xfrm>
            <a:off x="1259999" y="1630663"/>
            <a:ext cx="7615061" cy="4836414"/>
          </a:xfrm>
        </p:spPr>
        <p:txBody>
          <a:bodyPr>
            <a:normAutofit/>
          </a:bodyPr>
          <a:lstStyle/>
          <a:p>
            <a:pPr>
              <a:lnSpc>
                <a:spcPts val="3800"/>
              </a:lnSpc>
              <a:spcBef>
                <a:spcPts val="1800"/>
              </a:spcBef>
            </a:pPr>
            <a:r>
              <a:rPr lang="zh-TW" altLang="en-US" sz="2600" b="1" dirty="0"/>
              <a:t>現在的眼光來看，</a:t>
            </a:r>
            <a:r>
              <a:rPr lang="zh-TW" altLang="en-US" sz="2600" b="1" dirty="0">
                <a:solidFill>
                  <a:srgbClr val="0070C0"/>
                </a:solidFill>
              </a:rPr>
              <a:t>軟碟機容量小</a:t>
            </a:r>
            <a:r>
              <a:rPr lang="zh-TW" altLang="en-US" sz="2600" b="1" dirty="0"/>
              <a:t>、</a:t>
            </a:r>
            <a:r>
              <a:rPr lang="zh-TW" altLang="en-US" sz="2600" b="1" dirty="0">
                <a:solidFill>
                  <a:srgbClr val="0070C0"/>
                </a:solidFill>
              </a:rPr>
              <a:t>速度慢</a:t>
            </a:r>
            <a:r>
              <a:rPr lang="zh-TW" altLang="en-US" sz="2600" b="1" dirty="0"/>
              <a:t>，但由於軟碟片</a:t>
            </a:r>
            <a:r>
              <a:rPr lang="zh-TW" altLang="en-US" sz="2600" b="1" dirty="0">
                <a:solidFill>
                  <a:srgbClr val="0070C0"/>
                </a:solidFill>
              </a:rPr>
              <a:t>價格便宜</a:t>
            </a:r>
            <a:r>
              <a:rPr lang="zh-TW" altLang="en-US" sz="2600" b="1" dirty="0"/>
              <a:t>、</a:t>
            </a:r>
            <a:r>
              <a:rPr lang="zh-TW" altLang="en-US" sz="2600" b="1" dirty="0">
                <a:solidFill>
                  <a:srgbClr val="0070C0"/>
                </a:solidFill>
              </a:rPr>
              <a:t>可抽換並易於攜帶</a:t>
            </a:r>
            <a:r>
              <a:rPr lang="zh-TW" altLang="en-US" sz="2600" b="1" dirty="0"/>
              <a:t>，又可作為開機媒介，因此在早期是電腦不可或缺的配備之一。</a:t>
            </a:r>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a:t>軟碟機與軟碟片</a:t>
            </a:r>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75152" y="3844427"/>
            <a:ext cx="4462659" cy="2359356"/>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58023" y="3710687"/>
            <a:ext cx="2292295" cy="2341067"/>
          </a:xfrm>
          <a:prstGeom prst="rect">
            <a:avLst/>
          </a:prstGeom>
        </p:spPr>
      </p:pic>
      <p:sp>
        <p:nvSpPr>
          <p:cNvPr id="15" name="矩形 14">
            <a:hlinkClick r:id="rId5"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7"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8"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9"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10"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7872629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內容版面配置區 4"/>
          <p:cNvSpPr>
            <a:spLocks noGrp="1"/>
          </p:cNvSpPr>
          <p:nvPr>
            <p:ph idx="1"/>
          </p:nvPr>
        </p:nvSpPr>
        <p:spPr>
          <a:xfrm>
            <a:off x="1358151" y="1621639"/>
            <a:ext cx="7234519" cy="4918760"/>
          </a:xfrm>
        </p:spPr>
        <p:txBody>
          <a:bodyPr>
            <a:normAutofit/>
          </a:bodyPr>
          <a:lstStyle/>
          <a:p>
            <a:pPr marL="457200" indent="-457200">
              <a:lnSpc>
                <a:spcPts val="3600"/>
              </a:lnSpc>
              <a:spcBef>
                <a:spcPts val="1800"/>
              </a:spcBef>
              <a:buFont typeface="Arial" panose="020B0604020202020204" pitchFamily="34" charset="0"/>
              <a:buChar char="•"/>
            </a:pPr>
            <a:r>
              <a:rPr lang="zh-TW" altLang="en-US" sz="2600" b="1" dirty="0"/>
              <a:t>硬碟機內部包含多個硬式碟片，每個碟片上、下各有一個讀寫頭。</a:t>
            </a:r>
            <a:endParaRPr lang="en-US" altLang="zh-TW" sz="2600" b="1" dirty="0"/>
          </a:p>
          <a:p>
            <a:pPr marL="457200" indent="-457200">
              <a:lnSpc>
                <a:spcPts val="3600"/>
              </a:lnSpc>
              <a:spcBef>
                <a:spcPts val="1800"/>
              </a:spcBef>
              <a:buFont typeface="Arial" panose="020B0604020202020204" pitchFamily="34" charset="0"/>
              <a:buChar char="•"/>
            </a:pPr>
            <a:r>
              <a:rPr lang="zh-TW" altLang="en-US" sz="2600" b="1" dirty="0"/>
              <a:t>早期</a:t>
            </a:r>
            <a:r>
              <a:rPr lang="en-US" altLang="zh-TW" sz="2600" b="1" dirty="0"/>
              <a:t>IDE</a:t>
            </a:r>
            <a:r>
              <a:rPr lang="zh-TW" altLang="en-US" sz="2600" b="1" dirty="0"/>
              <a:t>規格硬碟機多使用</a:t>
            </a:r>
            <a:r>
              <a:rPr lang="zh-TW" altLang="en-US" sz="2600" b="1" dirty="0">
                <a:solidFill>
                  <a:srgbClr val="0070C0"/>
                </a:solidFill>
              </a:rPr>
              <a:t>並列式傳輸</a:t>
            </a:r>
            <a:r>
              <a:rPr lang="zh-TW" altLang="en-US" sz="2600" b="1" dirty="0"/>
              <a:t>的</a:t>
            </a:r>
            <a:r>
              <a:rPr lang="en-US" altLang="zh-TW" sz="2600" b="1" dirty="0">
                <a:solidFill>
                  <a:srgbClr val="0070C0"/>
                </a:solidFill>
              </a:rPr>
              <a:t>ATA</a:t>
            </a:r>
            <a:r>
              <a:rPr lang="zh-TW" altLang="en-US" sz="2600" b="1" dirty="0"/>
              <a:t>介面，傳輸速度最快約</a:t>
            </a:r>
            <a:r>
              <a:rPr lang="en-US" altLang="zh-TW" sz="2600" b="1" dirty="0"/>
              <a:t>133 MB/s(ultra ATA 133)</a:t>
            </a:r>
            <a:r>
              <a:rPr lang="zh-TW" altLang="en-US" sz="2600" b="1" dirty="0"/>
              <a:t>。而現在的硬碟機則大多採用</a:t>
            </a:r>
            <a:r>
              <a:rPr lang="zh-TW" altLang="en-US" sz="2600" b="1" dirty="0">
                <a:solidFill>
                  <a:srgbClr val="0070C0"/>
                </a:solidFill>
              </a:rPr>
              <a:t>序列式傳輸</a:t>
            </a:r>
            <a:r>
              <a:rPr lang="zh-TW" altLang="en-US" sz="2600" b="1" dirty="0"/>
              <a:t>的</a:t>
            </a:r>
            <a:r>
              <a:rPr lang="en-US" altLang="zh-TW" sz="2600" b="1" dirty="0">
                <a:solidFill>
                  <a:srgbClr val="0070C0"/>
                </a:solidFill>
              </a:rPr>
              <a:t>SATA</a:t>
            </a:r>
            <a:r>
              <a:rPr lang="zh-TW" altLang="en-US" sz="2600" b="1" dirty="0"/>
              <a:t>介面，如此可避免高速傳輸時的雜訊干擾問題，傳輸速度也較傳統的</a:t>
            </a:r>
            <a:r>
              <a:rPr lang="en-US" altLang="zh-TW" sz="2600" b="1" dirty="0"/>
              <a:t>IDE</a:t>
            </a:r>
            <a:r>
              <a:rPr lang="zh-TW" altLang="en-US" sz="2600" b="1" dirty="0"/>
              <a:t>介面快。 </a:t>
            </a:r>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硬碟機的傳輸介面</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5221871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硬碟機內部構造</a:t>
            </a:r>
          </a:p>
        </p:txBody>
      </p:sp>
      <p:pic>
        <p:nvPicPr>
          <p:cNvPr id="6" name="內容版面配置區 5"/>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00340" y="2271353"/>
            <a:ext cx="7774413" cy="4216629"/>
          </a:xfrm>
        </p:spPr>
      </p:pic>
      <p:pic>
        <p:nvPicPr>
          <p:cNvPr id="8" name="圖片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44189" y="896424"/>
            <a:ext cx="3542083" cy="2670279"/>
          </a:xfrm>
          <a:prstGeom prst="rect">
            <a:avLst/>
          </a:prstGeom>
        </p:spPr>
      </p:pic>
      <p:sp>
        <p:nvSpPr>
          <p:cNvPr id="19" name="矩形 18">
            <a:hlinkClick r:id="rId5"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9"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10"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6867256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硬碟機傳輸介面</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a:ext>
            </a:extLst>
          </a:blip>
          <a:stretch>
            <a:fillRect/>
          </a:stretch>
        </p:blipFill>
        <p:spPr bwMode="auto">
          <a:xfrm>
            <a:off x="1286893" y="972032"/>
            <a:ext cx="4653164" cy="2291856"/>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96465" y="3085488"/>
            <a:ext cx="4547535" cy="3343459"/>
          </a:xfrm>
          <a:prstGeom prst="rect">
            <a:avLst/>
          </a:prstGeom>
        </p:spPr>
      </p:pic>
      <p:sp>
        <p:nvSpPr>
          <p:cNvPr id="18" name="平行四邊形 17"/>
          <p:cNvSpPr/>
          <p:nvPr/>
        </p:nvSpPr>
        <p:spPr>
          <a:xfrm>
            <a:off x="5648440" y="2023407"/>
            <a:ext cx="2901878"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IDE(ATA)</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介面</a:t>
            </a:r>
          </a:p>
        </p:txBody>
      </p:sp>
      <p:sp>
        <p:nvSpPr>
          <p:cNvPr id="20" name="平行四邊形 19"/>
          <p:cNvSpPr/>
          <p:nvPr/>
        </p:nvSpPr>
        <p:spPr>
          <a:xfrm>
            <a:off x="2876331" y="5217833"/>
            <a:ext cx="205000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SATA</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介面</a:t>
            </a:r>
          </a:p>
        </p:txBody>
      </p:sp>
      <p:sp>
        <p:nvSpPr>
          <p:cNvPr id="16" name="矩形 15">
            <a:hlinkClick r:id="rId5"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7"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8"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9"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10"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6733080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內容版面配置區 4"/>
          <p:cNvSpPr>
            <a:spLocks noGrp="1"/>
          </p:cNvSpPr>
          <p:nvPr>
            <p:ph idx="1"/>
          </p:nvPr>
        </p:nvSpPr>
        <p:spPr>
          <a:xfrm>
            <a:off x="1358151" y="1452863"/>
            <a:ext cx="7234519" cy="4702860"/>
          </a:xfrm>
        </p:spPr>
        <p:txBody>
          <a:bodyPr>
            <a:normAutofit/>
          </a:bodyPr>
          <a:lstStyle/>
          <a:p>
            <a:pPr marL="457200" indent="-457200">
              <a:lnSpc>
                <a:spcPts val="3600"/>
              </a:lnSpc>
              <a:spcBef>
                <a:spcPts val="1800"/>
              </a:spcBef>
              <a:buFont typeface="Arial" panose="020B0604020202020204" pitchFamily="34" charset="0"/>
              <a:buChar char="•"/>
            </a:pPr>
            <a:r>
              <a:rPr lang="zh-TW" altLang="en-US" sz="2600" b="1" dirty="0"/>
              <a:t>磁碟在第一次使用時必須先經過</a:t>
            </a:r>
            <a:r>
              <a:rPr lang="zh-TW" altLang="en-US" sz="2600" b="1" dirty="0">
                <a:solidFill>
                  <a:srgbClr val="0070C0"/>
                </a:solidFill>
              </a:rPr>
              <a:t>格式化</a:t>
            </a:r>
            <a:r>
              <a:rPr lang="en-US" altLang="zh-TW" sz="2600" b="1" dirty="0"/>
              <a:t>(format)</a:t>
            </a:r>
            <a:r>
              <a:rPr lang="zh-TW" altLang="en-US" sz="2600" b="1" dirty="0"/>
              <a:t>的動作，所謂「格式化」是指在磁盤</a:t>
            </a:r>
            <a:r>
              <a:rPr lang="en-US" altLang="zh-TW" sz="2600" b="1" dirty="0"/>
              <a:t>(platter)</a:t>
            </a:r>
            <a:r>
              <a:rPr lang="zh-TW" altLang="en-US" sz="2600" b="1" dirty="0"/>
              <a:t>上規畫出</a:t>
            </a:r>
            <a:r>
              <a:rPr lang="zh-TW" altLang="en-US" sz="2600" b="1" dirty="0">
                <a:solidFill>
                  <a:srgbClr val="0070C0"/>
                </a:solidFill>
              </a:rPr>
              <a:t>磁軌</a:t>
            </a:r>
            <a:r>
              <a:rPr lang="en-US" altLang="zh-TW" sz="2600" b="1" dirty="0"/>
              <a:t>(track)</a:t>
            </a:r>
            <a:r>
              <a:rPr lang="zh-TW" altLang="en-US" sz="2600" b="1" dirty="0"/>
              <a:t>與</a:t>
            </a:r>
            <a:r>
              <a:rPr lang="zh-TW" altLang="en-US" sz="2600" b="1" dirty="0">
                <a:solidFill>
                  <a:srgbClr val="0070C0"/>
                </a:solidFill>
              </a:rPr>
              <a:t>磁區</a:t>
            </a:r>
            <a:r>
              <a:rPr lang="en-US" altLang="zh-TW" sz="2600" b="1" dirty="0"/>
              <a:t>(sector)</a:t>
            </a:r>
            <a:r>
              <a:rPr lang="zh-TW" altLang="en-US" sz="2600" b="1" dirty="0"/>
              <a:t>的動作。</a:t>
            </a:r>
            <a:endParaRPr lang="en-US" altLang="zh-TW" sz="2600" b="1" dirty="0"/>
          </a:p>
          <a:p>
            <a:pPr marL="457200" indent="-457200">
              <a:lnSpc>
                <a:spcPts val="3600"/>
              </a:lnSpc>
              <a:spcBef>
                <a:spcPts val="1800"/>
              </a:spcBef>
              <a:buFont typeface="Arial" panose="020B0604020202020204" pitchFamily="34" charset="0"/>
              <a:buChar char="•"/>
            </a:pPr>
            <a:r>
              <a:rPr lang="zh-TW" altLang="en-US" sz="2600" b="1" dirty="0"/>
              <a:t>為了減少移動讀寫頭的時間，通常一筆資料會以垂直方向儲存在不同磁盤同一編號的磁軌上，而這些不同磁盤上同一編號的磁軌便稱為</a:t>
            </a:r>
            <a:r>
              <a:rPr lang="zh-TW" altLang="en-US" sz="2600" b="1" dirty="0">
                <a:solidFill>
                  <a:srgbClr val="0070C0"/>
                </a:solidFill>
              </a:rPr>
              <a:t>磁柱</a:t>
            </a:r>
            <a:r>
              <a:rPr lang="en-US" altLang="zh-TW" sz="2600" b="1" dirty="0"/>
              <a:t>(cylinder)</a:t>
            </a:r>
            <a:r>
              <a:rPr lang="zh-TW" altLang="en-US" sz="2600" b="1" dirty="0"/>
              <a:t>。</a:t>
            </a:r>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磁碟格式化</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008774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內容版面配置區 5"/>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639888" y="1388510"/>
            <a:ext cx="7235825" cy="4785830"/>
          </a:xfrm>
          <a:prstGeom prst="rect">
            <a:avLst/>
          </a:prstGeom>
        </p:spPr>
      </p:pic>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grpSp>
        <p:nvGrpSpPr>
          <p:cNvPr id="9" name="群組 8">
            <a:extLst>
              <a:ext uri="{FF2B5EF4-FFF2-40B4-BE49-F238E27FC236}">
                <a16:creationId xmlns:a16="http://schemas.microsoft.com/office/drawing/2014/main" xmlns="" id="{CC511012-78F8-4097-B064-D189F06768C9}"/>
              </a:ext>
            </a:extLst>
          </p:cNvPr>
          <p:cNvGrpSpPr/>
          <p:nvPr/>
        </p:nvGrpSpPr>
        <p:grpSpPr>
          <a:xfrm>
            <a:off x="858415" y="5935683"/>
            <a:ext cx="2360646" cy="477313"/>
            <a:chOff x="774440" y="5978703"/>
            <a:chExt cx="2360646" cy="477313"/>
          </a:xfrm>
        </p:grpSpPr>
        <p:pic>
          <p:nvPicPr>
            <p:cNvPr id="7" name="圖片 6">
              <a:hlinkClick r:id="rId10"/>
              <a:extLst>
                <a:ext uri="{FF2B5EF4-FFF2-40B4-BE49-F238E27FC236}">
                  <a16:creationId xmlns:a16="http://schemas.microsoft.com/office/drawing/2014/main" xmlns="" id="{DD53FFCF-3F76-4716-A8B3-30C5D063496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3633" b="14857"/>
            <a:stretch/>
          </p:blipFill>
          <p:spPr>
            <a:xfrm>
              <a:off x="774440" y="5978703"/>
              <a:ext cx="667476" cy="477313"/>
            </a:xfrm>
            <a:prstGeom prst="rect">
              <a:avLst/>
            </a:prstGeom>
          </p:spPr>
        </p:pic>
        <p:sp>
          <p:nvSpPr>
            <p:cNvPr id="8" name="文字方塊 7">
              <a:extLst>
                <a:ext uri="{FF2B5EF4-FFF2-40B4-BE49-F238E27FC236}">
                  <a16:creationId xmlns:a16="http://schemas.microsoft.com/office/drawing/2014/main" xmlns="" id="{CE82446C-8F2E-4971-A44F-499207055BC6}"/>
                </a:ext>
              </a:extLst>
            </p:cNvPr>
            <p:cNvSpPr txBox="1"/>
            <p:nvPr/>
          </p:nvSpPr>
          <p:spPr>
            <a:xfrm>
              <a:off x="1441916" y="6032693"/>
              <a:ext cx="1693170" cy="369332"/>
            </a:xfrm>
            <a:prstGeom prst="rect">
              <a:avLst/>
            </a:prstGeom>
            <a:noFill/>
          </p:spPr>
          <p:txBody>
            <a:bodyPr wrap="square" rtlCol="0">
              <a:spAutoFit/>
            </a:bodyPr>
            <a:lstStyle/>
            <a:p>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硬碟如何運作</a:t>
              </a:r>
            </a:p>
          </p:txBody>
        </p:sp>
      </p:grpSp>
    </p:spTree>
    <p:extLst>
      <p:ext uri="{BB962C8B-B14F-4D97-AF65-F5344CB8AC3E}">
        <p14:creationId xmlns:p14="http://schemas.microsoft.com/office/powerpoint/2010/main" val="14864857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56</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內容版面配置區 4"/>
          <p:cNvSpPr>
            <a:spLocks noGrp="1"/>
          </p:cNvSpPr>
          <p:nvPr>
            <p:ph idx="1"/>
          </p:nvPr>
        </p:nvSpPr>
        <p:spPr>
          <a:xfrm>
            <a:off x="1358151" y="1400005"/>
            <a:ext cx="7234519" cy="5325060"/>
          </a:xfrm>
        </p:spPr>
        <p:txBody>
          <a:bodyPr>
            <a:normAutofit/>
          </a:bodyPr>
          <a:lstStyle/>
          <a:p>
            <a:pPr>
              <a:lnSpc>
                <a:spcPts val="3600"/>
              </a:lnSpc>
            </a:pPr>
            <a:r>
              <a:rPr lang="zh-TW" altLang="en-US" sz="2600" b="1" dirty="0"/>
              <a:t>一般安裝在主機內部的硬碟稱為</a:t>
            </a:r>
            <a:r>
              <a:rPr lang="zh-TW" altLang="en-US" sz="2600" b="1" dirty="0">
                <a:solidFill>
                  <a:srgbClr val="0070C0"/>
                </a:solidFill>
              </a:rPr>
              <a:t>內接式硬碟</a:t>
            </a:r>
            <a:r>
              <a:rPr lang="zh-TW" altLang="en-US" sz="2600" b="1" dirty="0"/>
              <a:t>，外接式硬碟則多半搭配外接盒，並透過</a:t>
            </a:r>
            <a:r>
              <a:rPr lang="en-US" altLang="zh-TW" sz="2600" b="1" dirty="0"/>
              <a:t>USB</a:t>
            </a:r>
            <a:r>
              <a:rPr lang="zh-TW" altLang="en-US" sz="2600" b="1" dirty="0"/>
              <a:t>傳輸線與主機連接。</a:t>
            </a:r>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內接</a:t>
            </a:r>
            <a:r>
              <a:rPr lang="en-US" altLang="zh-TW" dirty="0"/>
              <a:t>/</a:t>
            </a:r>
            <a:r>
              <a:rPr lang="zh-TW" altLang="en-US" dirty="0"/>
              <a:t>外接式硬碟</a:t>
            </a:r>
            <a:r>
              <a:rPr lang="en-US" altLang="zh-TW" dirty="0"/>
              <a:t>(2.5</a:t>
            </a:r>
            <a:r>
              <a:rPr lang="zh-TW" altLang="en-US" dirty="0"/>
              <a:t>吋</a:t>
            </a:r>
            <a:r>
              <a:rPr lang="en-US" altLang="zh-TW" dirty="0"/>
              <a:t>)</a:t>
            </a:r>
            <a:endParaRPr lang="zh-TW" altLang="en-US" dirty="0"/>
          </a:p>
        </p:txBody>
      </p:sp>
      <p:pic>
        <p:nvPicPr>
          <p:cNvPr id="4" name="圖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1189" y="3781229"/>
            <a:ext cx="3265623" cy="2119411"/>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0259" y="2851599"/>
            <a:ext cx="4235823" cy="3534931"/>
          </a:xfrm>
          <a:prstGeom prst="rect">
            <a:avLst/>
          </a:prstGeom>
        </p:spPr>
      </p:pic>
      <p:sp>
        <p:nvSpPr>
          <p:cNvPr id="18" name="平行四邊形 17"/>
          <p:cNvSpPr/>
          <p:nvPr/>
        </p:nvSpPr>
        <p:spPr>
          <a:xfrm>
            <a:off x="2088998" y="3194733"/>
            <a:ext cx="205000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內接式硬碟</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20" name="平行四邊形 19"/>
          <p:cNvSpPr/>
          <p:nvPr/>
        </p:nvSpPr>
        <p:spPr>
          <a:xfrm>
            <a:off x="6825057" y="5666640"/>
            <a:ext cx="205000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外接式硬碟</a:t>
            </a:r>
          </a:p>
        </p:txBody>
      </p:sp>
      <p:sp>
        <p:nvSpPr>
          <p:cNvPr id="25" name="矩形 24">
            <a:hlinkClick r:id="rId5"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32" name="矩形 31">
            <a:hlinkClick r:id="rId6"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33" name="矩形 32">
            <a:hlinkClick r:id="rId7"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34" name="矩形 33">
            <a:hlinkClick r:id="rId8"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35" name="矩形 34">
            <a:hlinkClick r:id="rId9"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6" name="矩形 35">
            <a:hlinkClick r:id="rId10"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4143286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57</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磁碟的每一面都是由很多同心圓所組成的，請問這些圓圈稱為？</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9800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磁區（</a:t>
              </a:r>
              <a:r>
                <a:rPr lang="en-US" altLang="zh-TW" sz="2000" dirty="0">
                  <a:solidFill>
                    <a:prstClr val="white"/>
                  </a:solidFill>
                  <a:latin typeface="Arial" panose="020B0604020202020204" pitchFamily="34" charset="0"/>
                  <a:ea typeface="微軟正黑體" panose="020B0604030504040204" pitchFamily="34" charset="-120"/>
                </a:rPr>
                <a:t>sector</a:t>
              </a:r>
              <a:r>
                <a:rPr lang="zh-TW" altLang="en-US" sz="2000" dirty="0">
                  <a:solidFill>
                    <a:prstClr val="white"/>
                  </a:solidFill>
                  <a:latin typeface="Arial" panose="020B0604020202020204" pitchFamily="34" charset="0"/>
                  <a:ea typeface="微軟正黑體" panose="020B0604030504040204" pitchFamily="34" charset="-120"/>
                </a:rPr>
                <a:t>）</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2095445"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磁柱（</a:t>
              </a:r>
              <a:r>
                <a:rPr lang="en-US" altLang="zh-TW" sz="2000" dirty="0">
                  <a:solidFill>
                    <a:prstClr val="white"/>
                  </a:solidFill>
                  <a:latin typeface="Arial" panose="020B0604020202020204" pitchFamily="34" charset="0"/>
                  <a:ea typeface="微軟正黑體" panose="020B0604030504040204" pitchFamily="34" charset="-120"/>
                </a:rPr>
                <a:t>cylinder</a:t>
              </a:r>
              <a:r>
                <a:rPr lang="zh-TW" altLang="en-US" sz="2000" dirty="0">
                  <a:solidFill>
                    <a:prstClr val="white"/>
                  </a:solidFill>
                  <a:latin typeface="Arial" panose="020B0604020202020204" pitchFamily="34" charset="0"/>
                  <a:ea typeface="微軟正黑體" panose="020B0604030504040204" pitchFamily="34" charset="-120"/>
                </a:rPr>
                <a:t>）</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78125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磁頭（</a:t>
              </a:r>
              <a:r>
                <a:rPr lang="en-US" altLang="zh-TW" sz="2000" dirty="0">
                  <a:solidFill>
                    <a:prstClr val="white"/>
                  </a:solidFill>
                  <a:latin typeface="Arial" panose="020B0604020202020204" pitchFamily="34" charset="0"/>
                  <a:ea typeface="微軟正黑體" panose="020B0604030504040204" pitchFamily="34" charset="-120"/>
                </a:rPr>
                <a:t>head</a:t>
              </a:r>
              <a:r>
                <a:rPr lang="zh-TW" altLang="en-US" sz="2000" dirty="0">
                  <a:solidFill>
                    <a:prstClr val="white"/>
                  </a:solidFill>
                  <a:latin typeface="Arial" panose="020B0604020202020204" pitchFamily="34" charset="0"/>
                  <a:ea typeface="微軟正黑體" panose="020B0604030504040204" pitchFamily="34" charset="-120"/>
                </a:rPr>
                <a:t>）</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7652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磁軌（</a:t>
              </a:r>
              <a:r>
                <a:rPr lang="en-US" altLang="zh-TW" sz="2000" dirty="0">
                  <a:solidFill>
                    <a:prstClr val="white"/>
                  </a:solidFill>
                  <a:latin typeface="Arial" panose="020B0604020202020204" pitchFamily="34" charset="0"/>
                  <a:ea typeface="微軟正黑體" panose="020B0604030504040204" pitchFamily="34" charset="-120"/>
                </a:rPr>
                <a:t>track</a:t>
              </a:r>
              <a:r>
                <a:rPr lang="zh-TW" altLang="en-US" sz="2000" dirty="0">
                  <a:solidFill>
                    <a:prstClr val="white"/>
                  </a:solidFill>
                  <a:latin typeface="Arial" panose="020B0604020202020204" pitchFamily="34" charset="0"/>
                  <a:ea typeface="微軟正黑體" panose="020B0604030504040204" pitchFamily="34" charset="-120"/>
                </a:rPr>
                <a:t>）</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4165289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58</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下列何者的資料存取時間（</a:t>
            </a:r>
            <a:r>
              <a:rPr lang="en-US" altLang="zh-TW" sz="2800" dirty="0"/>
              <a:t>access time</a:t>
            </a:r>
            <a:r>
              <a:rPr lang="zh-TW" altLang="en-US" sz="2800" dirty="0"/>
              <a:t>）中，不包含讀寫頭移動時間？</a:t>
            </a:r>
            <a:endParaRPr lang="zh-TW" altLang="en-US" sz="2800" b="1" dirty="0"/>
          </a:p>
        </p:txBody>
      </p:sp>
      <p:grpSp>
        <p:nvGrpSpPr>
          <p:cNvPr id="43" name="A"/>
          <p:cNvGrpSpPr/>
          <p:nvPr/>
        </p:nvGrpSpPr>
        <p:grpSpPr>
          <a:xfrm>
            <a:off x="2107855" y="5050556"/>
            <a:ext cx="3259530" cy="707886"/>
            <a:chOff x="2631154" y="4767782"/>
            <a:chExt cx="325953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767782"/>
              <a:ext cx="2377574"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虛擬記憶體</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virtual memory</a:t>
              </a:r>
              <a:r>
                <a:rPr lang="zh-TW" altLang="en-US" sz="2000" dirty="0">
                  <a:solidFill>
                    <a:prstClr val="white"/>
                  </a:solidFill>
                  <a:latin typeface="Arial" panose="020B0604020202020204" pitchFamily="34" charset="0"/>
                  <a:ea typeface="微軟正黑體" panose="020B0604030504040204" pitchFamily="34" charset="-120"/>
                </a:rPr>
                <a:t>）</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隨身碟</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硬碟機</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56645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3.5</a:t>
              </a:r>
              <a:r>
                <a:rPr lang="zh-TW" altLang="en-US" sz="2000" dirty="0">
                  <a:solidFill>
                    <a:prstClr val="white"/>
                  </a:solidFill>
                  <a:latin typeface="Arial" panose="020B0604020202020204" pitchFamily="34" charset="0"/>
                  <a:ea typeface="微軟正黑體" panose="020B0604030504040204" pitchFamily="34" charset="-120"/>
                </a:rPr>
                <a:t>吋軟碟機</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9495009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電腦硬體的基本架構</a:t>
            </a:r>
          </a:p>
        </p:txBody>
      </p:sp>
      <p:sp>
        <p:nvSpPr>
          <p:cNvPr id="3" name="內容版面配置區 2"/>
          <p:cNvSpPr>
            <a:spLocks noGrp="1"/>
          </p:cNvSpPr>
          <p:nvPr>
            <p:ph idx="1"/>
          </p:nvPr>
        </p:nvSpPr>
        <p:spPr>
          <a:xfrm>
            <a:off x="1259541" y="1582331"/>
            <a:ext cx="7234519" cy="4575860"/>
          </a:xfrm>
        </p:spPr>
        <p:txBody>
          <a:bodyPr>
            <a:normAutofit/>
          </a:bodyPr>
          <a:lstStyle/>
          <a:p>
            <a:pPr marL="457200" indent="-457200" algn="l">
              <a:spcBef>
                <a:spcPts val="2400"/>
              </a:spcBef>
              <a:buFont typeface="Arial" panose="020B0604020202020204" pitchFamily="34" charset="0"/>
              <a:buChar char="•"/>
            </a:pPr>
            <a:r>
              <a:rPr lang="zh-TW" altLang="en-US" sz="2600" b="1" dirty="0">
                <a:solidFill>
                  <a:srgbClr val="0070C0"/>
                </a:solidFill>
              </a:rPr>
              <a:t>輸入單元</a:t>
            </a:r>
            <a:r>
              <a:rPr lang="en-US" altLang="zh-TW" sz="2600" b="1" dirty="0"/>
              <a:t/>
            </a:r>
            <a:br>
              <a:rPr lang="en-US" altLang="zh-TW" sz="2600" b="1" dirty="0"/>
            </a:br>
            <a:r>
              <a:rPr lang="zh-TW" altLang="en-US" sz="2600" b="1" dirty="0"/>
              <a:t>將資料或程式輸入記憶單元。</a:t>
            </a:r>
          </a:p>
          <a:p>
            <a:pPr marL="457200" indent="-457200" algn="l">
              <a:spcBef>
                <a:spcPts val="2400"/>
              </a:spcBef>
              <a:buFont typeface="Arial" panose="020B0604020202020204" pitchFamily="34" charset="0"/>
              <a:buChar char="•"/>
            </a:pPr>
            <a:r>
              <a:rPr lang="zh-TW" altLang="en-US" sz="2600" b="1" dirty="0">
                <a:solidFill>
                  <a:srgbClr val="0070C0"/>
                </a:solidFill>
              </a:rPr>
              <a:t>控制單元</a:t>
            </a:r>
            <a:r>
              <a:rPr lang="en-US" altLang="zh-TW" sz="2600" b="1" dirty="0"/>
              <a:t/>
            </a:r>
            <a:br>
              <a:rPr lang="en-US" altLang="zh-TW" sz="2600" b="1" dirty="0"/>
            </a:br>
            <a:r>
              <a:rPr lang="zh-TW" altLang="en-US" sz="2600" b="1" dirty="0"/>
              <a:t>負責指令解碼以及指揮協調各單元的運作與資料傳遞。</a:t>
            </a:r>
          </a:p>
          <a:p>
            <a:pPr marL="457200" indent="-457200" algn="l">
              <a:spcBef>
                <a:spcPts val="2400"/>
              </a:spcBef>
              <a:buFont typeface="Arial" panose="020B0604020202020204" pitchFamily="34" charset="0"/>
              <a:buChar char="•"/>
            </a:pPr>
            <a:r>
              <a:rPr lang="zh-TW" altLang="en-US" sz="2600" b="1" dirty="0">
                <a:solidFill>
                  <a:srgbClr val="0070C0"/>
                </a:solidFill>
              </a:rPr>
              <a:t>算術</a:t>
            </a:r>
            <a:r>
              <a:rPr lang="en-US" altLang="zh-TW" sz="2600" b="1" dirty="0">
                <a:solidFill>
                  <a:srgbClr val="0070C0"/>
                </a:solidFill>
              </a:rPr>
              <a:t>/</a:t>
            </a:r>
            <a:r>
              <a:rPr lang="zh-TW" altLang="en-US" sz="2600" b="1" dirty="0">
                <a:solidFill>
                  <a:srgbClr val="0070C0"/>
                </a:solidFill>
              </a:rPr>
              <a:t>邏輯單元</a:t>
            </a:r>
            <a:r>
              <a:rPr lang="en-US" altLang="zh-TW" sz="2600" b="1" dirty="0"/>
              <a:t/>
            </a:r>
            <a:br>
              <a:rPr lang="en-US" altLang="zh-TW" sz="2600" b="1" dirty="0"/>
            </a:br>
            <a:r>
              <a:rPr lang="zh-TW" altLang="en-US" sz="2600" b="1" dirty="0"/>
              <a:t>負責加、減、乘、除等算術運算，以及判斷真假、大小等邏輯運算的工作。</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033872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59</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艾芙琳打算為廠商寫一份硬碟的廣告文宣，請問下列敘述何者不妥？</a:t>
            </a:r>
            <a:endParaRPr lang="zh-TW" altLang="en-US" sz="2800" b="1" dirty="0"/>
          </a:p>
        </p:txBody>
      </p:sp>
      <p:grpSp>
        <p:nvGrpSpPr>
          <p:cNvPr id="43" name="A"/>
          <p:cNvGrpSpPr/>
          <p:nvPr/>
        </p:nvGrpSpPr>
        <p:grpSpPr>
          <a:xfrm>
            <a:off x="2107855" y="5070876"/>
            <a:ext cx="3259530" cy="707886"/>
            <a:chOff x="2631154" y="4788102"/>
            <a:chExt cx="325953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788102"/>
              <a:ext cx="249299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高轉速</a:t>
              </a:r>
              <a:r>
                <a:rPr lang="en-US" altLang="zh-TW" sz="2000" dirty="0">
                  <a:solidFill>
                    <a:prstClr val="white"/>
                  </a:solidFill>
                  <a:latin typeface="Arial" panose="020B0604020202020204" pitchFamily="34" charset="0"/>
                  <a:ea typeface="微軟正黑體" panose="020B0604030504040204" pitchFamily="34" charset="-120"/>
                </a:rPr>
                <a:t>7200RPM</a:t>
              </a:r>
              <a:r>
                <a:rPr lang="zh-TW" altLang="en-US" sz="2000" dirty="0">
                  <a:solidFill>
                    <a:prstClr val="white"/>
                  </a:solidFill>
                  <a:latin typeface="Arial" panose="020B0604020202020204" pitchFamily="34" charset="0"/>
                  <a:ea typeface="微軟正黑體" panose="020B0604030504040204" pitchFamily="34" charset="-120"/>
                </a:rPr>
                <a:t>，</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讓你存取資料更快速</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0876"/>
            <a:ext cx="3259531" cy="707886"/>
            <a:chOff x="2631154" y="4788102"/>
            <a:chExt cx="3259531"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788102"/>
              <a:ext cx="1980029"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使用液態軸承，</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更耐用也更安靜</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19694"/>
            <a:ext cx="3259530" cy="707886"/>
            <a:chOff x="2631154" y="4767782"/>
            <a:chExt cx="3259530" cy="707886"/>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767782"/>
              <a:ext cx="1980029" cy="707886"/>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320 GB</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超大緩衝記憶體</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0014"/>
            <a:ext cx="3259530" cy="707886"/>
            <a:chOff x="2631154" y="4788102"/>
            <a:chExt cx="3259530"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788102"/>
              <a:ext cx="235712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採用新式</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en-US" altLang="zh-TW" sz="2000" dirty="0">
                  <a:solidFill>
                    <a:prstClr val="white"/>
                  </a:solidFill>
                  <a:latin typeface="Arial" panose="020B0604020202020204" pitchFamily="34" charset="0"/>
                  <a:ea typeface="微軟正黑體" panose="020B0604030504040204" pitchFamily="34" charset="-120"/>
                </a:rPr>
                <a:t>SATA</a:t>
              </a:r>
              <a:r>
                <a:rPr lang="zh-TW" altLang="en-US" sz="2000" dirty="0">
                  <a:solidFill>
                    <a:prstClr val="white"/>
                  </a:solidFill>
                  <a:latin typeface="Arial" panose="020B0604020202020204" pitchFamily="34" charset="0"/>
                  <a:ea typeface="微軟正黑體" panose="020B0604030504040204" pitchFamily="34" charset="-120"/>
                </a:rPr>
                <a:t>序列傳輸介面</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5383423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內容版面配置區 4"/>
          <p:cNvSpPr>
            <a:spLocks noGrp="1"/>
          </p:cNvSpPr>
          <p:nvPr>
            <p:ph idx="1"/>
          </p:nvPr>
        </p:nvSpPr>
        <p:spPr>
          <a:xfrm>
            <a:off x="1309074" y="1400005"/>
            <a:ext cx="7234519" cy="5325060"/>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solidFill>
                  <a:srgbClr val="0070C0"/>
                </a:solidFill>
              </a:rPr>
              <a:t>緩衝記憶體</a:t>
            </a:r>
            <a:r>
              <a:rPr lang="zh-TW" altLang="en-US" sz="2600" b="1" dirty="0"/>
              <a:t>：如同快取記憶體的作用，緩衝記憶體</a:t>
            </a:r>
            <a:r>
              <a:rPr lang="en-US" altLang="zh-TW" sz="2600" b="1" dirty="0"/>
              <a:t>(buffer)</a:t>
            </a:r>
            <a:r>
              <a:rPr lang="zh-TW" altLang="en-US" sz="2600" b="1" dirty="0">
                <a:solidFill>
                  <a:srgbClr val="0070C0"/>
                </a:solidFill>
              </a:rPr>
              <a:t>可增進硬碟讀寫效能</a:t>
            </a:r>
            <a:r>
              <a:rPr lang="zh-TW" altLang="en-US" sz="2600" b="1" dirty="0"/>
              <a:t>，目前一般產品多為</a:t>
            </a:r>
            <a:r>
              <a:rPr lang="en-US" altLang="zh-TW" sz="2600" b="1" dirty="0"/>
              <a:t>8</a:t>
            </a:r>
            <a:r>
              <a:rPr lang="zh-TW" altLang="en-US" sz="2600" b="1" dirty="0"/>
              <a:t>或</a:t>
            </a:r>
            <a:r>
              <a:rPr lang="en-US" altLang="zh-TW" sz="2600" b="1" dirty="0"/>
              <a:t>16 MB</a:t>
            </a:r>
            <a:r>
              <a:rPr lang="zh-TW" altLang="en-US" sz="2600" b="1" dirty="0"/>
              <a:t>。</a:t>
            </a:r>
          </a:p>
          <a:p>
            <a:pPr marL="457200" indent="-457200">
              <a:lnSpc>
                <a:spcPts val="3800"/>
              </a:lnSpc>
              <a:spcBef>
                <a:spcPts val="1800"/>
              </a:spcBef>
              <a:buFont typeface="Arial" panose="020B0604020202020204" pitchFamily="34" charset="0"/>
              <a:buChar char="•"/>
            </a:pPr>
            <a:r>
              <a:rPr lang="en-US" altLang="zh-TW" sz="2600" b="1" dirty="0">
                <a:solidFill>
                  <a:srgbClr val="0070C0"/>
                </a:solidFill>
              </a:rPr>
              <a:t>RPM</a:t>
            </a:r>
            <a:r>
              <a:rPr lang="zh-TW" altLang="en-US" sz="2600" b="1" dirty="0"/>
              <a:t>：</a:t>
            </a:r>
            <a:r>
              <a:rPr lang="en-US" altLang="zh-TW" sz="2600" b="1" dirty="0"/>
              <a:t>RPM</a:t>
            </a:r>
            <a:r>
              <a:rPr lang="zh-TW" altLang="en-US" sz="2600" b="1" dirty="0"/>
              <a:t>是</a:t>
            </a:r>
            <a:r>
              <a:rPr lang="en-US" altLang="zh-TW" sz="2600" b="1" dirty="0"/>
              <a:t>revolutions per minute</a:t>
            </a:r>
            <a:r>
              <a:rPr lang="zh-TW" altLang="en-US" sz="2600" b="1" dirty="0"/>
              <a:t>的縮寫，指的是</a:t>
            </a:r>
            <a:r>
              <a:rPr lang="zh-TW" altLang="en-US" sz="2600" b="1" dirty="0">
                <a:solidFill>
                  <a:srgbClr val="0070C0"/>
                </a:solidFill>
              </a:rPr>
              <a:t>旋轉馬達每分鐘的旋轉圈數</a:t>
            </a:r>
            <a:r>
              <a:rPr lang="zh-TW" altLang="en-US" sz="2600" b="1" dirty="0"/>
              <a:t>，數字愈大代表可用更快的速度將要存取的磁區旋轉至讀寫頭位置，一般產品多為</a:t>
            </a:r>
            <a:r>
              <a:rPr lang="en-US" altLang="zh-TW" sz="2600" b="1" dirty="0"/>
              <a:t>5400</a:t>
            </a:r>
            <a:r>
              <a:rPr lang="zh-TW" altLang="en-US" sz="2600" b="1" dirty="0"/>
              <a:t>或</a:t>
            </a:r>
            <a:r>
              <a:rPr lang="en-US" altLang="zh-TW" sz="2600" b="1" dirty="0"/>
              <a:t>7200 RPM</a:t>
            </a:r>
            <a:r>
              <a:rPr lang="zh-TW" altLang="en-US" sz="2600" b="1" dirty="0"/>
              <a:t>。</a:t>
            </a:r>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磁碟規格</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356498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內容版面配置區 4"/>
          <p:cNvSpPr>
            <a:spLocks noGrp="1"/>
          </p:cNvSpPr>
          <p:nvPr>
            <p:ph idx="1"/>
          </p:nvPr>
        </p:nvSpPr>
        <p:spPr>
          <a:xfrm>
            <a:off x="1358151" y="1596896"/>
            <a:ext cx="7234519" cy="5325060"/>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solidFill>
                  <a:srgbClr val="0070C0"/>
                </a:solidFill>
              </a:rPr>
              <a:t>液態軸承</a:t>
            </a:r>
            <a:r>
              <a:rPr lang="zh-TW" altLang="en-US" sz="2600" b="1" dirty="0"/>
              <a:t>：一般硬碟機大多使用鋼珠軸承馬達，在馬達轉動時會與鋼珠產生磨擦。而液態軸承則是利用油膜來取代鋼珠，藉此減少金屬面的接觸，進而</a:t>
            </a:r>
            <a:r>
              <a:rPr lang="zh-TW" altLang="en-US" sz="2600" b="1" dirty="0">
                <a:solidFill>
                  <a:srgbClr val="0070C0"/>
                </a:solidFill>
              </a:rPr>
              <a:t>達到減少磨損、噪音、熱度的效果</a:t>
            </a:r>
            <a:r>
              <a:rPr lang="zh-TW" altLang="en-US" sz="2600" b="1" dirty="0"/>
              <a:t>。</a:t>
            </a:r>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磁碟規格</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1332761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內容版面配置區 4"/>
          <p:cNvSpPr>
            <a:spLocks noGrp="1"/>
          </p:cNvSpPr>
          <p:nvPr>
            <p:ph idx="1"/>
          </p:nvPr>
        </p:nvSpPr>
        <p:spPr>
          <a:xfrm>
            <a:off x="1358151" y="1439970"/>
            <a:ext cx="7234519" cy="5325060"/>
          </a:xfrm>
        </p:spPr>
        <p:txBody>
          <a:bodyPr>
            <a:normAutofit/>
          </a:bodyPr>
          <a:lstStyle/>
          <a:p>
            <a:pPr marL="457200" indent="-457200">
              <a:lnSpc>
                <a:spcPts val="3800"/>
              </a:lnSpc>
              <a:spcBef>
                <a:spcPts val="1800"/>
              </a:spcBef>
              <a:buFont typeface="Arial" panose="020B0604020202020204" pitchFamily="34" charset="0"/>
              <a:buChar char="•"/>
            </a:pPr>
            <a:r>
              <a:rPr lang="en-US" altLang="zh-TW" sz="2600" b="1" dirty="0">
                <a:solidFill>
                  <a:srgbClr val="0070C0"/>
                </a:solidFill>
              </a:rPr>
              <a:t>SSD</a:t>
            </a:r>
            <a:r>
              <a:rPr lang="zh-TW" altLang="en-US" sz="2600" b="1" dirty="0">
                <a:solidFill>
                  <a:srgbClr val="0070C0"/>
                </a:solidFill>
              </a:rPr>
              <a:t>固態硬碟</a:t>
            </a:r>
            <a:r>
              <a:rPr lang="zh-TW" altLang="en-US" sz="2600" b="1" dirty="0"/>
              <a:t>：固態硬碟</a:t>
            </a:r>
            <a:r>
              <a:rPr lang="en-US" altLang="zh-TW" sz="2600" b="1" dirty="0"/>
              <a:t>(solid state disk</a:t>
            </a:r>
            <a:r>
              <a:rPr lang="zh-TW" altLang="en-US" sz="2600" b="1" dirty="0"/>
              <a:t>，</a:t>
            </a:r>
            <a:r>
              <a:rPr lang="en-US" altLang="zh-TW" sz="2600" b="1" dirty="0"/>
              <a:t>SSD)</a:t>
            </a:r>
            <a:r>
              <a:rPr lang="zh-TW" altLang="en-US" sz="2600" b="1" dirty="0"/>
              <a:t>指的是一種由</a:t>
            </a:r>
            <a:r>
              <a:rPr lang="en-US" altLang="zh-TW" sz="2600" b="1" dirty="0">
                <a:solidFill>
                  <a:srgbClr val="0070C0"/>
                </a:solidFill>
              </a:rPr>
              <a:t>Flash ROM</a:t>
            </a:r>
            <a:r>
              <a:rPr lang="zh-TW" altLang="en-US" sz="2600" b="1" dirty="0"/>
              <a:t>製成的儲存裝置。</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主要用來取代筆記型電腦或</a:t>
            </a:r>
            <a:r>
              <a:rPr lang="en-US" altLang="zh-TW" sz="2600" b="1" dirty="0"/>
              <a:t>UMPC</a:t>
            </a:r>
            <a:r>
              <a:rPr lang="zh-TW" altLang="en-US" sz="2600" b="1" dirty="0"/>
              <a:t>等攜帶式設備中的一般硬碟，</a:t>
            </a:r>
            <a:r>
              <a:rPr lang="zh-TW" altLang="en-US" sz="2600" b="1" dirty="0">
                <a:solidFill>
                  <a:srgbClr val="0070C0"/>
                </a:solidFill>
              </a:rPr>
              <a:t>具有低耗電、無噪音、抗震動、低熱量</a:t>
            </a:r>
            <a:r>
              <a:rPr lang="en-US" altLang="zh-TW" sz="2600" b="1" dirty="0">
                <a:solidFill>
                  <a:srgbClr val="0070C0"/>
                </a:solidFill>
              </a:rPr>
              <a:t>...</a:t>
            </a:r>
            <a:r>
              <a:rPr lang="zh-TW" altLang="en-US" sz="2600" b="1" dirty="0">
                <a:solidFill>
                  <a:srgbClr val="0070C0"/>
                </a:solidFill>
              </a:rPr>
              <a:t>等優點</a:t>
            </a:r>
            <a:r>
              <a:rPr lang="zh-TW" altLang="en-US" sz="2600" b="1" dirty="0"/>
              <a:t>，通常採用</a:t>
            </a:r>
            <a:r>
              <a:rPr lang="en-US" altLang="zh-TW" sz="2600" b="1" dirty="0">
                <a:solidFill>
                  <a:srgbClr val="0070C0"/>
                </a:solidFill>
              </a:rPr>
              <a:t>1.8</a:t>
            </a:r>
            <a:r>
              <a:rPr lang="zh-TW" altLang="en-US" sz="2600" b="1" dirty="0">
                <a:solidFill>
                  <a:srgbClr val="0070C0"/>
                </a:solidFill>
              </a:rPr>
              <a:t>吋</a:t>
            </a:r>
            <a:r>
              <a:rPr lang="zh-TW" altLang="en-US" sz="2600" b="1" dirty="0"/>
              <a:t>或</a:t>
            </a:r>
            <a:r>
              <a:rPr lang="en-US" altLang="zh-TW" sz="2600" b="1" dirty="0">
                <a:solidFill>
                  <a:srgbClr val="0070C0"/>
                </a:solidFill>
              </a:rPr>
              <a:t>2.5</a:t>
            </a:r>
            <a:r>
              <a:rPr lang="zh-TW" altLang="en-US" sz="2600" b="1" dirty="0">
                <a:solidFill>
                  <a:srgbClr val="0070C0"/>
                </a:solidFill>
              </a:rPr>
              <a:t>吋</a:t>
            </a:r>
            <a:r>
              <a:rPr lang="zh-TW" altLang="en-US" sz="2600" b="1" dirty="0"/>
              <a:t>規格，介面則普遍採用</a:t>
            </a:r>
            <a:r>
              <a:rPr lang="en-US" altLang="zh-TW" sz="2600" b="1" dirty="0">
                <a:solidFill>
                  <a:srgbClr val="0070C0"/>
                </a:solidFill>
              </a:rPr>
              <a:t>SATA-2</a:t>
            </a:r>
            <a:r>
              <a:rPr lang="zh-TW" altLang="en-US" sz="2600" b="1" dirty="0"/>
              <a:t>介面，至於主要缺點則是</a:t>
            </a:r>
            <a:r>
              <a:rPr lang="zh-TW" altLang="en-US" sz="2600" b="1" dirty="0">
                <a:solidFill>
                  <a:srgbClr val="0070C0"/>
                </a:solidFill>
              </a:rPr>
              <a:t>成本高及使用壽命受限</a:t>
            </a:r>
            <a:r>
              <a:rPr lang="en-US" altLang="zh-TW" sz="2600" b="1" dirty="0"/>
              <a:t>(flash ROM</a:t>
            </a:r>
            <a:r>
              <a:rPr lang="zh-TW" altLang="en-US" sz="2600" b="1" dirty="0"/>
              <a:t>讀寫次數限制</a:t>
            </a:r>
            <a:r>
              <a:rPr lang="en-US" altLang="zh-TW" sz="2600" b="1" dirty="0"/>
              <a:t>)</a:t>
            </a:r>
            <a:r>
              <a:rPr lang="zh-TW" altLang="en-US" sz="2600" b="1" dirty="0"/>
              <a:t>。</a:t>
            </a:r>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磁碟規格</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5653164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磁碟機用以儲存程式與資料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4" name="圖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60914" y="1146546"/>
            <a:ext cx="6631756" cy="4754334"/>
          </a:xfrm>
          <a:prstGeom prst="rect">
            <a:avLst/>
          </a:prstGeom>
        </p:spPr>
      </p:pic>
      <p:sp>
        <p:nvSpPr>
          <p:cNvPr id="16" name="平行四邊形 15"/>
          <p:cNvSpPr/>
          <p:nvPr/>
        </p:nvSpPr>
        <p:spPr>
          <a:xfrm>
            <a:off x="1503886" y="5900880"/>
            <a:ext cx="250115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HDD</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內部構造</a:t>
            </a:r>
          </a:p>
        </p:txBody>
      </p:sp>
      <p:sp>
        <p:nvSpPr>
          <p:cNvPr id="17" name="平行四邊形 16"/>
          <p:cNvSpPr/>
          <p:nvPr/>
        </p:nvSpPr>
        <p:spPr>
          <a:xfrm>
            <a:off x="6533259" y="5913508"/>
            <a:ext cx="2501153"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SSD</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內部構造</a:t>
            </a:r>
          </a:p>
        </p:txBody>
      </p:sp>
      <p:sp>
        <p:nvSpPr>
          <p:cNvPr id="14" name="矩形 13">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34764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光碟機可讀寫光碟片資料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內容版面配置區 4"/>
          <p:cNvSpPr>
            <a:spLocks noGrp="1"/>
          </p:cNvSpPr>
          <p:nvPr>
            <p:ph idx="1"/>
          </p:nvPr>
        </p:nvSpPr>
        <p:spPr>
          <a:xfrm>
            <a:off x="1424641" y="1596896"/>
            <a:ext cx="7234519" cy="4664204"/>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光碟片是目前相當常見的儲存媒體，只要透過光碟機便可讀取</a:t>
            </a:r>
            <a:r>
              <a:rPr lang="en-US" altLang="zh-TW" sz="2600" b="1" dirty="0"/>
              <a:t>(</a:t>
            </a:r>
            <a:r>
              <a:rPr lang="zh-TW" altLang="en-US" sz="2600" b="1" dirty="0"/>
              <a:t>或寫入</a:t>
            </a:r>
            <a:r>
              <a:rPr lang="en-US" altLang="zh-TW" sz="2600" b="1" dirty="0"/>
              <a:t>)</a:t>
            </a:r>
            <a:r>
              <a:rPr lang="zh-TW" altLang="en-US" sz="2600" b="1" dirty="0"/>
              <a:t>其中的資料。</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一張</a:t>
            </a:r>
            <a:r>
              <a:rPr lang="en-US" altLang="zh-TW" sz="2600" b="1" dirty="0"/>
              <a:t>CD(compact disk)</a:t>
            </a:r>
            <a:r>
              <a:rPr lang="zh-TW" altLang="en-US" sz="2600" b="1" dirty="0"/>
              <a:t>片能儲存約</a:t>
            </a:r>
            <a:r>
              <a:rPr lang="en-US" altLang="zh-TW" sz="2600" b="1" dirty="0">
                <a:solidFill>
                  <a:srgbClr val="0070C0"/>
                </a:solidFill>
              </a:rPr>
              <a:t>700</a:t>
            </a:r>
            <a:r>
              <a:rPr lang="zh-TW" altLang="en-US" sz="2600" b="1" dirty="0">
                <a:solidFill>
                  <a:srgbClr val="0070C0"/>
                </a:solidFill>
              </a:rPr>
              <a:t> </a:t>
            </a:r>
            <a:r>
              <a:rPr lang="en-US" altLang="zh-TW" sz="2600" b="1" dirty="0">
                <a:solidFill>
                  <a:srgbClr val="0070C0"/>
                </a:solidFill>
              </a:rPr>
              <a:t>MB</a:t>
            </a:r>
            <a:r>
              <a:rPr lang="zh-TW" altLang="en-US" sz="2600" b="1" dirty="0"/>
              <a:t>的資料，而</a:t>
            </a:r>
            <a:r>
              <a:rPr lang="en-US" altLang="zh-TW" sz="2600" b="1" dirty="0"/>
              <a:t>DVD(digital versatile disc)</a:t>
            </a:r>
            <a:r>
              <a:rPr lang="zh-TW" altLang="en-US" sz="2600" b="1" dirty="0"/>
              <a:t>光碟片容量更在</a:t>
            </a:r>
            <a:r>
              <a:rPr lang="en-US" altLang="zh-TW" sz="2600" b="1" dirty="0">
                <a:solidFill>
                  <a:srgbClr val="0070C0"/>
                </a:solidFill>
              </a:rPr>
              <a:t>4.7 GB</a:t>
            </a:r>
            <a:r>
              <a:rPr lang="zh-TW" altLang="en-US" sz="2600" b="1" dirty="0"/>
              <a:t>以上，加上成本低與易於攜帶的特性，許多市售的套裝軟體、音樂、影片</a:t>
            </a:r>
            <a:r>
              <a:rPr lang="en-US" altLang="zh-TW" sz="2600" b="1" dirty="0"/>
              <a:t>...</a:t>
            </a:r>
            <a:r>
              <a:rPr lang="zh-TW" altLang="en-US" sz="2600" b="1" dirty="0"/>
              <a:t>等，就經常以光碟片作為儲存媒體。</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4328150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光碟機的讀寫原理</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內容版面配置區 4"/>
          <p:cNvSpPr>
            <a:spLocks noGrp="1"/>
          </p:cNvSpPr>
          <p:nvPr>
            <p:ph idx="1"/>
          </p:nvPr>
        </p:nvSpPr>
        <p:spPr>
          <a:xfrm>
            <a:off x="1358151" y="1439970"/>
            <a:ext cx="7234519" cy="4922730"/>
          </a:xfrm>
        </p:spPr>
        <p:txBody>
          <a:bodyPr>
            <a:normAutofit/>
          </a:bodyPr>
          <a:lstStyle/>
          <a:p>
            <a:pPr>
              <a:lnSpc>
                <a:spcPts val="3800"/>
              </a:lnSpc>
              <a:spcBef>
                <a:spcPts val="1800"/>
              </a:spcBef>
            </a:pPr>
            <a:r>
              <a:rPr lang="zh-TW" altLang="en-US" sz="2600" b="1" dirty="0"/>
              <a:t>光碟機內含雷射頭，在讀取資料時會發出雷射光束穿透光碟表面的塑膠保護層，並藉由反射層上凹凸表面造成的不同反射現象來判斷</a:t>
            </a:r>
            <a:r>
              <a:rPr lang="en-US" altLang="zh-TW" sz="2600" b="1" dirty="0"/>
              <a:t>0</a:t>
            </a:r>
            <a:r>
              <a:rPr lang="zh-TW" altLang="en-US" sz="2600" b="1" dirty="0"/>
              <a:t>和</a:t>
            </a:r>
            <a:r>
              <a:rPr lang="en-US" altLang="zh-TW" sz="2600" b="1" dirty="0"/>
              <a:t>1</a:t>
            </a:r>
            <a:r>
              <a:rPr lang="zh-TW" altLang="en-US" sz="2600" b="1" dirty="0"/>
              <a:t>。</a:t>
            </a:r>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光碟機的讀寫原理</a:t>
            </a:r>
          </a:p>
        </p:txBody>
      </p:sp>
      <p:pic>
        <p:nvPicPr>
          <p:cNvPr id="3" name="圖片 2"/>
          <p:cNvPicPr>
            <a:picLocks noChangeAspect="1"/>
          </p:cNvPicPr>
          <p:nvPr/>
        </p:nvPicPr>
        <p:blipFill>
          <a:blip r:embed="rId3"/>
          <a:stretch>
            <a:fillRect/>
          </a:stretch>
        </p:blipFill>
        <p:spPr>
          <a:xfrm>
            <a:off x="1514916" y="3526114"/>
            <a:ext cx="3687084" cy="2626238"/>
          </a:xfrm>
          <a:prstGeom prst="rect">
            <a:avLst/>
          </a:prstGeom>
          <a:ln w="19050">
            <a:solidFill>
              <a:schemeClr val="tx1"/>
            </a:solidFill>
            <a:prstDash val="dash"/>
          </a:ln>
        </p:spPr>
      </p:pic>
      <p:pic>
        <p:nvPicPr>
          <p:cNvPr id="4" name="圖片 3"/>
          <p:cNvPicPr>
            <a:picLocks noChangeAspect="1"/>
          </p:cNvPicPr>
          <p:nvPr/>
        </p:nvPicPr>
        <p:blipFill>
          <a:blip r:embed="rId4"/>
          <a:stretch>
            <a:fillRect/>
          </a:stretch>
        </p:blipFill>
        <p:spPr>
          <a:xfrm>
            <a:off x="5453694" y="3526114"/>
            <a:ext cx="3501042" cy="2592000"/>
          </a:xfrm>
          <a:prstGeom prst="rect">
            <a:avLst/>
          </a:prstGeom>
          <a:ln w="19050">
            <a:solidFill>
              <a:schemeClr val="tx1"/>
            </a:solidFill>
            <a:prstDash val="dash"/>
          </a:ln>
        </p:spPr>
      </p:pic>
      <p:sp>
        <p:nvSpPr>
          <p:cNvPr id="15" name="矩形 14">
            <a:hlinkClick r:id="rId5"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7"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8"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9"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10"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5977063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a:t>光碟機的讀寫原理</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66</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49950" y="1654629"/>
            <a:ext cx="7794049" cy="4040672"/>
          </a:xfrm>
          <a:prstGeom prst="rect">
            <a:avLst/>
          </a:prstGeom>
        </p:spPr>
      </p:pic>
      <p:sp>
        <p:nvSpPr>
          <p:cNvPr id="14" name="矩形 13">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1207872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常見的光碟機類型</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67</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不同類型的光碟機</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497975409"/>
              </p:ext>
            </p:extLst>
          </p:nvPr>
        </p:nvGraphicFramePr>
        <p:xfrm>
          <a:off x="1134355" y="1482722"/>
          <a:ext cx="7583958" cy="4664077"/>
        </p:xfrm>
        <a:graphic>
          <a:graphicData uri="http://schemas.openxmlformats.org/drawingml/2006/table">
            <a:tbl>
              <a:tblPr firstRow="1" bandRow="1">
                <a:tableStyleId>{5C22544A-7EE6-4342-B048-85BDC9FD1C3A}</a:tableStyleId>
              </a:tblPr>
              <a:tblGrid>
                <a:gridCol w="1712263">
                  <a:extLst>
                    <a:ext uri="{9D8B030D-6E8A-4147-A177-3AD203B41FA5}">
                      <a16:colId xmlns:a16="http://schemas.microsoft.com/office/drawing/2014/main" xmlns="" val="20000"/>
                    </a:ext>
                  </a:extLst>
                </a:gridCol>
                <a:gridCol w="1445483">
                  <a:extLst>
                    <a:ext uri="{9D8B030D-6E8A-4147-A177-3AD203B41FA5}">
                      <a16:colId xmlns:a16="http://schemas.microsoft.com/office/drawing/2014/main" xmlns="" val="20001"/>
                    </a:ext>
                  </a:extLst>
                </a:gridCol>
                <a:gridCol w="4426212">
                  <a:extLst>
                    <a:ext uri="{9D8B030D-6E8A-4147-A177-3AD203B41FA5}">
                      <a16:colId xmlns:a16="http://schemas.microsoft.com/office/drawing/2014/main" xmlns="" val="20002"/>
                    </a:ext>
                  </a:extLst>
                </a:gridCol>
              </a:tblGrid>
              <a:tr h="385592">
                <a:tc gridSpan="2">
                  <a:txBody>
                    <a:bodyPr/>
                    <a:lstStyle/>
                    <a:p>
                      <a:r>
                        <a:rPr lang="zh-TW" altLang="en-US" baseline="0" dirty="0">
                          <a:latin typeface="Arial" panose="020B0604020202020204" pitchFamily="34" charset="0"/>
                          <a:ea typeface="微軟正黑體" panose="020B0604030504040204" pitchFamily="34" charset="-120"/>
                        </a:rPr>
                        <a:t>光碟機類型</a:t>
                      </a:r>
                    </a:p>
                  </a:txBody>
                  <a:tcPr/>
                </a:tc>
                <a:tc hMerge="1">
                  <a:txBody>
                    <a:bodyPr/>
                    <a:lstStyle/>
                    <a:p>
                      <a:endParaRPr lang="zh-TW" altLang="en-US"/>
                    </a:p>
                  </a:txBody>
                  <a:tcPr/>
                </a:tc>
                <a:tc>
                  <a:txBody>
                    <a:bodyPr/>
                    <a:lstStyle/>
                    <a:p>
                      <a:r>
                        <a:rPr lang="zh-TW" altLang="en-US" baseline="0" dirty="0">
                          <a:latin typeface="Arial" panose="020B0604020202020204" pitchFamily="34" charset="0"/>
                          <a:ea typeface="微軟正黑體" panose="020B0604030504040204" pitchFamily="34" charset="-120"/>
                        </a:rPr>
                        <a:t>說明</a:t>
                      </a:r>
                    </a:p>
                  </a:txBody>
                  <a:tcPr/>
                </a:tc>
                <a:extLst>
                  <a:ext uri="{0D108BD9-81ED-4DB2-BD59-A6C34878D82A}">
                    <a16:rowId xmlns:a16="http://schemas.microsoft.com/office/drawing/2014/main" xmlns="" val="10000"/>
                  </a:ext>
                </a:extLst>
              </a:tr>
              <a:tr h="385592">
                <a:tc rowSpan="3">
                  <a:txBody>
                    <a:bodyPr/>
                    <a:lstStyle/>
                    <a:p>
                      <a:r>
                        <a:rPr lang="zh-TW" altLang="en-US" baseline="0" dirty="0">
                          <a:solidFill>
                            <a:schemeClr val="tx1">
                              <a:lumMod val="75000"/>
                              <a:lumOff val="25000"/>
                            </a:schemeClr>
                          </a:solidFill>
                          <a:latin typeface="Arial" panose="020B0604020202020204" pitchFamily="34" charset="0"/>
                          <a:ea typeface="微軟正黑體" panose="020B0604030504040204" pitchFamily="34" charset="-120"/>
                        </a:rPr>
                        <a:t>唯讀型光碟機</a:t>
                      </a:r>
                    </a:p>
                  </a:txBody>
                  <a:tcPr anchor="ctr"/>
                </a:tc>
                <a:tc>
                  <a:txBody>
                    <a:bodyPr/>
                    <a:lstStyle/>
                    <a:p>
                      <a:r>
                        <a:rPr lang="en-US" altLang="zh-TW" baseline="0" dirty="0">
                          <a:solidFill>
                            <a:schemeClr val="tx1">
                              <a:lumMod val="75000"/>
                              <a:lumOff val="25000"/>
                            </a:schemeClr>
                          </a:solidFill>
                          <a:latin typeface="Arial" panose="020B0604020202020204" pitchFamily="34" charset="0"/>
                          <a:ea typeface="微軟正黑體" panose="020B0604030504040204" pitchFamily="34" charset="-120"/>
                        </a:rPr>
                        <a:t>CD-ROM</a:t>
                      </a:r>
                      <a:endParaRPr lang="zh-TW" altLang="en-US"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可讀取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CD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片中的資料。</a:t>
                      </a:r>
                    </a:p>
                  </a:txBody>
                  <a:tcPr anchor="ctr"/>
                </a:tc>
                <a:extLst>
                  <a:ext uri="{0D108BD9-81ED-4DB2-BD59-A6C34878D82A}">
                    <a16:rowId xmlns:a16="http://schemas.microsoft.com/office/drawing/2014/main" xmlns="" val="10001"/>
                  </a:ext>
                </a:extLst>
              </a:tr>
              <a:tr h="385592">
                <a:tc vMerge="1">
                  <a:txBody>
                    <a:bodyPr/>
                    <a:lstStyle/>
                    <a:p>
                      <a:endParaRPr lang="zh-TW" altLang="en-US" dirty="0"/>
                    </a:p>
                  </a:txBody>
                  <a:tcPr/>
                </a:tc>
                <a:tc>
                  <a:txBody>
                    <a:bodyPr/>
                    <a:lstStyle/>
                    <a:p>
                      <a:r>
                        <a:rPr lang="en-US" altLang="zh-TW" baseline="0" dirty="0">
                          <a:solidFill>
                            <a:schemeClr val="tx1">
                              <a:lumMod val="75000"/>
                              <a:lumOff val="25000"/>
                            </a:schemeClr>
                          </a:solidFill>
                          <a:latin typeface="Arial" panose="020B0604020202020204" pitchFamily="34" charset="0"/>
                          <a:ea typeface="微軟正黑體" panose="020B0604030504040204" pitchFamily="34" charset="-120"/>
                        </a:rPr>
                        <a:t>DVD-ROM</a:t>
                      </a:r>
                      <a:endParaRPr lang="zh-TW" altLang="en-US"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可讀取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CD</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DVD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片中的資料。</a:t>
                      </a:r>
                    </a:p>
                  </a:txBody>
                  <a:tcPr anchor="ctr"/>
                </a:tc>
                <a:extLst>
                  <a:ext uri="{0D108BD9-81ED-4DB2-BD59-A6C34878D82A}">
                    <a16:rowId xmlns:a16="http://schemas.microsoft.com/office/drawing/2014/main" xmlns="" val="10002"/>
                  </a:ext>
                </a:extLst>
              </a:tr>
              <a:tr h="385592">
                <a:tc vMerge="1">
                  <a:txBody>
                    <a:bodyPr/>
                    <a:lstStyle/>
                    <a:p>
                      <a:endParaRPr lang="zh-TW" altLang="en-US" dirty="0"/>
                    </a:p>
                  </a:txBody>
                  <a:tcPr/>
                </a:tc>
                <a:tc>
                  <a:txBody>
                    <a:bodyPr/>
                    <a:lstStyle/>
                    <a:p>
                      <a:r>
                        <a:rPr lang="en-US" altLang="zh-TW" baseline="0" dirty="0">
                          <a:solidFill>
                            <a:schemeClr val="tx1">
                              <a:lumMod val="75000"/>
                              <a:lumOff val="25000"/>
                            </a:schemeClr>
                          </a:solidFill>
                          <a:latin typeface="Arial" panose="020B0604020202020204" pitchFamily="34" charset="0"/>
                          <a:ea typeface="微軟正黑體" panose="020B0604030504040204" pitchFamily="34" charset="-120"/>
                        </a:rPr>
                        <a:t>BD-ROM</a:t>
                      </a:r>
                      <a:endParaRPr lang="zh-TW" altLang="en-US"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可讀取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CD</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DVD</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BD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片中的資料。</a:t>
                      </a:r>
                    </a:p>
                  </a:txBody>
                  <a:tcPr anchor="ctr"/>
                </a:tc>
                <a:extLst>
                  <a:ext uri="{0D108BD9-81ED-4DB2-BD59-A6C34878D82A}">
                    <a16:rowId xmlns:a16="http://schemas.microsoft.com/office/drawing/2014/main" xmlns="" val="10003"/>
                  </a:ext>
                </a:extLst>
              </a:tr>
              <a:tr h="385592">
                <a:tc rowSpan="2">
                  <a:txBody>
                    <a:bodyPr/>
                    <a:lstStyle/>
                    <a:p>
                      <a:r>
                        <a:rPr lang="en-US" altLang="zh-TW" baseline="0" dirty="0">
                          <a:solidFill>
                            <a:schemeClr val="tx1">
                              <a:lumMod val="75000"/>
                              <a:lumOff val="25000"/>
                            </a:schemeClr>
                          </a:solidFill>
                          <a:latin typeface="Arial" panose="020B0604020202020204" pitchFamily="34" charset="0"/>
                          <a:ea typeface="微軟正黑體" panose="020B0604030504040204" pitchFamily="34" charset="-120"/>
                        </a:rPr>
                        <a:t>CD </a:t>
                      </a:r>
                      <a:r>
                        <a:rPr lang="zh-TW" altLang="en-US" baseline="0" dirty="0">
                          <a:solidFill>
                            <a:schemeClr val="tx1">
                              <a:lumMod val="75000"/>
                              <a:lumOff val="25000"/>
                            </a:schemeClr>
                          </a:solidFill>
                          <a:latin typeface="Arial" panose="020B0604020202020204" pitchFamily="34" charset="0"/>
                          <a:ea typeface="微軟正黑體" panose="020B0604030504040204" pitchFamily="34" charset="-120"/>
                        </a:rPr>
                        <a:t>燒錄機</a:t>
                      </a:r>
                    </a:p>
                  </a:txBody>
                  <a:tcPr anchor="ctr"/>
                </a:tc>
                <a:tc>
                  <a:txBody>
                    <a:bodyPr/>
                    <a:lstStyle/>
                    <a:p>
                      <a:r>
                        <a:rPr lang="en-US" altLang="zh-TW" baseline="0" dirty="0">
                          <a:solidFill>
                            <a:schemeClr val="tx1">
                              <a:lumMod val="75000"/>
                              <a:lumOff val="25000"/>
                            </a:schemeClr>
                          </a:solidFill>
                          <a:latin typeface="Arial" panose="020B0604020202020204" pitchFamily="34" charset="0"/>
                          <a:ea typeface="微軟正黑體" panose="020B0604030504040204" pitchFamily="34" charset="-120"/>
                        </a:rPr>
                        <a:t>CD-R</a:t>
                      </a:r>
                      <a:endParaRPr lang="zh-TW" altLang="en-US"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CD-ROM +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寫入資料至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CD-R</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碟片。</a:t>
                      </a:r>
                    </a:p>
                  </a:txBody>
                  <a:tcPr anchor="ctr"/>
                </a:tc>
                <a:extLst>
                  <a:ext uri="{0D108BD9-81ED-4DB2-BD59-A6C34878D82A}">
                    <a16:rowId xmlns:a16="http://schemas.microsoft.com/office/drawing/2014/main" xmlns="" val="10004"/>
                  </a:ext>
                </a:extLst>
              </a:tr>
              <a:tr h="385592">
                <a:tc vMerge="1">
                  <a:txBody>
                    <a:bodyPr/>
                    <a:lstStyle/>
                    <a:p>
                      <a:endParaRPr lang="zh-TW" altLang="en-US" dirty="0"/>
                    </a:p>
                  </a:txBody>
                  <a:tcPr/>
                </a:tc>
                <a:tc>
                  <a:txBody>
                    <a:bodyPr/>
                    <a:lstStyle/>
                    <a:p>
                      <a:r>
                        <a:rPr lang="en-US" altLang="zh-TW" baseline="0" dirty="0">
                          <a:solidFill>
                            <a:schemeClr val="tx1">
                              <a:lumMod val="75000"/>
                              <a:lumOff val="25000"/>
                            </a:schemeClr>
                          </a:solidFill>
                          <a:latin typeface="Arial" panose="020B0604020202020204" pitchFamily="34" charset="0"/>
                          <a:ea typeface="微軟正黑體" panose="020B0604030504040204" pitchFamily="34" charset="-120"/>
                        </a:rPr>
                        <a:t>CD-RW</a:t>
                      </a:r>
                      <a:endParaRPr lang="zh-TW" altLang="en-US" baseline="0" dirty="0">
                        <a:solidFill>
                          <a:schemeClr val="tx1">
                            <a:lumMod val="75000"/>
                            <a:lumOff val="25000"/>
                          </a:schemeClr>
                        </a:solidFill>
                        <a:latin typeface="Arial" panose="020B0604020202020204" pitchFamily="34" charset="0"/>
                        <a:ea typeface="微軟正黑體" panose="020B0604030504040204" pitchFamily="34" charset="-120"/>
                      </a:endParaRPr>
                    </a:p>
                  </a:txBody>
                  <a:tcPr anchor="ctr"/>
                </a:tc>
                <a:tc>
                  <a:txBody>
                    <a:bodyPr/>
                    <a:lstStyle/>
                    <a:p>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CD-R +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覆寫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CD-RW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碟片中的資料。</a:t>
                      </a:r>
                    </a:p>
                  </a:txBody>
                  <a:tcPr anchor="ctr"/>
                </a:tc>
                <a:extLst>
                  <a:ext uri="{0D108BD9-81ED-4DB2-BD59-A6C34878D82A}">
                    <a16:rowId xmlns:a16="http://schemas.microsoft.com/office/drawing/2014/main" xmlns="" val="10005"/>
                  </a:ext>
                </a:extLst>
              </a:tr>
              <a:tr h="385592">
                <a:tc gridSpan="2">
                  <a:txBody>
                    <a:bodyPr/>
                    <a:lstStyle/>
                    <a:p>
                      <a:r>
                        <a:rPr lang="en-US" altLang="zh-TW" baseline="0" dirty="0">
                          <a:solidFill>
                            <a:schemeClr val="tx1">
                              <a:lumMod val="75000"/>
                              <a:lumOff val="25000"/>
                            </a:schemeClr>
                          </a:solidFill>
                          <a:latin typeface="Arial" panose="020B0604020202020204" pitchFamily="34" charset="0"/>
                          <a:ea typeface="微軟正黑體" panose="020B0604030504040204" pitchFamily="34" charset="-120"/>
                        </a:rPr>
                        <a:t>DVD Combo </a:t>
                      </a:r>
                      <a:r>
                        <a:rPr lang="zh-TW" altLang="en-US" baseline="0" dirty="0">
                          <a:solidFill>
                            <a:schemeClr val="tx1">
                              <a:lumMod val="75000"/>
                              <a:lumOff val="25000"/>
                            </a:schemeClr>
                          </a:solidFill>
                          <a:latin typeface="Arial" panose="020B0604020202020204" pitchFamily="34" charset="0"/>
                          <a:ea typeface="微軟正黑體" panose="020B0604030504040204" pitchFamily="34" charset="-120"/>
                        </a:rPr>
                        <a:t>機</a:t>
                      </a:r>
                    </a:p>
                  </a:txBody>
                  <a:tcPr anchor="ctr"/>
                </a:tc>
                <a:tc hMerge="1">
                  <a:txBody>
                    <a:bodyPr/>
                    <a:lstStyle/>
                    <a:p>
                      <a:endParaRPr lang="zh-TW" altLang="en-US"/>
                    </a:p>
                  </a:txBody>
                  <a:tcPr/>
                </a:tc>
                <a:tc>
                  <a:txBody>
                    <a:bodyPr/>
                    <a:lstStyle/>
                    <a:p>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DVD-ROM + CD-RW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燒錄機。</a:t>
                      </a:r>
                    </a:p>
                  </a:txBody>
                  <a:tcPr anchor="ctr"/>
                </a:tc>
                <a:extLst>
                  <a:ext uri="{0D108BD9-81ED-4DB2-BD59-A6C34878D82A}">
                    <a16:rowId xmlns:a16="http://schemas.microsoft.com/office/drawing/2014/main" xmlns="" val="10006"/>
                  </a:ext>
                </a:extLst>
              </a:tr>
              <a:tr h="1109236">
                <a:tc gridSpan="2">
                  <a:txBody>
                    <a:bodyPr/>
                    <a:lstStyle/>
                    <a:p>
                      <a:r>
                        <a:rPr lang="en-US" altLang="zh-TW" baseline="0" dirty="0">
                          <a:solidFill>
                            <a:schemeClr val="tx1">
                              <a:lumMod val="75000"/>
                              <a:lumOff val="25000"/>
                            </a:schemeClr>
                          </a:solidFill>
                          <a:latin typeface="Arial" panose="020B0604020202020204" pitchFamily="34" charset="0"/>
                          <a:ea typeface="微軟正黑體" panose="020B0604030504040204" pitchFamily="34" charset="-120"/>
                        </a:rPr>
                        <a:t>DVD </a:t>
                      </a:r>
                      <a:r>
                        <a:rPr lang="zh-TW" altLang="en-US" baseline="0" dirty="0">
                          <a:solidFill>
                            <a:schemeClr val="tx1">
                              <a:lumMod val="75000"/>
                              <a:lumOff val="25000"/>
                            </a:schemeClr>
                          </a:solidFill>
                          <a:latin typeface="Arial" panose="020B0604020202020204" pitchFamily="34" charset="0"/>
                          <a:ea typeface="微軟正黑體" panose="020B0604030504040204" pitchFamily="34" charset="-120"/>
                        </a:rPr>
                        <a:t>燒錄機</a:t>
                      </a:r>
                    </a:p>
                  </a:txBody>
                  <a:tcPr anchor="ctr"/>
                </a:tc>
                <a:tc hMerge="1">
                  <a:txBody>
                    <a:bodyPr/>
                    <a:lstStyle/>
                    <a:p>
                      <a:endParaRPr lang="zh-TW" altLang="en-US"/>
                    </a:p>
                  </a:txBody>
                  <a:tcPr/>
                </a:tc>
                <a:tc>
                  <a:txBody>
                    <a:bodyPr/>
                    <a:lstStyle/>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讀取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CD</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DVD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光碟片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 </a:t>
                      </a:r>
                    </a:p>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寫入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CD-R</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DVD+R</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DVD-R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光碟片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a:t>
                      </a:r>
                    </a:p>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複寫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CD-RW</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DVD+RW</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DVD-RW</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DVD-RAM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光碟片 。</a:t>
                      </a:r>
                    </a:p>
                  </a:txBody>
                  <a:tcPr anchor="ctr"/>
                </a:tc>
                <a:extLst>
                  <a:ext uri="{0D108BD9-81ED-4DB2-BD59-A6C34878D82A}">
                    <a16:rowId xmlns:a16="http://schemas.microsoft.com/office/drawing/2014/main" xmlns="" val="10007"/>
                  </a:ext>
                </a:extLst>
              </a:tr>
              <a:tr h="855697">
                <a:tc gridSpan="2">
                  <a:txBody>
                    <a:bodyPr/>
                    <a:lstStyle/>
                    <a:p>
                      <a:r>
                        <a:rPr lang="en-US" altLang="zh-TW" baseline="0" dirty="0">
                          <a:solidFill>
                            <a:schemeClr val="tx1">
                              <a:lumMod val="75000"/>
                              <a:lumOff val="25000"/>
                            </a:schemeClr>
                          </a:solidFill>
                          <a:latin typeface="Arial" panose="020B0604020202020204" pitchFamily="34" charset="0"/>
                          <a:ea typeface="微軟正黑體" panose="020B0604030504040204" pitchFamily="34" charset="-120"/>
                        </a:rPr>
                        <a:t>BD </a:t>
                      </a:r>
                      <a:r>
                        <a:rPr lang="zh-TW" altLang="en-US" baseline="0" dirty="0">
                          <a:solidFill>
                            <a:schemeClr val="tx1">
                              <a:lumMod val="75000"/>
                              <a:lumOff val="25000"/>
                            </a:schemeClr>
                          </a:solidFill>
                          <a:latin typeface="Arial" panose="020B0604020202020204" pitchFamily="34" charset="0"/>
                          <a:ea typeface="微軟正黑體" panose="020B0604030504040204" pitchFamily="34" charset="-120"/>
                        </a:rPr>
                        <a:t>燒錄機</a:t>
                      </a:r>
                    </a:p>
                  </a:txBody>
                  <a:tcPr anchor="ctr"/>
                </a:tc>
                <a:tc hMerge="1">
                  <a:txBody>
                    <a:bodyPr/>
                    <a:lstStyle/>
                    <a:p>
                      <a:endParaRPr lang="zh-TW" altLang="en-US"/>
                    </a:p>
                  </a:txBody>
                  <a:tcPr/>
                </a:tc>
                <a:tc>
                  <a:txBody>
                    <a:bodyPr/>
                    <a:lstStyle/>
                    <a:p>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DVD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燒錄機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 </a:t>
                      </a:r>
                    </a:p>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寫入</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BD-R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光碟片</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 </a:t>
                      </a:r>
                    </a:p>
                    <a:p>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複寫 </a:t>
                      </a:r>
                      <a:r>
                        <a:rPr lang="en-US" altLang="zh-TW" sz="1600" baseline="0" dirty="0">
                          <a:solidFill>
                            <a:schemeClr val="tx1">
                              <a:lumMod val="75000"/>
                              <a:lumOff val="25000"/>
                            </a:schemeClr>
                          </a:solidFill>
                          <a:latin typeface="Arial" panose="020B0604020202020204" pitchFamily="34" charset="0"/>
                          <a:ea typeface="微軟正黑體" panose="020B0604030504040204" pitchFamily="34" charset="-120"/>
                        </a:rPr>
                        <a:t>BD-RE </a:t>
                      </a:r>
                      <a:r>
                        <a:rPr lang="zh-TW" altLang="en-US" sz="1600" baseline="0" dirty="0">
                          <a:solidFill>
                            <a:schemeClr val="tx1">
                              <a:lumMod val="75000"/>
                              <a:lumOff val="25000"/>
                            </a:schemeClr>
                          </a:solidFill>
                          <a:latin typeface="Arial" panose="020B0604020202020204" pitchFamily="34" charset="0"/>
                          <a:ea typeface="微軟正黑體" panose="020B0604030504040204" pitchFamily="34" charset="-120"/>
                        </a:rPr>
                        <a:t>光碟片中的資料。</a:t>
                      </a:r>
                    </a:p>
                  </a:txBody>
                  <a:tcPr anchor="ctr"/>
                </a:tc>
                <a:extLst>
                  <a:ext uri="{0D108BD9-81ED-4DB2-BD59-A6C34878D82A}">
                    <a16:rowId xmlns:a16="http://schemas.microsoft.com/office/drawing/2014/main" xmlns="" val="10008"/>
                  </a:ext>
                </a:extLst>
              </a:tr>
            </a:tbl>
          </a:graphicData>
        </a:graphic>
      </p:graphicFrame>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8536548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光碟機的讀寫速度</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68</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光碟機的讀寫速度</a:t>
            </a:r>
          </a:p>
        </p:txBody>
      </p:sp>
      <p:sp>
        <p:nvSpPr>
          <p:cNvPr id="3" name="內容版面配置區 2"/>
          <p:cNvSpPr>
            <a:spLocks noGrp="1"/>
          </p:cNvSpPr>
          <p:nvPr>
            <p:ph idx="1"/>
          </p:nvPr>
        </p:nvSpPr>
        <p:spPr>
          <a:xfrm>
            <a:off x="1358151" y="1461393"/>
            <a:ext cx="7234519" cy="5131671"/>
          </a:xfrm>
        </p:spPr>
        <p:txBody>
          <a:bodyPr>
            <a:normAutofit/>
          </a:bodyPr>
          <a:lstStyle/>
          <a:p>
            <a:pPr>
              <a:lnSpc>
                <a:spcPts val="3800"/>
              </a:lnSpc>
              <a:spcBef>
                <a:spcPts val="1800"/>
              </a:spcBef>
            </a:pPr>
            <a:r>
              <a:rPr lang="en-US" altLang="zh-TW" sz="2600" b="1" dirty="0"/>
              <a:t>CD</a:t>
            </a:r>
            <a:r>
              <a:rPr lang="zh-TW" altLang="en-US" sz="2600" b="1" dirty="0"/>
              <a:t>光碟機的讀寫速度以</a:t>
            </a:r>
            <a:r>
              <a:rPr lang="en-US" altLang="zh-TW" sz="2600" b="1" dirty="0"/>
              <a:t>150 KB/s</a:t>
            </a:r>
            <a:r>
              <a:rPr lang="zh-TW" altLang="en-US" sz="2600" b="1" dirty="0"/>
              <a:t>為基準，稱為單倍速光碟機（標示為</a:t>
            </a:r>
            <a:r>
              <a:rPr lang="en-US" altLang="zh-TW" sz="2600" b="1" dirty="0"/>
              <a:t>1X</a:t>
            </a:r>
            <a:r>
              <a:rPr lang="zh-TW" altLang="en-US" sz="2600" b="1" dirty="0"/>
              <a:t>），而更快的機種則以其倍數來表示，例如</a:t>
            </a:r>
            <a:r>
              <a:rPr lang="en-US" altLang="zh-TW" sz="2600" b="1" dirty="0"/>
              <a:t>52</a:t>
            </a:r>
            <a:r>
              <a:rPr lang="zh-TW" altLang="en-US" sz="2600" b="1" dirty="0"/>
              <a:t>倍速的</a:t>
            </a:r>
            <a:r>
              <a:rPr lang="en-US" altLang="zh-TW" sz="2600" b="1" dirty="0"/>
              <a:t>CD</a:t>
            </a:r>
            <a:r>
              <a:rPr lang="zh-TW" altLang="en-US" sz="2600" b="1" dirty="0"/>
              <a:t>光碟機（標示為</a:t>
            </a:r>
            <a:r>
              <a:rPr lang="en-US" altLang="zh-TW" sz="2600" b="1" dirty="0"/>
              <a:t>52X</a:t>
            </a:r>
            <a:r>
              <a:rPr lang="zh-TW" altLang="en-US" sz="2600" b="1" dirty="0"/>
              <a:t>）便擁</a:t>
            </a:r>
          </a:p>
          <a:p>
            <a:pPr>
              <a:lnSpc>
                <a:spcPts val="3800"/>
              </a:lnSpc>
              <a:spcBef>
                <a:spcPts val="1800"/>
              </a:spcBef>
            </a:pPr>
            <a:r>
              <a:rPr lang="zh-TW" altLang="en-US" sz="2600" b="1" dirty="0"/>
              <a:t>有每秒</a:t>
            </a:r>
            <a:r>
              <a:rPr lang="en-US" altLang="zh-TW" sz="2600" b="1" dirty="0"/>
              <a:t>150 KB × 52 = 7800 KB</a:t>
            </a:r>
            <a:r>
              <a:rPr lang="zh-TW" altLang="en-US" sz="2600" b="1" dirty="0"/>
              <a:t>的傳輸速度。</a:t>
            </a:r>
          </a:p>
        </p:txBody>
      </p:sp>
      <p:sp>
        <p:nvSpPr>
          <p:cNvPr id="19" name="矩形 18">
            <a:hlinkClick r:id="rId3"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669946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電腦硬體的基本架構</a:t>
            </a:r>
          </a:p>
        </p:txBody>
      </p:sp>
      <p:sp>
        <p:nvSpPr>
          <p:cNvPr id="3" name="內容版面配置區 2"/>
          <p:cNvSpPr>
            <a:spLocks noGrp="1"/>
          </p:cNvSpPr>
          <p:nvPr>
            <p:ph idx="1"/>
          </p:nvPr>
        </p:nvSpPr>
        <p:spPr>
          <a:xfrm>
            <a:off x="1208741" y="1144865"/>
            <a:ext cx="7554259" cy="5131671"/>
          </a:xfrm>
        </p:spPr>
        <p:txBody>
          <a:bodyPr>
            <a:normAutofit/>
          </a:bodyPr>
          <a:lstStyle/>
          <a:p>
            <a:pPr marL="457200" indent="-457200" algn="l">
              <a:buFont typeface="Arial" panose="020B0604020202020204" pitchFamily="34" charset="0"/>
              <a:buChar char="•"/>
            </a:pPr>
            <a:r>
              <a:rPr lang="zh-TW" altLang="en-US" sz="2600" b="1" dirty="0">
                <a:solidFill>
                  <a:srgbClr val="0070C0"/>
                </a:solidFill>
              </a:rPr>
              <a:t>記憶單元</a:t>
            </a:r>
            <a:r>
              <a:rPr lang="en-US" altLang="zh-TW" sz="2600" b="1" dirty="0"/>
              <a:t/>
            </a:r>
            <a:br>
              <a:rPr lang="en-US" altLang="zh-TW" sz="2600" b="1" dirty="0"/>
            </a:br>
            <a:r>
              <a:rPr lang="zh-TW" altLang="en-US" sz="2600" b="1" dirty="0"/>
              <a:t>用來存放指令和資料的地方，依其性質與功用又可分為主記憶體與輔助記憶體兩類。</a:t>
            </a:r>
          </a:p>
          <a:p>
            <a:pPr marL="457200" indent="-457200" algn="l">
              <a:buFont typeface="Arial" panose="020B0604020202020204" pitchFamily="34" charset="0"/>
              <a:buChar char="•"/>
            </a:pPr>
            <a:r>
              <a:rPr lang="zh-TW" altLang="en-US" sz="2600" b="1" dirty="0">
                <a:solidFill>
                  <a:srgbClr val="0070C0"/>
                </a:solidFill>
              </a:rPr>
              <a:t>輸出單元</a:t>
            </a:r>
            <a:r>
              <a:rPr lang="en-US" altLang="zh-TW" sz="2600" b="1" dirty="0"/>
              <a:t/>
            </a:r>
            <a:br>
              <a:rPr lang="en-US" altLang="zh-TW" sz="2600" b="1" dirty="0"/>
            </a:br>
            <a:r>
              <a:rPr lang="zh-TW" altLang="en-US" sz="2600" b="1" dirty="0"/>
              <a:t>顯示或輸出處理後的資料。</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21" name="圖片 20"/>
          <p:cNvPicPr/>
          <p:nvPr/>
        </p:nvPicPr>
        <p:blipFill>
          <a:blip r:embed="rId3" cstate="print">
            <a:extLst>
              <a:ext uri="{28A0092B-C50C-407E-A947-70E740481C1C}">
                <a14:useLocalDpi xmlns:a14="http://schemas.microsoft.com/office/drawing/2010/main"/>
              </a:ext>
            </a:extLst>
          </a:blip>
          <a:srcRect/>
          <a:stretch>
            <a:fillRect/>
          </a:stretch>
        </p:blipFill>
        <p:spPr bwMode="auto">
          <a:xfrm>
            <a:off x="2795262" y="3582732"/>
            <a:ext cx="5296361" cy="2945039"/>
          </a:xfrm>
          <a:prstGeom prst="rect">
            <a:avLst/>
          </a:prstGeom>
          <a:noFill/>
        </p:spPr>
      </p:pic>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3374964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光碟機的讀寫速度</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光碟機的讀寫速度</a:t>
            </a:r>
          </a:p>
        </p:txBody>
      </p:sp>
      <p:sp>
        <p:nvSpPr>
          <p:cNvPr id="3" name="內容版面配置區 2"/>
          <p:cNvSpPr>
            <a:spLocks noGrp="1"/>
          </p:cNvSpPr>
          <p:nvPr>
            <p:ph idx="1"/>
          </p:nvPr>
        </p:nvSpPr>
        <p:spPr>
          <a:xfrm>
            <a:off x="1358151" y="1435994"/>
            <a:ext cx="7234519" cy="4630092"/>
          </a:xfrm>
        </p:spPr>
        <p:txBody>
          <a:bodyPr>
            <a:normAutofit/>
          </a:bodyPr>
          <a:lstStyle/>
          <a:p>
            <a:pPr>
              <a:lnSpc>
                <a:spcPts val="3800"/>
              </a:lnSpc>
              <a:spcBef>
                <a:spcPts val="1800"/>
              </a:spcBef>
            </a:pPr>
            <a:r>
              <a:rPr lang="en-US" altLang="zh-TW" sz="2600" b="1" dirty="0"/>
              <a:t>DVD</a:t>
            </a:r>
            <a:r>
              <a:rPr lang="zh-TW" altLang="en-US" sz="2600" b="1" dirty="0"/>
              <a:t>光碟機則以</a:t>
            </a:r>
            <a:r>
              <a:rPr lang="en-US" altLang="zh-TW" sz="2600" b="1" dirty="0"/>
              <a:t>1350 KB/s</a:t>
            </a:r>
            <a:r>
              <a:rPr lang="zh-TW" altLang="en-US" sz="2600" b="1" dirty="0"/>
              <a:t>（約</a:t>
            </a:r>
            <a:r>
              <a:rPr lang="en-US" altLang="zh-TW" sz="2600" b="1" dirty="0"/>
              <a:t>1.32 MB/s</a:t>
            </a:r>
            <a:r>
              <a:rPr lang="zh-TW" altLang="en-US" sz="2600" b="1" dirty="0"/>
              <a:t>）作為</a:t>
            </a:r>
            <a:r>
              <a:rPr lang="en-US" altLang="zh-TW" sz="2600" b="1" dirty="0"/>
              <a:t>1X</a:t>
            </a:r>
            <a:r>
              <a:rPr lang="zh-TW" altLang="en-US" sz="2600" b="1" dirty="0"/>
              <a:t>的基準（相當於</a:t>
            </a:r>
            <a:r>
              <a:rPr lang="en-US" altLang="zh-TW" sz="2600" b="1" dirty="0"/>
              <a:t>CD</a:t>
            </a:r>
            <a:r>
              <a:rPr lang="zh-TW" altLang="en-US" sz="2600" b="1" dirty="0"/>
              <a:t>光碟機的</a:t>
            </a:r>
            <a:r>
              <a:rPr lang="en-US" altLang="zh-TW" sz="2600" b="1" dirty="0"/>
              <a:t>9X</a:t>
            </a:r>
            <a:r>
              <a:rPr lang="zh-TW" altLang="en-US" sz="2600" b="1" dirty="0"/>
              <a:t>），所以</a:t>
            </a:r>
            <a:r>
              <a:rPr lang="en-US" altLang="zh-TW" sz="2600" b="1" dirty="0"/>
              <a:t>8X</a:t>
            </a:r>
            <a:r>
              <a:rPr lang="zh-TW" altLang="en-US" sz="2600" b="1" dirty="0"/>
              <a:t>的</a:t>
            </a:r>
            <a:r>
              <a:rPr lang="en-US" altLang="zh-TW" sz="2600" b="1" dirty="0"/>
              <a:t>DVD</a:t>
            </a:r>
            <a:r>
              <a:rPr lang="zh-TW" altLang="en-US" sz="2600" b="1" dirty="0"/>
              <a:t>光碟機其傳輸速度會比</a:t>
            </a:r>
            <a:r>
              <a:rPr lang="en-US" altLang="zh-TW" sz="2600" b="1" dirty="0"/>
              <a:t>52X</a:t>
            </a:r>
            <a:r>
              <a:rPr lang="zh-TW" altLang="en-US" sz="2600" b="1" dirty="0"/>
              <a:t>的</a:t>
            </a:r>
            <a:r>
              <a:rPr lang="en-US" altLang="zh-TW" sz="2600" b="1" dirty="0"/>
              <a:t>CD</a:t>
            </a:r>
            <a:r>
              <a:rPr lang="zh-TW" altLang="en-US" sz="2600" b="1" dirty="0"/>
              <a:t>光碟機快。至於</a:t>
            </a:r>
            <a:r>
              <a:rPr lang="en-US" altLang="zh-TW" sz="2600" b="1" dirty="0"/>
              <a:t>BD</a:t>
            </a:r>
            <a:r>
              <a:rPr lang="zh-TW" altLang="en-US" sz="2600" b="1" dirty="0"/>
              <a:t>光碟機則以</a:t>
            </a:r>
            <a:r>
              <a:rPr lang="en-US" altLang="zh-TW" sz="2600" b="1" dirty="0"/>
              <a:t>4.5 MB/s</a:t>
            </a:r>
            <a:r>
              <a:rPr lang="zh-TW" altLang="en-US" sz="2600" b="1" dirty="0"/>
              <a:t>為單倍速基準。</a:t>
            </a:r>
          </a:p>
        </p:txBody>
      </p:sp>
      <p:pic>
        <p:nvPicPr>
          <p:cNvPr id="4" name="圖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4822" y="3632209"/>
            <a:ext cx="5203023" cy="2667876"/>
          </a:xfrm>
          <a:prstGeom prst="rect">
            <a:avLst/>
          </a:prstGeom>
        </p:spPr>
      </p:pic>
      <p:sp>
        <p:nvSpPr>
          <p:cNvPr id="15" name="平行四邊形 14"/>
          <p:cNvSpPr/>
          <p:nvPr/>
        </p:nvSpPr>
        <p:spPr>
          <a:xfrm>
            <a:off x="6942708" y="5832085"/>
            <a:ext cx="2128657"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藍光光碟機</a:t>
            </a:r>
          </a:p>
        </p:txBody>
      </p:sp>
      <p:sp>
        <p:nvSpPr>
          <p:cNvPr id="19" name="矩形 18">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1008761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70</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影音店租借回來的</a:t>
            </a:r>
            <a:r>
              <a:rPr lang="en-US" altLang="zh-TW" sz="2800" dirty="0"/>
              <a:t>DVD</a:t>
            </a:r>
            <a:r>
              <a:rPr lang="zh-TW" altLang="en-US" sz="2800" dirty="0"/>
              <a:t>影片，大都是採用單面雙層的</a:t>
            </a:r>
            <a:r>
              <a:rPr lang="en-US" altLang="zh-TW" sz="2800" dirty="0"/>
              <a:t>DVD</a:t>
            </a:r>
            <a:r>
              <a:rPr lang="zh-TW" altLang="en-US" sz="2800" dirty="0"/>
              <a:t>片儲存影片與幕後花絮，請問其最大容量為</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91082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25 GB</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98135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4.7 GB</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98135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8.5 GB</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067921"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640 MB</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2692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71</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下列何者比較不會是發生「挑片」的原因？</a:t>
            </a:r>
            <a:endParaRPr lang="zh-TW" altLang="en-US" sz="2800" b="1" dirty="0"/>
          </a:p>
        </p:txBody>
      </p:sp>
      <p:grpSp>
        <p:nvGrpSpPr>
          <p:cNvPr id="43" name="A"/>
          <p:cNvGrpSpPr/>
          <p:nvPr/>
        </p:nvGrpSpPr>
        <p:grpSpPr>
          <a:xfrm>
            <a:off x="2107855" y="5070876"/>
            <a:ext cx="3259530" cy="707886"/>
            <a:chOff x="2631154" y="4788102"/>
            <a:chExt cx="325953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788102"/>
              <a:ext cx="1994457"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光碟片內</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含不合法的</a:t>
              </a:r>
              <a:r>
                <a:rPr lang="en-US" altLang="zh-TW" sz="2000" dirty="0">
                  <a:solidFill>
                    <a:prstClr val="white"/>
                  </a:solidFill>
                  <a:latin typeface="Arial" panose="020B0604020202020204" pitchFamily="34" charset="0"/>
                  <a:ea typeface="微軟正黑體" panose="020B0604030504040204" pitchFamily="34" charset="-120"/>
                </a:rPr>
                <a:t>MP3</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0876"/>
            <a:ext cx="3259531" cy="707886"/>
            <a:chOff x="2631154" y="4788102"/>
            <a:chExt cx="3259531"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788102"/>
              <a:ext cx="1723549"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光碟機雷射頭</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定位不精確</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223651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光碟片反射率不佳</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249299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光碟機雷射功率不足</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2084490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72</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某</a:t>
            </a:r>
            <a:r>
              <a:rPr lang="en-US" altLang="zh-TW" sz="2800" dirty="0"/>
              <a:t>DVD</a:t>
            </a:r>
            <a:r>
              <a:rPr lang="zh-TW" altLang="en-US" sz="2800" dirty="0"/>
              <a:t>燒錄機標示為</a:t>
            </a:r>
            <a:r>
              <a:rPr lang="en-US" altLang="zh-TW" sz="2800" dirty="0"/>
              <a:t>16X DVD±RW/±R DL</a:t>
            </a:r>
            <a:r>
              <a:rPr lang="zh-TW" altLang="en-US" sz="2800" dirty="0"/>
              <a:t>，則下列敘述何者正確？</a:t>
            </a:r>
            <a:endParaRPr lang="zh-TW" altLang="en-US" sz="2800" b="1" dirty="0"/>
          </a:p>
        </p:txBody>
      </p:sp>
      <p:grpSp>
        <p:nvGrpSpPr>
          <p:cNvPr id="43" name="A"/>
          <p:cNvGrpSpPr/>
          <p:nvPr/>
        </p:nvGrpSpPr>
        <p:grpSpPr>
          <a:xfrm>
            <a:off x="2107855" y="5050556"/>
            <a:ext cx="3259530" cy="707886"/>
            <a:chOff x="2631154" y="4767782"/>
            <a:chExt cx="325953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767782"/>
              <a:ext cx="2523448"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該燒錄機</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無法讀取</a:t>
              </a:r>
              <a:r>
                <a:rPr lang="en-US" altLang="zh-TW" sz="2000" dirty="0">
                  <a:solidFill>
                    <a:prstClr val="white"/>
                  </a:solidFill>
                  <a:latin typeface="Arial" panose="020B0604020202020204" pitchFamily="34" charset="0"/>
                  <a:ea typeface="微軟正黑體" panose="020B0604030504040204" pitchFamily="34" charset="-120"/>
                </a:rPr>
                <a:t>VCD</a:t>
              </a:r>
              <a:r>
                <a:rPr lang="zh-TW" altLang="en-US" sz="2000" dirty="0">
                  <a:solidFill>
                    <a:prstClr val="white"/>
                  </a:solidFill>
                  <a:latin typeface="Arial" panose="020B0604020202020204" pitchFamily="34" charset="0"/>
                  <a:ea typeface="微軟正黑體" panose="020B0604030504040204" pitchFamily="34" charset="-120"/>
                </a:rPr>
                <a:t>光碟片</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0876"/>
            <a:ext cx="3329845" cy="707886"/>
            <a:chOff x="2631154" y="4788102"/>
            <a:chExt cx="3329845"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788102"/>
              <a:ext cx="2693366"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不可使用標示為</a:t>
              </a:r>
              <a:r>
                <a:rPr lang="en-US" altLang="zh-TW" sz="2000" dirty="0">
                  <a:solidFill>
                    <a:prstClr val="white"/>
                  </a:solidFill>
                  <a:latin typeface="Arial" panose="020B0604020202020204" pitchFamily="34" charset="0"/>
                  <a:ea typeface="微軟正黑體" panose="020B0604030504040204" pitchFamily="34" charset="-120"/>
                </a:rPr>
                <a:t>52X</a:t>
              </a:r>
              <a:r>
                <a:rPr lang="zh-TW" altLang="en-US" sz="2000" dirty="0">
                  <a:solidFill>
                    <a:prstClr val="white"/>
                  </a:solidFill>
                  <a:latin typeface="Arial" panose="020B0604020202020204" pitchFamily="34" charset="0"/>
                  <a:ea typeface="微軟正黑體" panose="020B0604030504040204" pitchFamily="34" charset="-120"/>
                </a:rPr>
                <a:t>的</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en-US" altLang="zh-TW" sz="2000" dirty="0">
                  <a:solidFill>
                    <a:prstClr val="white"/>
                  </a:solidFill>
                  <a:latin typeface="Arial" panose="020B0604020202020204" pitchFamily="34" charset="0"/>
                  <a:ea typeface="微軟正黑體" panose="020B0604030504040204" pitchFamily="34" charset="-120"/>
                </a:rPr>
                <a:t>CD-R</a:t>
              </a:r>
              <a:r>
                <a:rPr lang="zh-TW" altLang="en-US" sz="2000" dirty="0">
                  <a:solidFill>
                    <a:prstClr val="white"/>
                  </a:solidFill>
                  <a:latin typeface="Arial" panose="020B0604020202020204" pitchFamily="34" charset="0"/>
                  <a:ea typeface="微軟正黑體" panose="020B0604030504040204" pitchFamily="34" charset="-120"/>
                </a:rPr>
                <a:t>光碟片燒錄資料</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0014"/>
            <a:ext cx="3259530" cy="707886"/>
            <a:chOff x="2631154" y="4788102"/>
            <a:chExt cx="3259530" cy="707886"/>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788102"/>
              <a:ext cx="1882247"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這種規格又稱</a:t>
              </a:r>
            </a:p>
            <a:p>
              <a:r>
                <a:rPr lang="en-US" altLang="zh-TW" sz="2000" dirty="0">
                  <a:solidFill>
                    <a:prstClr val="white"/>
                  </a:solidFill>
                  <a:latin typeface="Arial" panose="020B0604020202020204" pitchFamily="34" charset="0"/>
                  <a:ea typeface="微軟正黑體" panose="020B0604030504040204" pitchFamily="34" charset="-120"/>
                </a:rPr>
                <a:t>DVD Combo</a:t>
              </a:r>
              <a:r>
                <a:rPr lang="zh-TW" altLang="en-US" sz="2000" dirty="0">
                  <a:solidFill>
                    <a:prstClr val="white"/>
                  </a:solidFill>
                  <a:latin typeface="Arial" panose="020B0604020202020204" pitchFamily="34" charset="0"/>
                  <a:ea typeface="微軟正黑體" panose="020B0604030504040204" pitchFamily="34" charset="-120"/>
                </a:rPr>
                <a:t>機</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0014"/>
            <a:ext cx="3259530" cy="707886"/>
            <a:chOff x="2631154" y="4788102"/>
            <a:chExt cx="3259530"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788102"/>
              <a:ext cx="1980029"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可寫入單面雙層</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的</a:t>
              </a:r>
              <a:r>
                <a:rPr lang="en-US" altLang="zh-TW" sz="2000" dirty="0">
                  <a:solidFill>
                    <a:prstClr val="white"/>
                  </a:solidFill>
                  <a:latin typeface="Arial" panose="020B0604020202020204" pitchFamily="34" charset="0"/>
                  <a:ea typeface="微軟正黑體" panose="020B0604030504040204" pitchFamily="34" charset="-120"/>
                </a:rPr>
                <a:t>DVD</a:t>
              </a:r>
              <a:r>
                <a:rPr lang="zh-TW" altLang="en-US" sz="2000" dirty="0">
                  <a:solidFill>
                    <a:prstClr val="white"/>
                  </a:solidFill>
                  <a:latin typeface="Arial" panose="020B0604020202020204" pitchFamily="34" charset="0"/>
                  <a:ea typeface="微軟正黑體" panose="020B0604030504040204" pitchFamily="34" charset="-120"/>
                </a:rPr>
                <a:t>空白片</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42539435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擴充卡提供主機額外功能</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73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常見的擴充卡</a:t>
            </a:r>
          </a:p>
        </p:txBody>
      </p:sp>
      <p:sp>
        <p:nvSpPr>
          <p:cNvPr id="3" name="內容版面配置區 2"/>
          <p:cNvSpPr>
            <a:spLocks noGrp="1"/>
          </p:cNvSpPr>
          <p:nvPr>
            <p:ph idx="1"/>
          </p:nvPr>
        </p:nvSpPr>
        <p:spPr>
          <a:xfrm>
            <a:off x="1372880" y="1423293"/>
            <a:ext cx="7234519" cy="5131671"/>
          </a:xfrm>
        </p:spPr>
        <p:txBody>
          <a:bodyPr>
            <a:normAutofit/>
          </a:bodyPr>
          <a:lstStyle/>
          <a:p>
            <a:pPr>
              <a:lnSpc>
                <a:spcPts val="3800"/>
              </a:lnSpc>
              <a:spcBef>
                <a:spcPts val="1800"/>
              </a:spcBef>
            </a:pPr>
            <a:r>
              <a:rPr lang="zh-TW" altLang="en-US" sz="2600" b="1" dirty="0">
                <a:solidFill>
                  <a:srgbClr val="0070C0"/>
                </a:solidFill>
              </a:rPr>
              <a:t>擴充卡</a:t>
            </a:r>
            <a:r>
              <a:rPr lang="zh-TW" altLang="en-US" sz="2600" b="1" dirty="0"/>
              <a:t>是主機用來</a:t>
            </a:r>
            <a:r>
              <a:rPr lang="zh-TW" altLang="en-US" sz="2600" b="1" dirty="0">
                <a:solidFill>
                  <a:srgbClr val="0070C0"/>
                </a:solidFill>
              </a:rPr>
              <a:t>增加額外功能或提升效能</a:t>
            </a:r>
            <a:r>
              <a:rPr lang="zh-TW" altLang="en-US" sz="2600" b="1" dirty="0"/>
              <a:t>的一種介面設備，有時當新硬體規格推出而舊主機不支援時，便可透過添加擴充卡的方式來增加功能。</a:t>
            </a:r>
          </a:p>
        </p:txBody>
      </p:sp>
      <p:pic>
        <p:nvPicPr>
          <p:cNvPr id="6" name="圖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8605" y="3294529"/>
            <a:ext cx="3623755" cy="2859952"/>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72880" y="3575112"/>
            <a:ext cx="3066108" cy="2901526"/>
          </a:xfrm>
          <a:prstGeom prst="rect">
            <a:avLst/>
          </a:prstGeom>
        </p:spPr>
      </p:pic>
      <p:sp>
        <p:nvSpPr>
          <p:cNvPr id="18" name="平行四邊形 17"/>
          <p:cNvSpPr/>
          <p:nvPr/>
        </p:nvSpPr>
        <p:spPr>
          <a:xfrm>
            <a:off x="2350083" y="5879011"/>
            <a:ext cx="2606279"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7.1 </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聲道音效卡</a:t>
            </a:r>
          </a:p>
        </p:txBody>
      </p:sp>
      <p:sp>
        <p:nvSpPr>
          <p:cNvPr id="20" name="平行四邊形 19"/>
          <p:cNvSpPr/>
          <p:nvPr/>
        </p:nvSpPr>
        <p:spPr>
          <a:xfrm>
            <a:off x="6548384" y="5873367"/>
            <a:ext cx="2366514"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PCI-E </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顯示卡</a:t>
            </a:r>
          </a:p>
        </p:txBody>
      </p:sp>
      <p:sp>
        <p:nvSpPr>
          <p:cNvPr id="17" name="矩形 16">
            <a:hlinkClick r:id="rId5"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7"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8"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9"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10"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7539206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12"/>
          <p:cNvSpPr>
            <a:spLocks noGrp="1"/>
          </p:cNvSpPr>
          <p:nvPr>
            <p:ph type="sldNum" sz="quarter" idx="12"/>
          </p:nvPr>
        </p:nvSpPr>
        <p:spPr/>
        <p:txBody>
          <a:bodyPr/>
          <a:lstStyle/>
          <a:p>
            <a:fld id="{C45D8186-99EE-4364-AA57-C9F4FAA33639}" type="slidenum">
              <a:rPr lang="zh-TW" altLang="en-US" smtClean="0"/>
              <a:t>74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2" name="標題 1"/>
          <p:cNvSpPr>
            <a:spLocks noGrp="1"/>
          </p:cNvSpPr>
          <p:nvPr>
            <p:ph type="title" idx="4294967295"/>
          </p:nvPr>
        </p:nvSpPr>
        <p:spPr>
          <a:xfrm>
            <a:off x="1260475" y="26988"/>
            <a:ext cx="7883525" cy="936625"/>
          </a:xfrm>
        </p:spPr>
        <p:txBody>
          <a:bodyPr/>
          <a:lstStyle/>
          <a:p>
            <a:r>
              <a:rPr lang="zh-TW" altLang="en-US" dirty="0"/>
              <a:t>擴充卡提供主機額外功能</a:t>
            </a:r>
          </a:p>
        </p:txBody>
      </p:sp>
      <p:sp>
        <p:nvSpPr>
          <p:cNvPr id="14" name="文字方塊 1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常見的擴充卡</a:t>
            </a:r>
          </a:p>
        </p:txBody>
      </p:sp>
      <p:pic>
        <p:nvPicPr>
          <p:cNvPr id="6" name="圖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30243" y="1227968"/>
            <a:ext cx="4078451" cy="2548093"/>
          </a:xfrm>
          <a:prstGeom prst="rect">
            <a:avLst/>
          </a:prstGeom>
        </p:spPr>
      </p:pic>
      <p:sp>
        <p:nvSpPr>
          <p:cNvPr id="17" name="平行四邊形 16"/>
          <p:cNvSpPr/>
          <p:nvPr/>
        </p:nvSpPr>
        <p:spPr>
          <a:xfrm>
            <a:off x="7226713" y="3968896"/>
            <a:ext cx="161641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網路卡</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71564" y="3632457"/>
            <a:ext cx="3889585" cy="2725148"/>
          </a:xfrm>
          <a:prstGeom prst="rect">
            <a:avLst/>
          </a:prstGeom>
        </p:spPr>
      </p:pic>
      <p:sp>
        <p:nvSpPr>
          <p:cNvPr id="20" name="平行四邊形 19"/>
          <p:cNvSpPr/>
          <p:nvPr/>
        </p:nvSpPr>
        <p:spPr>
          <a:xfrm>
            <a:off x="5712178" y="5831964"/>
            <a:ext cx="161641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數據卡</a:t>
            </a:r>
          </a:p>
        </p:txBody>
      </p:sp>
      <p:pic>
        <p:nvPicPr>
          <p:cNvPr id="9" name="圖片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90447" y="1839062"/>
            <a:ext cx="3499407" cy="2578832"/>
          </a:xfrm>
          <a:prstGeom prst="rect">
            <a:avLst/>
          </a:prstGeom>
        </p:spPr>
      </p:pic>
      <p:sp>
        <p:nvSpPr>
          <p:cNvPr id="26" name="平行四邊形 25"/>
          <p:cNvSpPr/>
          <p:nvPr/>
        </p:nvSpPr>
        <p:spPr>
          <a:xfrm>
            <a:off x="1801893" y="1232865"/>
            <a:ext cx="161641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USB</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卡</a:t>
            </a:r>
          </a:p>
        </p:txBody>
      </p:sp>
      <p:sp>
        <p:nvSpPr>
          <p:cNvPr id="18" name="矩形 17">
            <a:hlinkClick r:id="rId6"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8"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9"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10"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11"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8734212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標題 22"/>
          <p:cNvSpPr>
            <a:spLocks noGrp="1"/>
          </p:cNvSpPr>
          <p:nvPr>
            <p:ph type="title"/>
          </p:nvPr>
        </p:nvSpPr>
        <p:spPr/>
        <p:txBody>
          <a:bodyPr/>
          <a:lstStyle/>
          <a:p>
            <a:r>
              <a:rPr lang="zh-TW" altLang="en-US" dirty="0"/>
              <a:t>擴充卡提供主機額外功能</a:t>
            </a:r>
          </a:p>
        </p:txBody>
      </p:sp>
      <p:sp>
        <p:nvSpPr>
          <p:cNvPr id="2" name="投影片編號版面配置區 1"/>
          <p:cNvSpPr>
            <a:spLocks noGrp="1"/>
          </p:cNvSpPr>
          <p:nvPr>
            <p:ph type="sldNum" sz="quarter" idx="12"/>
          </p:nvPr>
        </p:nvSpPr>
        <p:spPr/>
        <p:txBody>
          <a:bodyPr/>
          <a:lstStyle/>
          <a:p>
            <a:fld id="{C45D8186-99EE-4364-AA57-C9F4FAA33639}" type="slidenum">
              <a:rPr lang="zh-TW" altLang="en-US" smtClean="0"/>
              <a:t>75</a:t>
            </a:fld>
            <a:endParaRPr lang="zh-TW" altLang="en-US"/>
          </a:p>
        </p:txBody>
      </p:sp>
      <p:sp>
        <p:nvSpPr>
          <p:cNvPr id="3" name="頁尾版面配置區 2"/>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2230" y="1032777"/>
            <a:ext cx="4663844" cy="2712955"/>
          </a:xfrm>
          <a:prstGeom prst="rect">
            <a:avLst/>
          </a:prstGeom>
        </p:spPr>
      </p:pic>
      <p:sp>
        <p:nvSpPr>
          <p:cNvPr id="6" name="平行四邊形 5"/>
          <p:cNvSpPr/>
          <p:nvPr/>
        </p:nvSpPr>
        <p:spPr>
          <a:xfrm>
            <a:off x="5404221" y="1124484"/>
            <a:ext cx="161641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電視卡</a:t>
            </a:r>
          </a:p>
        </p:txBody>
      </p:sp>
      <p:pic>
        <p:nvPicPr>
          <p:cNvPr id="11" name="圖片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338817">
            <a:off x="872417" y="3604691"/>
            <a:ext cx="4705302" cy="3026381"/>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43963" y="1684191"/>
            <a:ext cx="5000037" cy="3210185"/>
          </a:xfrm>
          <a:prstGeom prst="rect">
            <a:avLst/>
          </a:prstGeom>
        </p:spPr>
      </p:pic>
      <p:sp>
        <p:nvSpPr>
          <p:cNvPr id="10" name="平行四邊形 9"/>
          <p:cNvSpPr/>
          <p:nvPr/>
        </p:nvSpPr>
        <p:spPr>
          <a:xfrm>
            <a:off x="7367291" y="4008082"/>
            <a:ext cx="161641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SCSI</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卡</a:t>
            </a:r>
          </a:p>
        </p:txBody>
      </p:sp>
      <p:sp>
        <p:nvSpPr>
          <p:cNvPr id="12" name="平行四邊形 11"/>
          <p:cNvSpPr/>
          <p:nvPr/>
        </p:nvSpPr>
        <p:spPr>
          <a:xfrm>
            <a:off x="4489955" y="5918692"/>
            <a:ext cx="161641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RAID</a:t>
            </a: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卡</a:t>
            </a:r>
          </a:p>
        </p:txBody>
      </p:sp>
      <p:sp>
        <p:nvSpPr>
          <p:cNvPr id="24" name="文字方塊 23"/>
          <p:cNvSpPr txBox="1"/>
          <p:nvPr/>
        </p:nvSpPr>
        <p:spPr>
          <a:xfrm>
            <a:off x="1259999" y="6540399"/>
            <a:ext cx="7332671" cy="369332"/>
          </a:xfrm>
          <a:prstGeom prst="rect">
            <a:avLst/>
          </a:prstGeom>
          <a:noFill/>
        </p:spPr>
        <p:txBody>
          <a:bodyPr wrap="squar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常見的擴充卡</a:t>
            </a:r>
          </a:p>
        </p:txBody>
      </p:sp>
      <p:sp>
        <p:nvSpPr>
          <p:cNvPr id="18" name="矩形 17">
            <a:hlinkClick r:id="rId5"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7"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9" name="矩形 28">
            <a:hlinkClick r:id="rId8"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9"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31" name="矩形 30">
            <a:hlinkClick r:id="rId10"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0989461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76</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丁丁買了一套</a:t>
            </a:r>
            <a:r>
              <a:rPr lang="en-US" altLang="zh-TW" sz="2800" dirty="0"/>
              <a:t>5.1</a:t>
            </a:r>
            <a:r>
              <a:rPr lang="zh-TW" altLang="en-US" sz="2800" dirty="0"/>
              <a:t>聲道家庭劇院組，請問他應該要具備哪個介面卡才能連接？</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電視卡</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顯示卡</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網路卡</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音效卡</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982529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2-2 </a:t>
            </a:r>
            <a:r>
              <a:rPr lang="zh-TW" altLang="en-US" dirty="0"/>
              <a:t>電腦周邊設備</a:t>
            </a:r>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77</a:t>
            </a:fld>
            <a:endParaRPr lang="zh-TW" altLang="en-US"/>
          </a:p>
        </p:txBody>
      </p:sp>
      <p:sp>
        <p:nvSpPr>
          <p:cNvPr id="9" name="頁尾版面配置區 8"/>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2"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3"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6"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7"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0" name="矩形 19">
            <a:hlinkClick r:id="rId8" action="ppaction://hlinksldjump" highlightClick="1"/>
          </p:cNvPr>
          <p:cNvSpPr/>
          <p:nvPr/>
        </p:nvSpPr>
        <p:spPr>
          <a:xfrm>
            <a:off x="1546413" y="1582331"/>
            <a:ext cx="3519810" cy="9383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鍵盤、滑鼠、手寫板</a:t>
            </a:r>
          </a:p>
        </p:txBody>
      </p:sp>
      <p:sp>
        <p:nvSpPr>
          <p:cNvPr id="21" name="矩形 20">
            <a:hlinkClick r:id="rId9" action="ppaction://hlinksldjump" highlightClick="1"/>
          </p:cNvPr>
          <p:cNvSpPr/>
          <p:nvPr/>
        </p:nvSpPr>
        <p:spPr>
          <a:xfrm>
            <a:off x="1546413" y="2655105"/>
            <a:ext cx="3519810" cy="938305"/>
          </a:xfrm>
          <a:prstGeom prst="rect">
            <a:avLst/>
          </a:prstGeom>
          <a:solidFill>
            <a:srgbClr val="E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3. </a:t>
            </a:r>
            <a:r>
              <a:rPr lang="zh-TW" altLang="en-US" sz="2300" dirty="0">
                <a:latin typeface="Arial" panose="020B0604020202020204" pitchFamily="34" charset="0"/>
                <a:ea typeface="微軟正黑體" panose="020B0604030504040204" pitchFamily="34" charset="-120"/>
              </a:rPr>
              <a:t>掃描器、數位相機、</a:t>
            </a:r>
            <a:r>
              <a:rPr lang="en-US" altLang="zh-TW" sz="2300" dirty="0">
                <a:latin typeface="Arial" panose="020B0604020202020204" pitchFamily="34" charset="0"/>
                <a:ea typeface="微軟正黑體" panose="020B0604030504040204" pitchFamily="34" charset="-120"/>
              </a:rPr>
              <a:t/>
            </a:r>
            <a:br>
              <a:rPr lang="en-US" altLang="zh-TW" sz="2300" dirty="0">
                <a:latin typeface="Arial" panose="020B0604020202020204" pitchFamily="34" charset="0"/>
                <a:ea typeface="微軟正黑體" panose="020B0604030504040204" pitchFamily="34" charset="-120"/>
              </a:rPr>
            </a:br>
            <a:r>
              <a:rPr lang="zh-TW" altLang="en-US" sz="2300" dirty="0">
                <a:latin typeface="Arial" panose="020B0604020202020204" pitchFamily="34" charset="0"/>
                <a:ea typeface="微軟正黑體" panose="020B0604030504040204" pitchFamily="34" charset="-120"/>
              </a:rPr>
              <a:t>網路攝影機</a:t>
            </a:r>
          </a:p>
        </p:txBody>
      </p:sp>
      <p:sp>
        <p:nvSpPr>
          <p:cNvPr id="22" name="矩形 21">
            <a:hlinkClick r:id="rId10" action="ppaction://hlinksldjump" highlightClick="1"/>
          </p:cNvPr>
          <p:cNvSpPr/>
          <p:nvPr/>
        </p:nvSpPr>
        <p:spPr>
          <a:xfrm>
            <a:off x="1546413" y="3727879"/>
            <a:ext cx="3519810" cy="9383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5. </a:t>
            </a:r>
            <a:r>
              <a:rPr lang="zh-TW" altLang="en-US" sz="2300" dirty="0">
                <a:latin typeface="Arial" panose="020B0604020202020204" pitchFamily="34" charset="0"/>
                <a:ea typeface="微軟正黑體" panose="020B0604030504040204" pitchFamily="34" charset="-120"/>
              </a:rPr>
              <a:t>印表機</a:t>
            </a:r>
          </a:p>
        </p:txBody>
      </p:sp>
      <p:sp>
        <p:nvSpPr>
          <p:cNvPr id="28" name="矩形 27">
            <a:hlinkClick r:id="rId11" action="ppaction://hlinksldjump" highlightClick="1"/>
          </p:cNvPr>
          <p:cNvSpPr/>
          <p:nvPr/>
        </p:nvSpPr>
        <p:spPr>
          <a:xfrm>
            <a:off x="5352636" y="1582331"/>
            <a:ext cx="3519810" cy="938305"/>
          </a:xfrm>
          <a:prstGeom prst="rect">
            <a:avLst/>
          </a:prstGeom>
          <a:solidFill>
            <a:srgbClr val="00F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2. </a:t>
            </a:r>
            <a:r>
              <a:rPr lang="zh-TW" altLang="en-US" sz="2300" dirty="0">
                <a:latin typeface="Arial" panose="020B0604020202020204" pitchFamily="34" charset="0"/>
                <a:ea typeface="微軟正黑體" panose="020B0604030504040204" pitchFamily="34" charset="-120"/>
              </a:rPr>
              <a:t>搖桿、喇叭、麥克風</a:t>
            </a:r>
          </a:p>
        </p:txBody>
      </p:sp>
      <p:sp>
        <p:nvSpPr>
          <p:cNvPr id="29" name="矩形 28">
            <a:hlinkClick r:id="rId12" action="ppaction://hlinksldjump" highlightClick="1"/>
          </p:cNvPr>
          <p:cNvSpPr/>
          <p:nvPr/>
        </p:nvSpPr>
        <p:spPr>
          <a:xfrm>
            <a:off x="5352636" y="2655105"/>
            <a:ext cx="3519810" cy="938305"/>
          </a:xfrm>
          <a:prstGeom prst="rect">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4. </a:t>
            </a:r>
            <a:r>
              <a:rPr lang="zh-TW" altLang="en-US" sz="2300" dirty="0">
                <a:latin typeface="Arial" panose="020B0604020202020204" pitchFamily="34" charset="0"/>
                <a:ea typeface="微軟正黑體" panose="020B0604030504040204" pitchFamily="34" charset="-120"/>
              </a:rPr>
              <a:t>顯示器</a:t>
            </a:r>
          </a:p>
        </p:txBody>
      </p:sp>
    </p:spTree>
    <p:extLst>
      <p:ext uri="{BB962C8B-B14F-4D97-AF65-F5344CB8AC3E}">
        <p14:creationId xmlns:p14="http://schemas.microsoft.com/office/powerpoint/2010/main" val="30537546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鍵盤、滑鼠</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78</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3" name="內容版面配置區 2"/>
          <p:cNvSpPr>
            <a:spLocks noGrp="1"/>
          </p:cNvSpPr>
          <p:nvPr>
            <p:ph idx="1"/>
          </p:nvPr>
        </p:nvSpPr>
        <p:spPr>
          <a:xfrm>
            <a:off x="1265402" y="1304599"/>
            <a:ext cx="7069705" cy="51316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solidFill>
                  <a:srgbClr val="0070C0"/>
                </a:solidFill>
              </a:rPr>
              <a:t>鍵盤</a:t>
            </a:r>
            <a:r>
              <a:rPr lang="en-US" altLang="zh-TW" sz="2600" b="1" dirty="0"/>
              <a:t>(keyboard)</a:t>
            </a:r>
            <a:r>
              <a:rPr lang="zh-TW" altLang="en-US" sz="2600" b="1" dirty="0"/>
              <a:t>與</a:t>
            </a:r>
            <a:r>
              <a:rPr lang="zh-TW" altLang="en-US" sz="2600" b="1" dirty="0">
                <a:solidFill>
                  <a:srgbClr val="0070C0"/>
                </a:solidFill>
              </a:rPr>
              <a:t>滑鼠</a:t>
            </a:r>
            <a:r>
              <a:rPr lang="en-US" altLang="zh-TW" sz="2600" b="1" dirty="0"/>
              <a:t>(mouse)</a:t>
            </a:r>
            <a:r>
              <a:rPr lang="zh-TW" altLang="en-US" sz="2600" b="1" dirty="0"/>
              <a:t>都是個人電腦中最基本的</a:t>
            </a:r>
            <a:r>
              <a:rPr lang="zh-TW" altLang="en-US" sz="2600" b="1" dirty="0">
                <a:solidFill>
                  <a:srgbClr val="0070C0"/>
                </a:solidFill>
              </a:rPr>
              <a:t>輸入設備</a:t>
            </a:r>
            <a:r>
              <a:rPr lang="zh-TW" altLang="en-US" sz="2600" b="1" dirty="0"/>
              <a:t>。</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早期大都為</a:t>
            </a:r>
            <a:r>
              <a:rPr lang="en-US" altLang="zh-TW" sz="2600" b="1" dirty="0"/>
              <a:t>COM</a:t>
            </a:r>
            <a:r>
              <a:rPr lang="zh-TW" altLang="en-US" sz="2600" b="1" dirty="0"/>
              <a:t>形式的接頭，現在則多為</a:t>
            </a:r>
            <a:r>
              <a:rPr lang="en-US" altLang="zh-TW" sz="2600" b="1" dirty="0">
                <a:solidFill>
                  <a:srgbClr val="0070C0"/>
                </a:solidFill>
              </a:rPr>
              <a:t>PS/2</a:t>
            </a:r>
            <a:r>
              <a:rPr lang="zh-TW" altLang="en-US" sz="2600" b="1" dirty="0">
                <a:solidFill>
                  <a:srgbClr val="0070C0"/>
                </a:solidFill>
              </a:rPr>
              <a:t>或</a:t>
            </a:r>
            <a:r>
              <a:rPr lang="en-US" altLang="zh-TW" sz="2600" b="1" dirty="0">
                <a:solidFill>
                  <a:srgbClr val="0070C0"/>
                </a:solidFill>
              </a:rPr>
              <a:t>USB</a:t>
            </a:r>
            <a:r>
              <a:rPr lang="zh-TW" altLang="en-US" sz="2600" b="1" dirty="0">
                <a:solidFill>
                  <a:srgbClr val="0070C0"/>
                </a:solidFill>
              </a:rPr>
              <a:t>接</a:t>
            </a:r>
            <a:r>
              <a:rPr lang="zh-TW" altLang="en-US" sz="2600" b="1" dirty="0"/>
              <a:t>頭，而若要避免線材羈絆造成使用不便，也可以選購無線形式的滑鼠與鍵盤。</a:t>
            </a:r>
          </a:p>
        </p:txBody>
      </p:sp>
      <p:pic>
        <p:nvPicPr>
          <p:cNvPr id="7" name="圖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8402" y="4394616"/>
            <a:ext cx="5226246" cy="1953784"/>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10189">
            <a:off x="6511990" y="4284921"/>
            <a:ext cx="1719912" cy="2098203"/>
          </a:xfrm>
          <a:prstGeom prst="rect">
            <a:avLst/>
          </a:prstGeom>
        </p:spPr>
      </p:pic>
      <p:sp>
        <p:nvSpPr>
          <p:cNvPr id="17" name="矩形 16">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9"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10"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139913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7</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在電腦硬體基本架構中，哪一單元負責「指令解釋」的工作？</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控制單元</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記憶單元</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794081"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輸入</a:t>
              </a:r>
              <a:r>
                <a:rPr lang="en-US" altLang="zh-TW" sz="2000" dirty="0">
                  <a:solidFill>
                    <a:prstClr val="white"/>
                  </a:solidFill>
                  <a:latin typeface="Arial" panose="020B0604020202020204" pitchFamily="34" charset="0"/>
                  <a:ea typeface="微軟正黑體" panose="020B0604030504040204" pitchFamily="34" charset="-120"/>
                </a:rPr>
                <a:t>/</a:t>
              </a:r>
              <a:r>
                <a:rPr lang="zh-TW" altLang="en-US" sz="2000" dirty="0">
                  <a:solidFill>
                    <a:prstClr val="white"/>
                  </a:solidFill>
                  <a:latin typeface="Arial" panose="020B0604020202020204" pitchFamily="34" charset="0"/>
                  <a:ea typeface="微軟正黑體" panose="020B0604030504040204" pitchFamily="34" charset="-120"/>
                </a:rPr>
                <a:t>輸出單元</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794081"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算術</a:t>
              </a:r>
              <a:r>
                <a:rPr lang="en-US" altLang="zh-TW" sz="2000" dirty="0">
                  <a:solidFill>
                    <a:prstClr val="white"/>
                  </a:solidFill>
                  <a:latin typeface="Arial" panose="020B0604020202020204" pitchFamily="34" charset="0"/>
                  <a:ea typeface="微軟正黑體" panose="020B0604030504040204" pitchFamily="34" charset="-120"/>
                </a:rPr>
                <a:t>/</a:t>
              </a:r>
              <a:r>
                <a:rPr lang="zh-TW" altLang="en-US" sz="2000" dirty="0">
                  <a:solidFill>
                    <a:prstClr val="white"/>
                  </a:solidFill>
                  <a:latin typeface="Arial" panose="020B0604020202020204" pitchFamily="34" charset="0"/>
                  <a:ea typeface="微軟正黑體" panose="020B0604030504040204" pitchFamily="34" charset="-120"/>
                </a:rPr>
                <a:t>邏輯單元</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0858468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79</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布萊得在進行電腦投影片簡報時，有時會需要在離電腦較遠的地方操作，也可能會遇到玻璃桌面，請問哪一種滑鼠對他而言會是比較方便的選擇？</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73957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USB</a:t>
              </a:r>
              <a:r>
                <a:rPr lang="zh-TW" altLang="en-US" sz="2000" dirty="0">
                  <a:solidFill>
                    <a:prstClr val="white"/>
                  </a:solidFill>
                  <a:latin typeface="Arial" panose="020B0604020202020204" pitchFamily="34" charset="0"/>
                  <a:ea typeface="微軟正黑體" panose="020B0604030504040204" pitchFamily="34" charset="-120"/>
                </a:rPr>
                <a:t>有線滑鼠</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無線光學滑鼠</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25386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PS/2</a:t>
              </a:r>
              <a:r>
                <a:rPr lang="zh-TW" altLang="en-US" sz="2000" dirty="0">
                  <a:solidFill>
                    <a:prstClr val="white"/>
                  </a:solidFill>
                  <a:latin typeface="Arial" panose="020B0604020202020204" pitchFamily="34" charset="0"/>
                  <a:ea typeface="微軟正黑體" panose="020B0604030504040204" pitchFamily="34" charset="-120"/>
                </a:rPr>
                <a:t>滑鼠</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無線雷射滑鼠</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5758996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手寫板</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3" name="內容版面配置區 2"/>
          <p:cNvSpPr>
            <a:spLocks noGrp="1"/>
          </p:cNvSpPr>
          <p:nvPr>
            <p:ph idx="1"/>
          </p:nvPr>
        </p:nvSpPr>
        <p:spPr>
          <a:xfrm>
            <a:off x="1640541" y="1582331"/>
            <a:ext cx="6671121" cy="5131671"/>
          </a:xfrm>
        </p:spPr>
        <p:txBody>
          <a:bodyPr>
            <a:normAutofit/>
          </a:bodyPr>
          <a:lstStyle/>
          <a:p>
            <a:pPr>
              <a:lnSpc>
                <a:spcPts val="3800"/>
              </a:lnSpc>
              <a:spcBef>
                <a:spcPts val="1800"/>
              </a:spcBef>
            </a:pPr>
            <a:r>
              <a:rPr lang="zh-TW" altLang="en-US" sz="2600" b="1" dirty="0"/>
              <a:t>許多美術設計人員習慣用手寫板或觸控式螢幕來繪製圖像，如此較能掌控筆觸線條的細微變化。</a:t>
            </a:r>
          </a:p>
        </p:txBody>
      </p:sp>
      <p:pic>
        <p:nvPicPr>
          <p:cNvPr id="5" name="圖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12381" y="2730975"/>
            <a:ext cx="5431619" cy="4127025"/>
          </a:xfrm>
          <a:prstGeom prst="rect">
            <a:avLst/>
          </a:prstGeom>
        </p:spPr>
      </p:pic>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9"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963914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搖桿（</a:t>
            </a:r>
            <a:r>
              <a:rPr lang="en-US" altLang="zh-TW" dirty="0"/>
              <a:t>Joystick</a:t>
            </a:r>
            <a:r>
              <a:rPr lang="zh-TW" altLang="en-US" dirty="0"/>
              <a:t>）</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3" name="內容版面配置區 2"/>
          <p:cNvSpPr>
            <a:spLocks noGrp="1"/>
          </p:cNvSpPr>
          <p:nvPr>
            <p:ph idx="1"/>
          </p:nvPr>
        </p:nvSpPr>
        <p:spPr>
          <a:xfrm>
            <a:off x="1324018" y="1337409"/>
            <a:ext cx="7234519" cy="5131671"/>
          </a:xfrm>
        </p:spPr>
        <p:txBody>
          <a:bodyPr>
            <a:normAutofit/>
          </a:bodyPr>
          <a:lstStyle/>
          <a:p>
            <a:pPr>
              <a:lnSpc>
                <a:spcPts val="3800"/>
              </a:lnSpc>
              <a:spcBef>
                <a:spcPts val="1800"/>
              </a:spcBef>
            </a:pPr>
            <a:r>
              <a:rPr lang="zh-TW" altLang="en-US" sz="2600" b="1" dirty="0"/>
              <a:t>搖桿</a:t>
            </a:r>
            <a:r>
              <a:rPr lang="en-US" altLang="zh-TW" sz="2600" b="1" dirty="0"/>
              <a:t>(joystick)</a:t>
            </a:r>
            <a:r>
              <a:rPr lang="zh-TW" altLang="en-US" sz="2600" b="1" dirty="0"/>
              <a:t>的主要作用是增加遊戲操控性與真實感，依其功能可大致分為掌上型、方向盤、飛行搖桿</a:t>
            </a:r>
            <a:r>
              <a:rPr lang="en-US" altLang="zh-TW" sz="2600" b="1" dirty="0"/>
              <a:t>...</a:t>
            </a:r>
            <a:r>
              <a:rPr lang="zh-TW" altLang="en-US" sz="2600" b="1" dirty="0"/>
              <a:t>等不同類型。</a:t>
            </a:r>
          </a:p>
        </p:txBody>
      </p:sp>
      <p:pic>
        <p:nvPicPr>
          <p:cNvPr id="7" name="圖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9692" y="3320255"/>
            <a:ext cx="2584254" cy="3148825"/>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37417" y="3167231"/>
            <a:ext cx="4737643" cy="3108095"/>
          </a:xfrm>
          <a:prstGeom prst="rect">
            <a:avLst/>
          </a:prstGeom>
        </p:spPr>
      </p:pic>
      <p:sp>
        <p:nvSpPr>
          <p:cNvPr id="14" name="矩形 13">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9"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10"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8261357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喇叭 與 麥克風</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3" name="內容版面配置區 2"/>
          <p:cNvSpPr>
            <a:spLocks noGrp="1"/>
          </p:cNvSpPr>
          <p:nvPr>
            <p:ph idx="1"/>
          </p:nvPr>
        </p:nvSpPr>
        <p:spPr>
          <a:xfrm>
            <a:off x="1371600" y="1461525"/>
            <a:ext cx="7234519" cy="5131671"/>
          </a:xfrm>
        </p:spPr>
        <p:txBody>
          <a:bodyPr>
            <a:normAutofit/>
          </a:bodyPr>
          <a:lstStyle/>
          <a:p>
            <a:pPr>
              <a:lnSpc>
                <a:spcPts val="3800"/>
              </a:lnSpc>
              <a:spcBef>
                <a:spcPts val="1800"/>
              </a:spcBef>
            </a:pPr>
            <a:r>
              <a:rPr lang="zh-TW" altLang="en-US" sz="2600" b="1" dirty="0"/>
              <a:t>喇叭</a:t>
            </a:r>
            <a:r>
              <a:rPr lang="en-US" altLang="zh-TW" sz="2600" b="1" dirty="0"/>
              <a:t>(speaker)</a:t>
            </a:r>
            <a:r>
              <a:rPr lang="zh-TW" altLang="en-US" sz="2600" b="1" dirty="0"/>
              <a:t>與麥克風</a:t>
            </a:r>
            <a:r>
              <a:rPr lang="en-US" altLang="zh-TW" sz="2600" b="1" dirty="0"/>
              <a:t>(microphone)</a:t>
            </a:r>
            <a:r>
              <a:rPr lang="zh-TW" altLang="en-US" sz="2600" b="1" dirty="0"/>
              <a:t>分別用來輸出與輸入聲音，這些聲音必須透過</a:t>
            </a:r>
            <a:r>
              <a:rPr lang="zh-TW" altLang="en-US" sz="2600" b="1" dirty="0">
                <a:solidFill>
                  <a:srgbClr val="0070C0"/>
                </a:solidFill>
              </a:rPr>
              <a:t>音效卡</a:t>
            </a:r>
            <a:r>
              <a:rPr lang="zh-TW" altLang="en-US" sz="2600" b="1" dirty="0"/>
              <a:t>或主機板上的</a:t>
            </a:r>
            <a:r>
              <a:rPr lang="zh-TW" altLang="en-US" sz="2600" b="1" dirty="0">
                <a:solidFill>
                  <a:srgbClr val="0070C0"/>
                </a:solidFill>
              </a:rPr>
              <a:t>音效晶片</a:t>
            </a:r>
            <a:r>
              <a:rPr lang="zh-TW" altLang="en-US" sz="2600" b="1" dirty="0"/>
              <a:t>進行類比與數位訊號的轉換工作</a:t>
            </a:r>
          </a:p>
        </p:txBody>
      </p:sp>
      <p:pic>
        <p:nvPicPr>
          <p:cNvPr id="6" name="圖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58052" y="3363060"/>
            <a:ext cx="1273405" cy="3036321"/>
          </a:xfrm>
          <a:prstGeom prst="rect">
            <a:avLst/>
          </a:prstGeom>
        </p:spPr>
      </p:pic>
      <p:pic>
        <p:nvPicPr>
          <p:cNvPr id="9" name="圖片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1600" y="3363061"/>
            <a:ext cx="5923897" cy="3330686"/>
          </a:xfrm>
          <a:prstGeom prst="rect">
            <a:avLst/>
          </a:prstGeom>
        </p:spPr>
      </p:pic>
      <p:sp>
        <p:nvSpPr>
          <p:cNvPr id="14" name="矩形 13">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9"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10"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3700320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83</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下列何者不屬於輸入設備？</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麥克風</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滑鼠</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搖桿</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喇叭</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4455692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影像感光元件</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3" name="內容版面配置區 2"/>
          <p:cNvSpPr>
            <a:spLocks noGrp="1"/>
          </p:cNvSpPr>
          <p:nvPr>
            <p:ph idx="1"/>
          </p:nvPr>
        </p:nvSpPr>
        <p:spPr>
          <a:xfrm>
            <a:off x="1247471" y="1477062"/>
            <a:ext cx="7234519" cy="5131671"/>
          </a:xfrm>
        </p:spPr>
        <p:txBody>
          <a:bodyPr>
            <a:normAutofit/>
          </a:bodyPr>
          <a:lstStyle/>
          <a:p>
            <a:pPr>
              <a:lnSpc>
                <a:spcPts val="3800"/>
              </a:lnSpc>
              <a:spcBef>
                <a:spcPts val="1800"/>
              </a:spcBef>
            </a:pPr>
            <a:r>
              <a:rPr lang="zh-TW" altLang="en-US" sz="2600" b="1" dirty="0"/>
              <a:t>掃描器</a:t>
            </a:r>
            <a:r>
              <a:rPr lang="en-US" altLang="zh-TW" sz="2600" b="1" dirty="0"/>
              <a:t>(scanner)</a:t>
            </a:r>
            <a:r>
              <a:rPr lang="zh-TW" altLang="en-US" sz="2600" b="1" dirty="0"/>
              <a:t>、數位相機</a:t>
            </a:r>
            <a:r>
              <a:rPr lang="en-US" altLang="zh-TW" sz="2600" b="1" dirty="0"/>
              <a:t>(digital camera)</a:t>
            </a:r>
            <a:r>
              <a:rPr lang="zh-TW" altLang="en-US" sz="2600" b="1" dirty="0"/>
              <a:t>、網路攝影機</a:t>
            </a:r>
            <a:r>
              <a:rPr lang="en-US" altLang="zh-TW" sz="2600" b="1" dirty="0"/>
              <a:t>(webcam)</a:t>
            </a:r>
            <a:r>
              <a:rPr lang="zh-TW" altLang="en-US" sz="2600" b="1" dirty="0"/>
              <a:t>等都是利用</a:t>
            </a:r>
            <a:r>
              <a:rPr lang="zh-TW" altLang="en-US" sz="2600" b="1" dirty="0">
                <a:solidFill>
                  <a:srgbClr val="0070C0"/>
                </a:solidFill>
              </a:rPr>
              <a:t>光學原理</a:t>
            </a:r>
            <a:r>
              <a:rPr lang="zh-TW" altLang="en-US" sz="2600" b="1" dirty="0"/>
              <a:t>與</a:t>
            </a:r>
            <a:r>
              <a:rPr lang="zh-TW" altLang="en-US" sz="2600" b="1" dirty="0">
                <a:solidFill>
                  <a:srgbClr val="0070C0"/>
                </a:solidFill>
              </a:rPr>
              <a:t>感光元件</a:t>
            </a:r>
            <a:r>
              <a:rPr lang="zh-TW" altLang="en-US" sz="2600" b="1" dirty="0"/>
              <a:t>進行資料輸入的設備，藉此可將圖片、相片、拍攝畫面</a:t>
            </a:r>
            <a:r>
              <a:rPr lang="en-US" altLang="zh-TW" sz="2600" b="1" dirty="0"/>
              <a:t>...</a:t>
            </a:r>
            <a:r>
              <a:rPr lang="zh-TW" altLang="en-US" sz="2600" b="1" dirty="0"/>
              <a:t>等轉換為電腦可處理的數位資料。</a:t>
            </a:r>
          </a:p>
        </p:txBody>
      </p:sp>
      <p:pic>
        <p:nvPicPr>
          <p:cNvPr id="5" name="圖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31577" y="3822927"/>
            <a:ext cx="3667895" cy="2887405"/>
          </a:xfrm>
          <a:prstGeom prst="rect">
            <a:avLst/>
          </a:prstGeom>
        </p:spPr>
      </p:pic>
      <p:sp>
        <p:nvSpPr>
          <p:cNvPr id="17" name="平行四邊形 16"/>
          <p:cNvSpPr/>
          <p:nvPr/>
        </p:nvSpPr>
        <p:spPr>
          <a:xfrm>
            <a:off x="5162125" y="5868481"/>
            <a:ext cx="3561165"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影像感光元件</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CMOS</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14" name="矩形 13">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9"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0098790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掃描器</a:t>
            </a:r>
            <a:r>
              <a:rPr lang="en-US" altLang="zh-TW" dirty="0"/>
              <a:t>(Scanner)</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3" name="內容版面配置區 2"/>
          <p:cNvSpPr>
            <a:spLocks noGrp="1"/>
          </p:cNvSpPr>
          <p:nvPr>
            <p:ph idx="1"/>
          </p:nvPr>
        </p:nvSpPr>
        <p:spPr>
          <a:xfrm>
            <a:off x="1373841" y="1443940"/>
            <a:ext cx="7109759" cy="51316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solidFill>
                  <a:srgbClr val="0070C0"/>
                </a:solidFill>
              </a:rPr>
              <a:t>掃描器</a:t>
            </a:r>
            <a:r>
              <a:rPr lang="zh-TW" altLang="en-US" sz="2600" b="1" dirty="0"/>
              <a:t>是一種可將圖片或相片轉換為數位資料的</a:t>
            </a:r>
            <a:r>
              <a:rPr lang="zh-TW" altLang="en-US" sz="2600" b="1" dirty="0">
                <a:solidFill>
                  <a:srgbClr val="0070C0"/>
                </a:solidFill>
              </a:rPr>
              <a:t>輸入設備</a:t>
            </a:r>
            <a:r>
              <a:rPr lang="zh-TW" altLang="en-US" sz="2600" b="1" dirty="0"/>
              <a:t>。</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掃描器通常以</a:t>
            </a:r>
            <a:r>
              <a:rPr lang="zh-TW" altLang="en-US" sz="2600" b="1" dirty="0">
                <a:solidFill>
                  <a:srgbClr val="0070C0"/>
                </a:solidFill>
              </a:rPr>
              <a:t>解析度</a:t>
            </a:r>
            <a:r>
              <a:rPr lang="zh-TW" altLang="en-US" sz="2600" b="1" dirty="0"/>
              <a:t>和</a:t>
            </a:r>
            <a:r>
              <a:rPr lang="zh-TW" altLang="en-US" sz="2600" b="1" dirty="0">
                <a:solidFill>
                  <a:srgbClr val="0070C0"/>
                </a:solidFill>
              </a:rPr>
              <a:t>分色能力</a:t>
            </a:r>
            <a:r>
              <a:rPr lang="zh-TW" altLang="en-US" sz="2600" b="1" dirty="0"/>
              <a:t>作為衡量品質的指標，解析度的單位是</a:t>
            </a:r>
            <a:r>
              <a:rPr lang="en-US" altLang="zh-TW" sz="2600" b="1" dirty="0">
                <a:solidFill>
                  <a:srgbClr val="0070C0"/>
                </a:solidFill>
              </a:rPr>
              <a:t>dpi</a:t>
            </a:r>
            <a:r>
              <a:rPr lang="en-US" altLang="zh-TW" sz="2600" b="1" dirty="0"/>
              <a:t>(dot per inch)</a:t>
            </a:r>
            <a:r>
              <a:rPr lang="zh-TW" altLang="en-US" sz="2600" b="1" dirty="0"/>
              <a:t>，例如</a:t>
            </a:r>
            <a:r>
              <a:rPr lang="en-US" altLang="zh-TW" sz="2600" b="1" dirty="0"/>
              <a:t>1200 dpi × 2400 dpi</a:t>
            </a:r>
            <a:r>
              <a:rPr lang="zh-TW" altLang="en-US" sz="2600" b="1" dirty="0"/>
              <a:t>，分色能力則以</a:t>
            </a:r>
            <a:r>
              <a:rPr lang="zh-TW" altLang="en-US" sz="2600" b="1" dirty="0">
                <a:solidFill>
                  <a:srgbClr val="0070C0"/>
                </a:solidFill>
              </a:rPr>
              <a:t>位元</a:t>
            </a:r>
            <a:r>
              <a:rPr lang="zh-TW" altLang="en-US" sz="2600" b="1" dirty="0"/>
              <a:t>為單位，例如</a:t>
            </a:r>
            <a:r>
              <a:rPr lang="en-US" altLang="zh-TW" sz="2600" b="1" dirty="0"/>
              <a:t>24 bits</a:t>
            </a:r>
            <a:r>
              <a:rPr lang="zh-TW" altLang="en-US" sz="2600" b="1" dirty="0"/>
              <a:t>代表每一像素的色階深度為</a:t>
            </a:r>
            <a:r>
              <a:rPr lang="en-US" altLang="zh-TW" sz="2600" b="1" dirty="0"/>
              <a:t>224</a:t>
            </a:r>
            <a:r>
              <a:rPr lang="zh-TW" altLang="en-US" sz="2600" b="1" dirty="0"/>
              <a:t>色。</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solidFill>
                  <a:srgbClr val="0070C0"/>
                </a:solidFill>
              </a:rPr>
              <a:t>解析度和分色能力愈高</a:t>
            </a:r>
            <a:r>
              <a:rPr lang="zh-TW" altLang="en-US" sz="2600" b="1" dirty="0"/>
              <a:t>便代表掃描後的圖形效果</a:t>
            </a:r>
            <a:r>
              <a:rPr lang="zh-TW" altLang="en-US" sz="2600" b="1" dirty="0">
                <a:solidFill>
                  <a:srgbClr val="0070C0"/>
                </a:solidFill>
              </a:rPr>
              <a:t>愈細緻清晰</a:t>
            </a:r>
            <a:r>
              <a:rPr lang="zh-TW" altLang="en-US" sz="2600" b="1" dirty="0"/>
              <a:t>。</a:t>
            </a:r>
          </a:p>
        </p:txBody>
      </p:sp>
      <p:sp>
        <p:nvSpPr>
          <p:cNvPr id="20" name="矩形 1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2840631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a:t>掃描器運作</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86</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77968" y="1619808"/>
            <a:ext cx="7566032" cy="5013773"/>
          </a:xfrm>
          <a:prstGeom prst="rect">
            <a:avLst/>
          </a:prstGeom>
        </p:spPr>
      </p:pic>
      <p:grpSp>
        <p:nvGrpSpPr>
          <p:cNvPr id="17" name="群組 16"/>
          <p:cNvGrpSpPr/>
          <p:nvPr/>
        </p:nvGrpSpPr>
        <p:grpSpPr>
          <a:xfrm>
            <a:off x="1679566" y="1223788"/>
            <a:ext cx="3759202" cy="1628207"/>
            <a:chOff x="2801255" y="2270070"/>
            <a:chExt cx="3759202" cy="1628207"/>
          </a:xfrm>
        </p:grpSpPr>
        <p:sp>
          <p:nvSpPr>
            <p:cNvPr id="15" name="摺角紙張 14"/>
            <p:cNvSpPr/>
            <p:nvPr/>
          </p:nvSpPr>
          <p:spPr>
            <a:xfrm>
              <a:off x="2943340" y="2417820"/>
              <a:ext cx="3617117" cy="1480457"/>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移動日光燈管讓光線依序照射掃描文件。</a:t>
              </a:r>
            </a:p>
          </p:txBody>
        </p:sp>
        <p:sp>
          <p:nvSpPr>
            <p:cNvPr id="16" name="橢圓 15"/>
            <p:cNvSpPr/>
            <p:nvPr/>
          </p:nvSpPr>
          <p:spPr>
            <a:xfrm>
              <a:off x="2801255" y="2270070"/>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1</a:t>
              </a:r>
              <a:endParaRPr lang="zh-TW" altLang="en-US" sz="2800" dirty="0">
                <a:latin typeface="Arial" panose="020B0604020202020204" pitchFamily="34" charset="0"/>
                <a:cs typeface="Arial" panose="020B0604020202020204" pitchFamily="34" charset="0"/>
              </a:endParaRPr>
            </a:p>
          </p:txBody>
        </p:sp>
      </p:grpSp>
      <p:sp>
        <p:nvSpPr>
          <p:cNvPr id="18" name="矩形 17">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4307673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a:t>掃描器運作</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87</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77968" y="1619808"/>
            <a:ext cx="7566032" cy="5013773"/>
          </a:xfrm>
          <a:prstGeom prst="rect">
            <a:avLst/>
          </a:prstGeom>
        </p:spPr>
      </p:pic>
      <p:grpSp>
        <p:nvGrpSpPr>
          <p:cNvPr id="17" name="群組 16"/>
          <p:cNvGrpSpPr/>
          <p:nvPr/>
        </p:nvGrpSpPr>
        <p:grpSpPr>
          <a:xfrm>
            <a:off x="1679566" y="1223788"/>
            <a:ext cx="4867920" cy="2337877"/>
            <a:chOff x="2801255" y="2270070"/>
            <a:chExt cx="4867920" cy="2337877"/>
          </a:xfrm>
        </p:grpSpPr>
        <p:sp>
          <p:nvSpPr>
            <p:cNvPr id="15" name="摺角紙張 14"/>
            <p:cNvSpPr/>
            <p:nvPr/>
          </p:nvSpPr>
          <p:spPr>
            <a:xfrm>
              <a:off x="2943340" y="2417820"/>
              <a:ext cx="4725835" cy="2190127"/>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照射到文件的光線會產生不同程度的反射，並透過稜鏡組將</a:t>
              </a:r>
            </a:p>
            <a:p>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光線反射至</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CCD</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charge coupled devices</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）感光元件上。</a:t>
              </a:r>
            </a:p>
          </p:txBody>
        </p:sp>
        <p:sp>
          <p:nvSpPr>
            <p:cNvPr id="16" name="橢圓 15"/>
            <p:cNvSpPr/>
            <p:nvPr/>
          </p:nvSpPr>
          <p:spPr>
            <a:xfrm>
              <a:off x="2801255" y="2270070"/>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2</a:t>
              </a:r>
              <a:endParaRPr lang="zh-TW" altLang="en-US" sz="2800" dirty="0">
                <a:latin typeface="Arial" panose="020B0604020202020204" pitchFamily="34" charset="0"/>
                <a:cs typeface="Arial" panose="020B0604020202020204" pitchFamily="34" charset="0"/>
              </a:endParaRPr>
            </a:p>
          </p:txBody>
        </p:sp>
      </p:grpSp>
      <p:sp>
        <p:nvSpPr>
          <p:cNvPr id="18" name="矩形 17">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4943009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a:t>掃描器運作</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88</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77968" y="1619808"/>
            <a:ext cx="7566032" cy="5013773"/>
          </a:xfrm>
          <a:prstGeom prst="rect">
            <a:avLst/>
          </a:prstGeom>
        </p:spPr>
      </p:pic>
      <p:grpSp>
        <p:nvGrpSpPr>
          <p:cNvPr id="17" name="群組 16"/>
          <p:cNvGrpSpPr/>
          <p:nvPr/>
        </p:nvGrpSpPr>
        <p:grpSpPr>
          <a:xfrm>
            <a:off x="1679566" y="1223788"/>
            <a:ext cx="5113120" cy="1243641"/>
            <a:chOff x="2801255" y="2270070"/>
            <a:chExt cx="5113120" cy="1243641"/>
          </a:xfrm>
        </p:grpSpPr>
        <p:sp>
          <p:nvSpPr>
            <p:cNvPr id="15" name="摺角紙張 14"/>
            <p:cNvSpPr/>
            <p:nvPr/>
          </p:nvSpPr>
          <p:spPr>
            <a:xfrm>
              <a:off x="2943340" y="2417820"/>
              <a:ext cx="4971035" cy="1095891"/>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感光元件將光訊號轉換為類比訊號。</a:t>
              </a:r>
            </a:p>
          </p:txBody>
        </p:sp>
        <p:sp>
          <p:nvSpPr>
            <p:cNvPr id="16" name="橢圓 15"/>
            <p:cNvSpPr/>
            <p:nvPr/>
          </p:nvSpPr>
          <p:spPr>
            <a:xfrm>
              <a:off x="2801255" y="2270070"/>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3</a:t>
              </a:r>
              <a:endParaRPr lang="zh-TW" altLang="en-US" sz="2800" dirty="0">
                <a:latin typeface="Arial" panose="020B0604020202020204" pitchFamily="34" charset="0"/>
                <a:cs typeface="Arial" panose="020B0604020202020204" pitchFamily="34" charset="0"/>
              </a:endParaRPr>
            </a:p>
          </p:txBody>
        </p:sp>
      </p:grpSp>
      <p:sp>
        <p:nvSpPr>
          <p:cNvPr id="18" name="矩形 17">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480094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個人電腦的基本組成</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21" name="圖片 20"/>
          <p:cNvPicPr/>
          <p:nvPr/>
        </p:nvPicPr>
        <p:blipFill>
          <a:blip r:embed="rId3" cstate="screen">
            <a:extLst>
              <a:ext uri="{28A0092B-C50C-407E-A947-70E740481C1C}">
                <a14:useLocalDpi xmlns:a14="http://schemas.microsoft.com/office/drawing/2010/main"/>
              </a:ext>
            </a:extLst>
          </a:blip>
          <a:stretch>
            <a:fillRect/>
          </a:stretch>
        </p:blipFill>
        <p:spPr>
          <a:xfrm>
            <a:off x="2488645" y="1498424"/>
            <a:ext cx="5426710" cy="4746263"/>
          </a:xfrm>
          <a:prstGeom prst="rect">
            <a:avLst/>
          </a:prstGeom>
        </p:spPr>
      </p:pic>
      <p:sp>
        <p:nvSpPr>
          <p:cNvPr id="22" name="橢圓 21"/>
          <p:cNvSpPr/>
          <p:nvPr/>
        </p:nvSpPr>
        <p:spPr>
          <a:xfrm>
            <a:off x="4368256" y="2358413"/>
            <a:ext cx="308202" cy="308202"/>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200" kern="100">
                <a:effectLst/>
                <a:latin typeface="Arial Black" panose="020B0A04020102020204" pitchFamily="34" charset="0"/>
                <a:ea typeface="新細明體" panose="02020500000000000000" pitchFamily="18" charset="-120"/>
                <a:cs typeface="新細明體" panose="02020500000000000000" pitchFamily="18" charset="-120"/>
              </a:rPr>
              <a:t>1</a:t>
            </a:r>
            <a:endParaRPr lang="zh-TW" sz="2000" kern="100">
              <a:effectLst/>
              <a:ea typeface="新細明體" panose="02020500000000000000" pitchFamily="18" charset="-120"/>
              <a:cs typeface="新細明體" panose="02020500000000000000" pitchFamily="18" charset="-120"/>
            </a:endParaRPr>
          </a:p>
        </p:txBody>
      </p:sp>
      <p:sp>
        <p:nvSpPr>
          <p:cNvPr id="23" name="橢圓 22"/>
          <p:cNvSpPr/>
          <p:nvPr/>
        </p:nvSpPr>
        <p:spPr>
          <a:xfrm>
            <a:off x="6634506" y="2562917"/>
            <a:ext cx="308202" cy="308202"/>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200" kern="100">
                <a:effectLst/>
                <a:latin typeface="Arial Black" panose="020B0A04020102020204" pitchFamily="34" charset="0"/>
                <a:ea typeface="新細明體" panose="02020500000000000000" pitchFamily="18" charset="-120"/>
                <a:cs typeface="新細明體" panose="02020500000000000000" pitchFamily="18" charset="-120"/>
              </a:rPr>
              <a:t>2</a:t>
            </a:r>
            <a:endParaRPr lang="zh-TW" sz="2000" kern="100">
              <a:effectLst/>
              <a:ea typeface="新細明體" panose="02020500000000000000" pitchFamily="18" charset="-120"/>
              <a:cs typeface="新細明體" panose="02020500000000000000" pitchFamily="18" charset="-120"/>
            </a:endParaRPr>
          </a:p>
        </p:txBody>
      </p:sp>
      <p:sp>
        <p:nvSpPr>
          <p:cNvPr id="24" name="橢圓 23"/>
          <p:cNvSpPr/>
          <p:nvPr/>
        </p:nvSpPr>
        <p:spPr>
          <a:xfrm>
            <a:off x="5505133" y="5337171"/>
            <a:ext cx="308202" cy="308202"/>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200" kern="100">
                <a:effectLst/>
                <a:latin typeface="Arial Black" panose="020B0A04020102020204" pitchFamily="34" charset="0"/>
                <a:ea typeface="新細明體" panose="02020500000000000000" pitchFamily="18" charset="-120"/>
                <a:cs typeface="新細明體" panose="02020500000000000000" pitchFamily="18" charset="-120"/>
              </a:rPr>
              <a:t>3</a:t>
            </a:r>
            <a:endParaRPr lang="zh-TW" sz="2000" kern="100">
              <a:effectLst/>
              <a:ea typeface="新細明體" panose="02020500000000000000" pitchFamily="18" charset="-120"/>
              <a:cs typeface="新細明體" panose="02020500000000000000" pitchFamily="18" charset="-120"/>
            </a:endParaRPr>
          </a:p>
        </p:txBody>
      </p:sp>
      <p:sp>
        <p:nvSpPr>
          <p:cNvPr id="25" name="橢圓 24"/>
          <p:cNvSpPr/>
          <p:nvPr/>
        </p:nvSpPr>
        <p:spPr>
          <a:xfrm>
            <a:off x="7828877" y="5540999"/>
            <a:ext cx="308202" cy="308202"/>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200" kern="100">
                <a:effectLst/>
                <a:latin typeface="Arial Black" panose="020B0A04020102020204" pitchFamily="34" charset="0"/>
                <a:ea typeface="新細明體" panose="02020500000000000000" pitchFamily="18" charset="-120"/>
                <a:cs typeface="新細明體" panose="02020500000000000000" pitchFamily="18" charset="-120"/>
              </a:rPr>
              <a:t>4</a:t>
            </a:r>
            <a:endParaRPr lang="zh-TW" sz="2000" kern="100">
              <a:effectLst/>
              <a:ea typeface="新細明體" panose="02020500000000000000" pitchFamily="18" charset="-120"/>
              <a:cs typeface="新細明體" panose="02020500000000000000" pitchFamily="18" charset="-120"/>
            </a:endParaRPr>
          </a:p>
        </p:txBody>
      </p:sp>
      <p:sp>
        <p:nvSpPr>
          <p:cNvPr id="26" name="橢圓 25"/>
          <p:cNvSpPr/>
          <p:nvPr/>
        </p:nvSpPr>
        <p:spPr>
          <a:xfrm>
            <a:off x="2575123" y="5540999"/>
            <a:ext cx="308202" cy="308202"/>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200" kern="100">
                <a:effectLst/>
                <a:latin typeface="Arial Black" panose="020B0A04020102020204" pitchFamily="34" charset="0"/>
                <a:ea typeface="新細明體" panose="02020500000000000000" pitchFamily="18" charset="-120"/>
                <a:cs typeface="新細明體" panose="02020500000000000000" pitchFamily="18" charset="-120"/>
              </a:rPr>
              <a:t>5</a:t>
            </a:r>
            <a:endParaRPr lang="zh-TW" sz="2000" kern="100">
              <a:effectLst/>
              <a:ea typeface="新細明體" panose="02020500000000000000" pitchFamily="18" charset="-120"/>
              <a:cs typeface="新細明體" panose="02020500000000000000" pitchFamily="18" charset="-120"/>
            </a:endParaRPr>
          </a:p>
        </p:txBody>
      </p:sp>
      <p:sp>
        <p:nvSpPr>
          <p:cNvPr id="27" name="橢圓 26"/>
          <p:cNvSpPr/>
          <p:nvPr/>
        </p:nvSpPr>
        <p:spPr>
          <a:xfrm>
            <a:off x="2180442" y="4462251"/>
            <a:ext cx="308202" cy="308202"/>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200" kern="100">
                <a:effectLst/>
                <a:latin typeface="Arial Black" panose="020B0A04020102020204" pitchFamily="34" charset="0"/>
                <a:ea typeface="新細明體" panose="02020500000000000000" pitchFamily="18" charset="-120"/>
                <a:cs typeface="新細明體" panose="02020500000000000000" pitchFamily="18" charset="-120"/>
              </a:rPr>
              <a:t>6</a:t>
            </a:r>
            <a:endParaRPr lang="zh-TW" sz="2000" kern="100">
              <a:effectLst/>
              <a:ea typeface="新細明體" panose="02020500000000000000" pitchFamily="18" charset="-120"/>
              <a:cs typeface="新細明體" panose="02020500000000000000" pitchFamily="18" charset="-120"/>
            </a:endParaRPr>
          </a:p>
        </p:txBody>
      </p:sp>
      <p:sp>
        <p:nvSpPr>
          <p:cNvPr id="28" name="橢圓 27"/>
          <p:cNvSpPr/>
          <p:nvPr/>
        </p:nvSpPr>
        <p:spPr>
          <a:xfrm>
            <a:off x="2266921" y="3365841"/>
            <a:ext cx="308202" cy="308202"/>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200" kern="100">
                <a:effectLst/>
                <a:latin typeface="Arial Black" panose="020B0A04020102020204" pitchFamily="34" charset="0"/>
                <a:ea typeface="新細明體" panose="02020500000000000000" pitchFamily="18" charset="-120"/>
                <a:cs typeface="新細明體" panose="02020500000000000000" pitchFamily="18" charset="-120"/>
              </a:rPr>
              <a:t>7</a:t>
            </a:r>
            <a:endParaRPr lang="zh-TW" sz="2000" kern="100">
              <a:effectLst/>
              <a:ea typeface="新細明體" panose="02020500000000000000" pitchFamily="18" charset="-120"/>
              <a:cs typeface="新細明體" panose="02020500000000000000" pitchFamily="18" charset="-120"/>
            </a:endParaRPr>
          </a:p>
        </p:txBody>
      </p:sp>
      <p:sp>
        <p:nvSpPr>
          <p:cNvPr id="29" name="橢圓 28"/>
          <p:cNvSpPr/>
          <p:nvPr/>
        </p:nvSpPr>
        <p:spPr>
          <a:xfrm>
            <a:off x="2966148" y="2255556"/>
            <a:ext cx="308202" cy="308202"/>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200" kern="100">
                <a:effectLst/>
                <a:latin typeface="Arial Black" panose="020B0A04020102020204" pitchFamily="34" charset="0"/>
                <a:ea typeface="新細明體" panose="02020500000000000000" pitchFamily="18" charset="-120"/>
                <a:cs typeface="新細明體" panose="02020500000000000000" pitchFamily="18" charset="-120"/>
              </a:rPr>
              <a:t>8</a:t>
            </a:r>
            <a:endParaRPr lang="zh-TW" sz="2000" kern="100">
              <a:effectLst/>
              <a:ea typeface="新細明體" panose="02020500000000000000" pitchFamily="18" charset="-120"/>
              <a:cs typeface="新細明體" panose="02020500000000000000" pitchFamily="18" charset="-120"/>
            </a:endParaRPr>
          </a:p>
        </p:txBody>
      </p:sp>
      <p:sp>
        <p:nvSpPr>
          <p:cNvPr id="30" name="橢圓 29"/>
          <p:cNvSpPr/>
          <p:nvPr/>
        </p:nvSpPr>
        <p:spPr>
          <a:xfrm>
            <a:off x="3765738" y="1344323"/>
            <a:ext cx="308202" cy="308202"/>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200" kern="100">
                <a:effectLst/>
                <a:latin typeface="Arial Black" panose="020B0A04020102020204" pitchFamily="34" charset="0"/>
                <a:ea typeface="新細明體" panose="02020500000000000000" pitchFamily="18" charset="-120"/>
                <a:cs typeface="新細明體" panose="02020500000000000000" pitchFamily="18" charset="-120"/>
              </a:rPr>
              <a:t>9</a:t>
            </a:r>
            <a:endParaRPr lang="zh-TW" sz="2000" kern="100">
              <a:effectLst/>
              <a:ea typeface="新細明體" panose="02020500000000000000" pitchFamily="18" charset="-120"/>
              <a:cs typeface="新細明體" panose="02020500000000000000" pitchFamily="18" charset="-120"/>
            </a:endParaRPr>
          </a:p>
        </p:txBody>
      </p:sp>
      <p:sp>
        <p:nvSpPr>
          <p:cNvPr id="31" name="橢圓 30"/>
          <p:cNvSpPr/>
          <p:nvPr/>
        </p:nvSpPr>
        <p:spPr>
          <a:xfrm>
            <a:off x="5351032" y="1428230"/>
            <a:ext cx="308202" cy="308202"/>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200" kern="100">
                <a:effectLst/>
                <a:latin typeface="Arial Black" panose="020B0A04020102020204" pitchFamily="34" charset="0"/>
                <a:ea typeface="新細明體" panose="02020500000000000000" pitchFamily="18" charset="-120"/>
                <a:cs typeface="新細明體" panose="02020500000000000000" pitchFamily="18" charset="-120"/>
              </a:rPr>
              <a:t>10</a:t>
            </a:r>
            <a:endParaRPr lang="zh-TW" sz="2000" kern="100">
              <a:effectLst/>
              <a:ea typeface="新細明體" panose="02020500000000000000" pitchFamily="18" charset="-120"/>
              <a:cs typeface="新細明體" panose="02020500000000000000" pitchFamily="18" charset="-120"/>
            </a:endParaRPr>
          </a:p>
        </p:txBody>
      </p:sp>
      <p:sp>
        <p:nvSpPr>
          <p:cNvPr id="32" name="橢圓 31"/>
          <p:cNvSpPr/>
          <p:nvPr/>
        </p:nvSpPr>
        <p:spPr>
          <a:xfrm>
            <a:off x="7179832" y="1442667"/>
            <a:ext cx="308202" cy="308202"/>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200" kern="100" dirty="0">
                <a:effectLst/>
                <a:latin typeface="Arial Black" panose="020B0A04020102020204" pitchFamily="34" charset="0"/>
                <a:ea typeface="新細明體" panose="02020500000000000000" pitchFamily="18" charset="-120"/>
                <a:cs typeface="新細明體" panose="02020500000000000000" pitchFamily="18" charset="-120"/>
              </a:rPr>
              <a:t>11</a:t>
            </a:r>
            <a:endParaRPr lang="zh-TW" sz="2000" kern="100" dirty="0">
              <a:effectLst/>
              <a:ea typeface="新細明體" panose="02020500000000000000" pitchFamily="18" charset="-120"/>
              <a:cs typeface="新細明體" panose="02020500000000000000" pitchFamily="18" charset="-120"/>
            </a:endParaRPr>
          </a:p>
        </p:txBody>
      </p:sp>
      <p:sp>
        <p:nvSpPr>
          <p:cNvPr id="33" name="平行四邊形 32"/>
          <p:cNvSpPr/>
          <p:nvPr/>
        </p:nvSpPr>
        <p:spPr>
          <a:xfrm>
            <a:off x="4700445" y="2201767"/>
            <a:ext cx="114993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主機</a:t>
            </a:r>
          </a:p>
        </p:txBody>
      </p:sp>
      <p:sp>
        <p:nvSpPr>
          <p:cNvPr id="34" name="平行四邊形 33"/>
          <p:cNvSpPr/>
          <p:nvPr/>
        </p:nvSpPr>
        <p:spPr>
          <a:xfrm>
            <a:off x="6604864" y="2938648"/>
            <a:ext cx="114993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螢幕</a:t>
            </a:r>
          </a:p>
        </p:txBody>
      </p:sp>
      <p:sp>
        <p:nvSpPr>
          <p:cNvPr id="35" name="平行四邊形 34"/>
          <p:cNvSpPr/>
          <p:nvPr/>
        </p:nvSpPr>
        <p:spPr>
          <a:xfrm>
            <a:off x="4950531" y="5746915"/>
            <a:ext cx="114993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鍵盤</a:t>
            </a:r>
          </a:p>
        </p:txBody>
      </p:sp>
      <p:sp>
        <p:nvSpPr>
          <p:cNvPr id="36" name="平行四邊形 35"/>
          <p:cNvSpPr/>
          <p:nvPr/>
        </p:nvSpPr>
        <p:spPr>
          <a:xfrm>
            <a:off x="7884476" y="5881972"/>
            <a:ext cx="1149936"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滑鼠</a:t>
            </a:r>
          </a:p>
        </p:txBody>
      </p:sp>
      <p:sp>
        <p:nvSpPr>
          <p:cNvPr id="37" name="平行四邊形 36"/>
          <p:cNvSpPr/>
          <p:nvPr/>
        </p:nvSpPr>
        <p:spPr>
          <a:xfrm>
            <a:off x="1970312" y="5874132"/>
            <a:ext cx="1382487"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主機板</a:t>
            </a:r>
          </a:p>
        </p:txBody>
      </p:sp>
      <p:sp>
        <p:nvSpPr>
          <p:cNvPr id="38" name="平行四邊形 37"/>
          <p:cNvSpPr/>
          <p:nvPr/>
        </p:nvSpPr>
        <p:spPr>
          <a:xfrm>
            <a:off x="1369588" y="4869171"/>
            <a:ext cx="1382487"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顯示卡</a:t>
            </a:r>
          </a:p>
        </p:txBody>
      </p:sp>
      <p:sp>
        <p:nvSpPr>
          <p:cNvPr id="39" name="平行四邊形 38"/>
          <p:cNvSpPr/>
          <p:nvPr/>
        </p:nvSpPr>
        <p:spPr>
          <a:xfrm>
            <a:off x="1369588" y="3864210"/>
            <a:ext cx="1382487"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記憶體</a:t>
            </a:r>
          </a:p>
        </p:txBody>
      </p:sp>
      <p:sp>
        <p:nvSpPr>
          <p:cNvPr id="40" name="平行四邊形 39"/>
          <p:cNvSpPr/>
          <p:nvPr/>
        </p:nvSpPr>
        <p:spPr>
          <a:xfrm>
            <a:off x="1864402" y="2598821"/>
            <a:ext cx="1382487"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CPU</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41" name="平行四邊形 40"/>
          <p:cNvSpPr/>
          <p:nvPr/>
        </p:nvSpPr>
        <p:spPr>
          <a:xfrm>
            <a:off x="2536546" y="1684943"/>
            <a:ext cx="1382487"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16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電源供應器</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43" name="平行四邊形 42"/>
          <p:cNvSpPr/>
          <p:nvPr/>
        </p:nvSpPr>
        <p:spPr>
          <a:xfrm>
            <a:off x="5737993" y="1116996"/>
            <a:ext cx="1280334"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光碟機</a:t>
            </a:r>
          </a:p>
        </p:txBody>
      </p:sp>
      <p:sp>
        <p:nvSpPr>
          <p:cNvPr id="44" name="平行四邊形 43"/>
          <p:cNvSpPr/>
          <p:nvPr/>
        </p:nvSpPr>
        <p:spPr>
          <a:xfrm>
            <a:off x="7496912" y="1268432"/>
            <a:ext cx="1280334"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硬碟機</a:t>
            </a:r>
          </a:p>
        </p:txBody>
      </p:sp>
      <p:sp>
        <p:nvSpPr>
          <p:cNvPr id="42" name="矩形 41">
            <a:hlinkClick r:id="rId4" action="ppaction://hlinksldjump" highlightClick="1"/>
          </p:cNvPr>
          <p:cNvSpPr/>
          <p:nvPr/>
        </p:nvSpPr>
        <p:spPr>
          <a:xfrm>
            <a:off x="-12700"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2-1</a:t>
            </a:r>
            <a:endParaRPr lang="zh-TW" altLang="en-US" sz="2400" dirty="0">
              <a:latin typeface="Arial" panose="020B0604020202020204" pitchFamily="34" charset="0"/>
              <a:ea typeface="微軟正黑體" panose="020B0604030504040204" pitchFamily="34" charset="-120"/>
            </a:endParaRPr>
          </a:p>
        </p:txBody>
      </p:sp>
      <p:sp>
        <p:nvSpPr>
          <p:cNvPr id="45" name="矩形 44">
            <a:hlinkClick r:id="rId5" action="ppaction://hlinksldjump" highlightClick="1"/>
          </p:cNvPr>
          <p:cNvSpPr/>
          <p:nvPr/>
        </p:nvSpPr>
        <p:spPr>
          <a:xfrm>
            <a:off x="-12701" y="160339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2-2</a:t>
            </a:r>
            <a:endParaRPr lang="zh-TW" altLang="en-US" sz="2000" dirty="0">
              <a:latin typeface="Arial" panose="020B0604020202020204" pitchFamily="34" charset="0"/>
              <a:ea typeface="微軟正黑體" panose="020B0604030504040204" pitchFamily="34" charset="-120"/>
            </a:endParaRPr>
          </a:p>
        </p:txBody>
      </p:sp>
      <p:sp>
        <p:nvSpPr>
          <p:cNvPr id="46" name="矩形 45">
            <a:hlinkClick r:id="rId6" action="ppaction://hlinksldjump" highlightClick="1"/>
          </p:cNvPr>
          <p:cNvSpPr/>
          <p:nvPr/>
        </p:nvSpPr>
        <p:spPr>
          <a:xfrm>
            <a:off x="-12701" y="226317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47" name="矩形 46">
            <a:hlinkClick r:id="rId7" action="ppaction://hlinksldjump" highlightClick="1"/>
          </p:cNvPr>
          <p:cNvSpPr/>
          <p:nvPr/>
        </p:nvSpPr>
        <p:spPr>
          <a:xfrm>
            <a:off x="-12702" y="292295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48" name="矩形 47">
            <a:hlinkClick r:id="rId8" action="ppaction://hlinksldjump" highlightClick="1"/>
          </p:cNvPr>
          <p:cNvSpPr/>
          <p:nvPr/>
        </p:nvSpPr>
        <p:spPr>
          <a:xfrm>
            <a:off x="-12701" y="358273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49" name="矩形 48">
            <a:hlinkClick r:id="rId9" action="ppaction://hlinksldjump" highlightClick="1"/>
          </p:cNvPr>
          <p:cNvSpPr/>
          <p:nvPr/>
        </p:nvSpPr>
        <p:spPr>
          <a:xfrm>
            <a:off x="-12702" y="424251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42679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33"/>
                                        </p:tgtEl>
                                      </p:cBhvr>
                                    </p:animEffect>
                                    <p:set>
                                      <p:cBhvr>
                                        <p:cTn id="12" dur="1" fill="hold">
                                          <p:stCondLst>
                                            <p:cond delay="249"/>
                                          </p:stCondLst>
                                        </p:cTn>
                                        <p:tgtEl>
                                          <p:spTgt spid="3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25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250"/>
                                        <p:tgtEl>
                                          <p:spTgt spid="34"/>
                                        </p:tgtEl>
                                      </p:cBhvr>
                                    </p:animEffect>
                                    <p:set>
                                      <p:cBhvr>
                                        <p:cTn id="20" dur="1" fill="hold">
                                          <p:stCondLst>
                                            <p:cond delay="249"/>
                                          </p:stCondLst>
                                        </p:cTn>
                                        <p:tgtEl>
                                          <p:spTgt spid="34"/>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250"/>
                                        <p:tgtEl>
                                          <p:spTgt spid="35"/>
                                        </p:tgtEl>
                                      </p:cBhvr>
                                    </p:animEffect>
                                    <p:set>
                                      <p:cBhvr>
                                        <p:cTn id="28" dur="1" fill="hold">
                                          <p:stCondLst>
                                            <p:cond delay="249"/>
                                          </p:stCondLst>
                                        </p:cTn>
                                        <p:tgtEl>
                                          <p:spTgt spid="35"/>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25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250"/>
                                        <p:tgtEl>
                                          <p:spTgt spid="36"/>
                                        </p:tgtEl>
                                      </p:cBhvr>
                                    </p:animEffect>
                                    <p:set>
                                      <p:cBhvr>
                                        <p:cTn id="36" dur="1" fill="hold">
                                          <p:stCondLst>
                                            <p:cond delay="249"/>
                                          </p:stCondLst>
                                        </p:cTn>
                                        <p:tgtEl>
                                          <p:spTgt spid="3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25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250"/>
                                        <p:tgtEl>
                                          <p:spTgt spid="37"/>
                                        </p:tgtEl>
                                      </p:cBhvr>
                                    </p:animEffect>
                                    <p:set>
                                      <p:cBhvr>
                                        <p:cTn id="44" dur="1" fill="hold">
                                          <p:stCondLst>
                                            <p:cond delay="249"/>
                                          </p:stCondLst>
                                        </p:cTn>
                                        <p:tgtEl>
                                          <p:spTgt spid="37"/>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25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250"/>
                                        <p:tgtEl>
                                          <p:spTgt spid="38"/>
                                        </p:tgtEl>
                                      </p:cBhvr>
                                    </p:animEffect>
                                    <p:set>
                                      <p:cBhvr>
                                        <p:cTn id="52" dur="1" fill="hold">
                                          <p:stCondLst>
                                            <p:cond delay="249"/>
                                          </p:stCondLst>
                                        </p:cTn>
                                        <p:tgtEl>
                                          <p:spTgt spid="38"/>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25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250"/>
                                        <p:tgtEl>
                                          <p:spTgt spid="39"/>
                                        </p:tgtEl>
                                      </p:cBhvr>
                                    </p:animEffect>
                                    <p:set>
                                      <p:cBhvr>
                                        <p:cTn id="60" dur="1" fill="hold">
                                          <p:stCondLst>
                                            <p:cond delay="249"/>
                                          </p:stCondLst>
                                        </p:cTn>
                                        <p:tgtEl>
                                          <p:spTgt spid="39"/>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250"/>
                                        <p:tgtEl>
                                          <p:spTgt spid="4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250"/>
                                        <p:tgtEl>
                                          <p:spTgt spid="40"/>
                                        </p:tgtEl>
                                      </p:cBhvr>
                                    </p:animEffect>
                                    <p:set>
                                      <p:cBhvr>
                                        <p:cTn id="68" dur="1" fill="hold">
                                          <p:stCondLst>
                                            <p:cond delay="249"/>
                                          </p:stCondLst>
                                        </p:cTn>
                                        <p:tgtEl>
                                          <p:spTgt spid="40"/>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250"/>
                                        <p:tgtEl>
                                          <p:spTgt spid="4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250"/>
                                        <p:tgtEl>
                                          <p:spTgt spid="41"/>
                                        </p:tgtEl>
                                      </p:cBhvr>
                                    </p:animEffect>
                                    <p:set>
                                      <p:cBhvr>
                                        <p:cTn id="76" dur="1" fill="hold">
                                          <p:stCondLst>
                                            <p:cond delay="249"/>
                                          </p:stCondLst>
                                        </p:cTn>
                                        <p:tgtEl>
                                          <p:spTgt spid="41"/>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25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250"/>
                                        <p:tgtEl>
                                          <p:spTgt spid="43"/>
                                        </p:tgtEl>
                                      </p:cBhvr>
                                    </p:animEffect>
                                    <p:set>
                                      <p:cBhvr>
                                        <p:cTn id="84" dur="1" fill="hold">
                                          <p:stCondLst>
                                            <p:cond delay="249"/>
                                          </p:stCondLst>
                                        </p:cTn>
                                        <p:tgtEl>
                                          <p:spTgt spid="43"/>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3" grpId="0" animBg="1"/>
      <p:bldP spid="43" grpId="1" animBg="1"/>
      <p:bldP spid="4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a:t>掃描器運作</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89</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77968" y="1619808"/>
            <a:ext cx="7566032" cy="5013773"/>
          </a:xfrm>
          <a:prstGeom prst="rect">
            <a:avLst/>
          </a:prstGeom>
        </p:spPr>
      </p:pic>
      <p:grpSp>
        <p:nvGrpSpPr>
          <p:cNvPr id="17" name="群組 16"/>
          <p:cNvGrpSpPr/>
          <p:nvPr/>
        </p:nvGrpSpPr>
        <p:grpSpPr>
          <a:xfrm>
            <a:off x="1679566" y="1223788"/>
            <a:ext cx="5374377" cy="1867755"/>
            <a:chOff x="2801255" y="2270070"/>
            <a:chExt cx="5374377" cy="1867755"/>
          </a:xfrm>
        </p:grpSpPr>
        <p:sp>
          <p:nvSpPr>
            <p:cNvPr id="15" name="摺角紙張 14"/>
            <p:cNvSpPr/>
            <p:nvPr/>
          </p:nvSpPr>
          <p:spPr>
            <a:xfrm>
              <a:off x="2943340" y="2417820"/>
              <a:ext cx="5232292" cy="1720005"/>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ADC</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analog-to-digital converter</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）晶片將類比訊號轉為數位</a:t>
              </a:r>
            </a:p>
            <a:p>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訊號供電腦進行後續處理。</a:t>
              </a:r>
            </a:p>
          </p:txBody>
        </p:sp>
        <p:sp>
          <p:nvSpPr>
            <p:cNvPr id="16" name="橢圓 15"/>
            <p:cNvSpPr/>
            <p:nvPr/>
          </p:nvSpPr>
          <p:spPr>
            <a:xfrm>
              <a:off x="2801255" y="2270070"/>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4</a:t>
              </a:r>
              <a:endParaRPr lang="zh-TW" altLang="en-US" sz="2800" dirty="0">
                <a:latin typeface="Arial" panose="020B0604020202020204" pitchFamily="34" charset="0"/>
                <a:cs typeface="Arial" panose="020B0604020202020204" pitchFamily="34" charset="0"/>
              </a:endParaRPr>
            </a:p>
          </p:txBody>
        </p:sp>
      </p:grpSp>
      <p:sp>
        <p:nvSpPr>
          <p:cNvPr id="18" name="矩形 17">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5470148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各種類型的掃描器</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69373" y="3711342"/>
            <a:ext cx="6096851" cy="2462997"/>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51002" y="1076705"/>
            <a:ext cx="5529551" cy="3048264"/>
          </a:xfrm>
          <a:prstGeom prst="rect">
            <a:avLst/>
          </a:prstGeom>
        </p:spPr>
      </p:pic>
      <p:pic>
        <p:nvPicPr>
          <p:cNvPr id="11" name="圖片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4281" y="2081511"/>
            <a:ext cx="2554445" cy="4279763"/>
          </a:xfrm>
          <a:prstGeom prst="rect">
            <a:avLst/>
          </a:prstGeom>
        </p:spPr>
      </p:pic>
      <p:sp>
        <p:nvSpPr>
          <p:cNvPr id="14" name="矩形 13">
            <a:hlinkClick r:id="rId6"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7"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8"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9"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10"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11"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grpSp>
        <p:nvGrpSpPr>
          <p:cNvPr id="15" name="群組 14">
            <a:extLst>
              <a:ext uri="{FF2B5EF4-FFF2-40B4-BE49-F238E27FC236}">
                <a16:creationId xmlns:a16="http://schemas.microsoft.com/office/drawing/2014/main" xmlns="" id="{EFA5B4DF-E9BB-410F-A262-DDA7C51B9C44}"/>
              </a:ext>
            </a:extLst>
          </p:cNvPr>
          <p:cNvGrpSpPr/>
          <p:nvPr/>
        </p:nvGrpSpPr>
        <p:grpSpPr>
          <a:xfrm>
            <a:off x="858415" y="5935683"/>
            <a:ext cx="2547258" cy="477313"/>
            <a:chOff x="774440" y="5978703"/>
            <a:chExt cx="2547258" cy="477313"/>
          </a:xfrm>
        </p:grpSpPr>
        <p:pic>
          <p:nvPicPr>
            <p:cNvPr id="16" name="圖片 15">
              <a:hlinkClick r:id="rId12"/>
              <a:extLst>
                <a:ext uri="{FF2B5EF4-FFF2-40B4-BE49-F238E27FC236}">
                  <a16:creationId xmlns:a16="http://schemas.microsoft.com/office/drawing/2014/main" xmlns="" id="{4105DCC6-CDDB-4F2E-A046-FDD69D5E9936}"/>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3633" b="14857"/>
            <a:stretch/>
          </p:blipFill>
          <p:spPr>
            <a:xfrm>
              <a:off x="774440" y="5978703"/>
              <a:ext cx="667476" cy="477313"/>
            </a:xfrm>
            <a:prstGeom prst="rect">
              <a:avLst/>
            </a:prstGeom>
          </p:spPr>
        </p:pic>
        <p:sp>
          <p:nvSpPr>
            <p:cNvPr id="17" name="文字方塊 16">
              <a:extLst>
                <a:ext uri="{FF2B5EF4-FFF2-40B4-BE49-F238E27FC236}">
                  <a16:creationId xmlns:a16="http://schemas.microsoft.com/office/drawing/2014/main" xmlns="" id="{76C1B0B0-B6AF-476F-9263-E9547D9583F4}"/>
                </a:ext>
              </a:extLst>
            </p:cNvPr>
            <p:cNvSpPr txBox="1"/>
            <p:nvPr/>
          </p:nvSpPr>
          <p:spPr>
            <a:xfrm>
              <a:off x="1441916" y="6032693"/>
              <a:ext cx="1879782" cy="369332"/>
            </a:xfrm>
            <a:prstGeom prst="rect">
              <a:avLst/>
            </a:prstGeom>
            <a:noFill/>
          </p:spPr>
          <p:txBody>
            <a:bodyPr wrap="square" rtlCol="0">
              <a:spAutoFit/>
            </a:bodyPr>
            <a:lstStyle/>
            <a:p>
              <a:r>
                <a:rPr lang="zh-TW" altLang="en-US" dirty="0" smtClean="0">
                  <a:solidFill>
                    <a:schemeClr val="tx1">
                      <a:lumMod val="65000"/>
                      <a:lumOff val="35000"/>
                    </a:schemeClr>
                  </a:solidFill>
                  <a:latin typeface="微軟正黑體" panose="020B0604030504040204" pitchFamily="34" charset="-120"/>
                  <a:ea typeface="微軟正黑體" panose="020B0604030504040204" pitchFamily="34" charset="-120"/>
                </a:rPr>
                <a:t>掃描器</a:t>
              </a: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運作原理</a:t>
              </a:r>
            </a:p>
          </p:txBody>
        </p:sp>
      </p:grpSp>
    </p:spTree>
    <p:extLst>
      <p:ext uri="{BB962C8B-B14F-4D97-AF65-F5344CB8AC3E}">
        <p14:creationId xmlns:p14="http://schemas.microsoft.com/office/powerpoint/2010/main" val="4580684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數位相機</a:t>
            </a:r>
            <a:r>
              <a:rPr lang="en-US" altLang="zh-TW" dirty="0"/>
              <a:t>(Digital Camera)</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4" name="內容版面配置區 3"/>
          <p:cNvSpPr>
            <a:spLocks noGrp="1"/>
          </p:cNvSpPr>
          <p:nvPr>
            <p:ph idx="1"/>
          </p:nvPr>
        </p:nvSpPr>
        <p:spPr>
          <a:xfrm>
            <a:off x="1246841" y="1351491"/>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數位相機與傳統相機的差異在於使用</a:t>
            </a:r>
            <a:r>
              <a:rPr lang="zh-TW" altLang="en-US" sz="2600" b="1" dirty="0">
                <a:solidFill>
                  <a:srgbClr val="0070C0"/>
                </a:solidFill>
              </a:rPr>
              <a:t>感光元件（</a:t>
            </a:r>
            <a:r>
              <a:rPr lang="en-US" altLang="zh-TW" sz="2600" b="1" dirty="0">
                <a:solidFill>
                  <a:srgbClr val="0070C0"/>
                </a:solidFill>
              </a:rPr>
              <a:t>CCD</a:t>
            </a:r>
            <a:r>
              <a:rPr lang="zh-TW" altLang="en-US" sz="2600" b="1" dirty="0">
                <a:solidFill>
                  <a:srgbClr val="0070C0"/>
                </a:solidFill>
              </a:rPr>
              <a:t>或</a:t>
            </a:r>
            <a:r>
              <a:rPr lang="en-US" altLang="zh-TW" sz="2600" b="1" dirty="0">
                <a:solidFill>
                  <a:srgbClr val="0070C0"/>
                </a:solidFill>
              </a:rPr>
              <a:t>CMOS</a:t>
            </a:r>
            <a:r>
              <a:rPr lang="zh-TW" altLang="en-US" sz="2600" b="1" dirty="0">
                <a:solidFill>
                  <a:srgbClr val="0070C0"/>
                </a:solidFill>
              </a:rPr>
              <a:t>）</a:t>
            </a:r>
            <a:r>
              <a:rPr lang="zh-TW" altLang="en-US" sz="2600" b="1" dirty="0"/>
              <a:t>與記憶卡來取代底片，而且拍攝時多了一個液晶顯示幕可以即時觀看取景畫面。</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其中感光元件的數量會影響相片拍攝的最大解析度，目前一般產品多在</a:t>
            </a:r>
            <a:r>
              <a:rPr lang="en-US" altLang="zh-TW" sz="2600" b="1" dirty="0"/>
              <a:t>1000</a:t>
            </a:r>
            <a:r>
              <a:rPr lang="zh-TW" altLang="en-US" sz="2600" b="1" dirty="0"/>
              <a:t>萬畫素以上，而記憶卡則依廠牌會有不同規格，常見的有</a:t>
            </a:r>
            <a:r>
              <a:rPr lang="en-US" altLang="zh-TW" sz="2600" b="1" dirty="0"/>
              <a:t>SD</a:t>
            </a:r>
            <a:r>
              <a:rPr lang="zh-TW" altLang="en-US" sz="2600" b="1" dirty="0"/>
              <a:t>卡、</a:t>
            </a:r>
            <a:r>
              <a:rPr lang="en-US" altLang="zh-TW" sz="2600" b="1" dirty="0"/>
              <a:t>MS</a:t>
            </a:r>
            <a:r>
              <a:rPr lang="zh-TW" altLang="en-US" sz="2600" b="1" dirty="0"/>
              <a:t>卡、</a:t>
            </a:r>
            <a:r>
              <a:rPr lang="en-US" altLang="zh-TW" sz="2600" b="1" dirty="0" err="1"/>
              <a:t>xD</a:t>
            </a:r>
            <a:r>
              <a:rPr lang="zh-TW" altLang="en-US" sz="2600" b="1" dirty="0"/>
              <a:t>卡、</a:t>
            </a:r>
            <a:r>
              <a:rPr lang="en-US" altLang="zh-TW" sz="2600" b="1" dirty="0"/>
              <a:t>CF</a:t>
            </a:r>
            <a:r>
              <a:rPr lang="zh-TW" altLang="en-US" sz="2600" b="1" dirty="0"/>
              <a:t>卡</a:t>
            </a:r>
            <a:r>
              <a:rPr lang="en-US" altLang="zh-TW" sz="2600" b="1" dirty="0"/>
              <a:t>...</a:t>
            </a:r>
            <a:r>
              <a:rPr lang="zh-TW" altLang="en-US" sz="2600" b="1" dirty="0"/>
              <a:t>等。</a:t>
            </a:r>
          </a:p>
        </p:txBody>
      </p:sp>
      <p:sp>
        <p:nvSpPr>
          <p:cNvPr id="20" name="矩形 1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4245490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92</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12" name="群組 11"/>
          <p:cNvGrpSpPr/>
          <p:nvPr/>
        </p:nvGrpSpPr>
        <p:grpSpPr>
          <a:xfrm>
            <a:off x="1522728" y="3391619"/>
            <a:ext cx="5419980" cy="3075639"/>
            <a:chOff x="2865240" y="1904016"/>
            <a:chExt cx="5419980" cy="3075639"/>
          </a:xfrm>
        </p:grpSpPr>
        <p:sp>
          <p:nvSpPr>
            <p:cNvPr id="13" name="摺角紙張 12"/>
            <p:cNvSpPr/>
            <p:nvPr/>
          </p:nvSpPr>
          <p:spPr>
            <a:xfrm>
              <a:off x="2943340" y="2033255"/>
              <a:ext cx="5341880" cy="2946400"/>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endParaRPr lang="en-US" altLang="zh-TW" sz="2400"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rgbClr val="FF0066"/>
                  </a:solidFill>
                  <a:latin typeface="微軟正黑體" panose="020B0604030504040204" pitchFamily="34" charset="-120"/>
                  <a:ea typeface="微軟正黑體" panose="020B0604030504040204" pitchFamily="34" charset="-120"/>
                </a:rPr>
                <a:t>伸縮鏡頭</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藉由改變鏡頭焦距使影像產生「拉近」或「拉遠」的效果，這種方式稱為光學變焦。由於光學變焦是改變光線路徑與取景範圍，因此不會產生失真情形。數位變焦則是透過相機內建處理器的計算後，直接放大或縮小影像，因此有可能會造成影像失真。</a:t>
              </a:r>
            </a:p>
          </p:txBody>
        </p:sp>
        <p:sp>
          <p:nvSpPr>
            <p:cNvPr id="14" name="橢圓 13"/>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1</a:t>
              </a:r>
              <a:endParaRPr lang="zh-TW" altLang="en-US" sz="2800" dirty="0">
                <a:latin typeface="Arial" panose="020B0604020202020204" pitchFamily="34" charset="0"/>
                <a:cs typeface="Arial" panose="020B0604020202020204" pitchFamily="34" charset="0"/>
              </a:endParaRPr>
            </a:p>
          </p:txBody>
        </p:sp>
      </p:grpSp>
      <p:pic>
        <p:nvPicPr>
          <p:cNvPr id="22" name="圖片 21"/>
          <p:cNvPicPr/>
          <p:nvPr/>
        </p:nvPicPr>
        <p:blipFill>
          <a:blip r:embed="rId2" cstate="screen">
            <a:extLst>
              <a:ext uri="{28A0092B-C50C-407E-A947-70E740481C1C}">
                <a14:useLocalDpi xmlns:a14="http://schemas.microsoft.com/office/drawing/2010/main"/>
              </a:ext>
            </a:extLst>
          </a:blip>
          <a:stretch>
            <a:fillRect/>
          </a:stretch>
        </p:blipFill>
        <p:spPr>
          <a:xfrm>
            <a:off x="5785307" y="1333597"/>
            <a:ext cx="3226664" cy="2500220"/>
          </a:xfrm>
          <a:prstGeom prst="rect">
            <a:avLst/>
          </a:prstGeom>
        </p:spPr>
      </p:pic>
      <p:pic>
        <p:nvPicPr>
          <p:cNvPr id="23" name="圖片 22"/>
          <p:cNvPicPr/>
          <p:nvPr/>
        </p:nvPicPr>
        <p:blipFill>
          <a:blip r:embed="rId3" cstate="screen">
            <a:extLst>
              <a:ext uri="{28A0092B-C50C-407E-A947-70E740481C1C}">
                <a14:useLocalDpi xmlns:a14="http://schemas.microsoft.com/office/drawing/2010/main"/>
              </a:ext>
            </a:extLst>
          </a:blip>
          <a:stretch>
            <a:fillRect/>
          </a:stretch>
        </p:blipFill>
        <p:spPr>
          <a:xfrm>
            <a:off x="4546030" y="2227702"/>
            <a:ext cx="1079500" cy="1289050"/>
          </a:xfrm>
          <a:prstGeom prst="rect">
            <a:avLst/>
          </a:prstGeom>
        </p:spPr>
      </p:pic>
      <p:sp>
        <p:nvSpPr>
          <p:cNvPr id="21" name="矩形 20">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5"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5" name="矩形 24">
            <a:hlinkClick r:id="rId6"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7" name="矩形 26">
            <a:hlinkClick r:id="rId8"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9"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9963045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93</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12" name="群組 11"/>
          <p:cNvGrpSpPr/>
          <p:nvPr/>
        </p:nvGrpSpPr>
        <p:grpSpPr>
          <a:xfrm>
            <a:off x="3614432" y="4278477"/>
            <a:ext cx="5419980" cy="2249293"/>
            <a:chOff x="2865240" y="1904016"/>
            <a:chExt cx="5419980" cy="2249293"/>
          </a:xfrm>
        </p:grpSpPr>
        <p:sp>
          <p:nvSpPr>
            <p:cNvPr id="13" name="摺角紙張 12"/>
            <p:cNvSpPr/>
            <p:nvPr/>
          </p:nvSpPr>
          <p:spPr>
            <a:xfrm>
              <a:off x="2943340" y="2033254"/>
              <a:ext cx="5341880" cy="2120055"/>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rgbClr val="FF0066"/>
                  </a:solidFill>
                  <a:latin typeface="微軟正黑體" panose="020B0604030504040204" pitchFamily="34" charset="-120"/>
                  <a:ea typeface="微軟正黑體" panose="020B0604030504040204" pitchFamily="34" charset="-120"/>
                </a:rPr>
                <a:t>液晶顯示幕</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：在拍照同時可透過液晶顯示幕觀看影像並進行設定與調整，例如透過內建的情境模式，將快門、光圈</a:t>
              </a:r>
              <a:r>
                <a:rPr lang="en-US" altLang="zh-TW"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等做最佳化設定。</a:t>
              </a:r>
            </a:p>
          </p:txBody>
        </p:sp>
        <p:sp>
          <p:nvSpPr>
            <p:cNvPr id="14" name="橢圓 13"/>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2</a:t>
              </a:r>
              <a:endParaRPr lang="zh-TW" altLang="en-US" sz="2800" dirty="0">
                <a:latin typeface="Arial" panose="020B0604020202020204" pitchFamily="34" charset="0"/>
                <a:cs typeface="Arial" panose="020B0604020202020204" pitchFamily="34" charset="0"/>
              </a:endParaRPr>
            </a:p>
          </p:txBody>
        </p:sp>
      </p:grpSp>
      <p:pic>
        <p:nvPicPr>
          <p:cNvPr id="19" name="圖片 18"/>
          <p:cNvPicPr/>
          <p:nvPr/>
        </p:nvPicPr>
        <p:blipFill>
          <a:blip r:embed="rId2">
            <a:extLst>
              <a:ext uri="{28A0092B-C50C-407E-A947-70E740481C1C}">
                <a14:useLocalDpi xmlns:a14="http://schemas.microsoft.com/office/drawing/2010/main"/>
              </a:ext>
            </a:extLst>
          </a:blip>
          <a:stretch>
            <a:fillRect/>
          </a:stretch>
        </p:blipFill>
        <p:spPr>
          <a:xfrm>
            <a:off x="1669097" y="1215138"/>
            <a:ext cx="5303699" cy="2940132"/>
          </a:xfrm>
          <a:prstGeom prst="rect">
            <a:avLst/>
          </a:prstGeom>
        </p:spPr>
      </p:pic>
      <p:sp>
        <p:nvSpPr>
          <p:cNvPr id="18" name="矩形 17">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7"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8"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1150500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94</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12" name="群組 11"/>
          <p:cNvGrpSpPr/>
          <p:nvPr/>
        </p:nvGrpSpPr>
        <p:grpSpPr>
          <a:xfrm>
            <a:off x="3522531" y="1680825"/>
            <a:ext cx="5419980" cy="2249293"/>
            <a:chOff x="2865240" y="1904016"/>
            <a:chExt cx="5419980" cy="2249293"/>
          </a:xfrm>
        </p:grpSpPr>
        <p:sp>
          <p:nvSpPr>
            <p:cNvPr id="13" name="摺角紙張 12"/>
            <p:cNvSpPr/>
            <p:nvPr/>
          </p:nvSpPr>
          <p:spPr>
            <a:xfrm>
              <a:off x="2943340" y="2033254"/>
              <a:ext cx="5341880" cy="2120055"/>
            </a:xfrm>
            <a:prstGeom prst="foldedCorner">
              <a:avLst>
                <a:gd name="adj" fmla="val 10304"/>
              </a:avLst>
            </a:prstGeom>
            <a:ln>
              <a:solidFill>
                <a:schemeClr val="bg1">
                  <a:lumMod val="75000"/>
                </a:schemeClr>
              </a:solid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72000" tIns="0" rIns="72000" bIns="0" rtlCol="0" anchor="ctr"/>
            <a:lstStyle/>
            <a:p>
              <a:endParaRPr lang="en-US" altLang="zh-TW" sz="2400" b="1" dirty="0">
                <a:ln w="57150">
                  <a:noFill/>
                </a:ln>
                <a:solidFill>
                  <a:srgbClr val="FF0066"/>
                </a:solidFill>
                <a:latin typeface="微軟正黑體" panose="020B0604030504040204" pitchFamily="34" charset="-120"/>
                <a:ea typeface="微軟正黑體" panose="020B0604030504040204" pitchFamily="34" charset="-120"/>
              </a:endParaRPr>
            </a:p>
            <a:p>
              <a:r>
                <a:rPr lang="zh-TW" altLang="en-US" sz="2400" dirty="0">
                  <a:ln w="57150">
                    <a:noFill/>
                  </a:ln>
                  <a:solidFill>
                    <a:srgbClr val="FF0066"/>
                  </a:solidFill>
                  <a:latin typeface="微軟正黑體" panose="020B0604030504040204" pitchFamily="34" charset="-120"/>
                  <a:ea typeface="微軟正黑體" panose="020B0604030504040204" pitchFamily="34" charset="-120"/>
                </a:rPr>
                <a:t>電池與記憶卡</a:t>
              </a:r>
              <a:r>
                <a:rPr lang="zh-TW" altLang="en-US" sz="2400" dirty="0">
                  <a:ln w="57150">
                    <a:noFill/>
                  </a:ln>
                  <a:solidFill>
                    <a:schemeClr val="tx1">
                      <a:lumMod val="75000"/>
                      <a:lumOff val="25000"/>
                    </a:schemeClr>
                  </a:solidFill>
                  <a:latin typeface="微軟正黑體" panose="020B0604030504040204" pitchFamily="34" charset="-120"/>
                  <a:ea typeface="微軟正黑體" panose="020B0604030504040204" pitchFamily="34" charset="-120"/>
                </a:rPr>
                <a:t>：數位相機通常以鋰電池提供所需電力，而記憶卡則是用來儲存拍攝的照片資料，二者依相機不同會有不同的規格。</a:t>
              </a:r>
            </a:p>
          </p:txBody>
        </p:sp>
        <p:sp>
          <p:nvSpPr>
            <p:cNvPr id="14" name="橢圓 13"/>
            <p:cNvSpPr/>
            <p:nvPr/>
          </p:nvSpPr>
          <p:spPr>
            <a:xfrm>
              <a:off x="2865240" y="1904016"/>
              <a:ext cx="483061" cy="483061"/>
            </a:xfrm>
            <a:prstGeom prst="ellipse">
              <a:avLst/>
            </a:prstGeom>
            <a:solidFill>
              <a:srgbClr val="EF48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800" dirty="0">
                  <a:latin typeface="Arial" panose="020B0604020202020204" pitchFamily="34" charset="0"/>
                  <a:cs typeface="Arial" panose="020B0604020202020204" pitchFamily="34" charset="0"/>
                </a:rPr>
                <a:t>3</a:t>
              </a:r>
              <a:endParaRPr lang="zh-TW" altLang="en-US" sz="2800" dirty="0">
                <a:latin typeface="Arial" panose="020B0604020202020204" pitchFamily="34" charset="0"/>
                <a:cs typeface="Arial" panose="020B0604020202020204" pitchFamily="34" charset="0"/>
              </a:endParaRPr>
            </a:p>
          </p:txBody>
        </p:sp>
      </p:grpSp>
      <p:pic>
        <p:nvPicPr>
          <p:cNvPr id="8" name="圖片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2805" y="1717962"/>
            <a:ext cx="1989726" cy="1989726"/>
          </a:xfrm>
          <a:prstGeom prst="rect">
            <a:avLst/>
          </a:prstGeom>
        </p:spPr>
      </p:pic>
      <p:pic>
        <p:nvPicPr>
          <p:cNvPr id="20" name="圖片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70445" y="3939530"/>
            <a:ext cx="2327048" cy="2059131"/>
          </a:xfrm>
          <a:prstGeom prst="rect">
            <a:avLst/>
          </a:prstGeom>
        </p:spPr>
      </p:pic>
      <p:pic>
        <p:nvPicPr>
          <p:cNvPr id="22" name="圖片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02961" y="4059356"/>
            <a:ext cx="3159082" cy="2588241"/>
          </a:xfrm>
          <a:prstGeom prst="rect">
            <a:avLst/>
          </a:prstGeom>
        </p:spPr>
      </p:pic>
      <p:sp>
        <p:nvSpPr>
          <p:cNvPr id="19" name="矩形 18">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3" name="矩形 22">
            <a:hlinkClick r:id="rId7"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9"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6" name="矩形 25">
            <a:hlinkClick r:id="rId10"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642354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網路攝影機</a:t>
            </a:r>
            <a:r>
              <a:rPr lang="en-US" altLang="zh-TW" dirty="0"/>
              <a:t>(Webcam)</a:t>
            </a:r>
            <a:endParaRPr lang="zh-TW" altLang="en-US" dirty="0">
              <a:latin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4" name="內容版面配置區 3"/>
          <p:cNvSpPr>
            <a:spLocks noGrp="1"/>
          </p:cNvSpPr>
          <p:nvPr>
            <p:ph idx="1"/>
          </p:nvPr>
        </p:nvSpPr>
        <p:spPr>
          <a:xfrm>
            <a:off x="1259541" y="1426512"/>
            <a:ext cx="7135159" cy="5131671"/>
          </a:xfrm>
        </p:spPr>
        <p:txBody>
          <a:bodyPr>
            <a:normAutofit/>
          </a:bodyPr>
          <a:lstStyle/>
          <a:p>
            <a:pPr>
              <a:lnSpc>
                <a:spcPts val="3800"/>
              </a:lnSpc>
              <a:spcBef>
                <a:spcPts val="1800"/>
              </a:spcBef>
            </a:pPr>
            <a:r>
              <a:rPr lang="zh-TW" altLang="en-US" sz="2600" b="1" dirty="0">
                <a:solidFill>
                  <a:srgbClr val="0070C0"/>
                </a:solidFill>
              </a:rPr>
              <a:t>網路攝影機多半為</a:t>
            </a:r>
            <a:r>
              <a:rPr lang="en-US" altLang="zh-TW" sz="2600" b="1" dirty="0">
                <a:solidFill>
                  <a:srgbClr val="0070C0"/>
                </a:solidFill>
              </a:rPr>
              <a:t>USB</a:t>
            </a:r>
            <a:r>
              <a:rPr lang="zh-TW" altLang="en-US" sz="2600" b="1" dirty="0">
                <a:solidFill>
                  <a:srgbClr val="0070C0"/>
                </a:solidFill>
              </a:rPr>
              <a:t>介面</a:t>
            </a:r>
            <a:r>
              <a:rPr lang="zh-TW" altLang="en-US" sz="2600" b="1" dirty="0"/>
              <a:t>，藉由簡單的攝影鏡頭將拍攝畫面傳送至電腦中，通常用於網路電話、視訊會議</a:t>
            </a:r>
            <a:r>
              <a:rPr lang="en-US" altLang="zh-TW" sz="2600" b="1" dirty="0"/>
              <a:t>...</a:t>
            </a:r>
            <a:r>
              <a:rPr lang="zh-TW" altLang="en-US" sz="2600" b="1" dirty="0"/>
              <a:t>等用途，使通訊雙方可以互相見到對方的影像，許多</a:t>
            </a:r>
            <a:r>
              <a:rPr lang="zh-TW" altLang="en-US" sz="2600" b="1" dirty="0">
                <a:solidFill>
                  <a:srgbClr val="0070C0"/>
                </a:solidFill>
              </a:rPr>
              <a:t>筆記型電腦也會直接內建視訊鏡頭</a:t>
            </a:r>
            <a:r>
              <a:rPr lang="zh-TW" altLang="en-US" sz="2600" b="1" dirty="0"/>
              <a:t>。</a:t>
            </a:r>
          </a:p>
        </p:txBody>
      </p:sp>
      <p:pic>
        <p:nvPicPr>
          <p:cNvPr id="6" name="圖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14852" y="4082656"/>
            <a:ext cx="2860207" cy="241016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84258" y="4082657"/>
            <a:ext cx="1895740" cy="2410161"/>
          </a:xfrm>
          <a:prstGeom prst="rect">
            <a:avLst/>
          </a:prstGeom>
        </p:spPr>
      </p:pic>
      <p:sp>
        <p:nvSpPr>
          <p:cNvPr id="14" name="矩形 13">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2-1</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2-2</a:t>
            </a:r>
            <a:endParaRPr lang="zh-TW" altLang="en-US" sz="2400" dirty="0">
              <a:latin typeface="Arial" panose="020B0604020202020204" pitchFamily="34" charset="0"/>
              <a:ea typeface="微軟正黑體" panose="020B0604030504040204" pitchFamily="34" charset="-120"/>
            </a:endParaRPr>
          </a:p>
        </p:txBody>
      </p:sp>
      <p:sp>
        <p:nvSpPr>
          <p:cNvPr id="22" name="矩形 21">
            <a:hlinkClick r:id="rId7"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2-3</a:t>
            </a:r>
            <a:endParaRPr lang="zh-TW" altLang="en-US" sz="2000" dirty="0">
              <a:latin typeface="Arial" panose="020B0604020202020204" pitchFamily="34" charset="0"/>
              <a:ea typeface="微軟正黑體" panose="020B0604030504040204" pitchFamily="34" charset="-120"/>
            </a:endParaRPr>
          </a:p>
        </p:txBody>
      </p:sp>
      <p:sp>
        <p:nvSpPr>
          <p:cNvPr id="23" name="矩形 22">
            <a:hlinkClick r:id="rId8"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2-4</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9" action="ppaction://hlinksldjump" highlightClick="1"/>
          </p:cNvPr>
          <p:cNvSpPr/>
          <p:nvPr/>
        </p:nvSpPr>
        <p:spPr>
          <a:xfrm>
            <a:off x="-12701" y="359416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2-5</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10" action="ppaction://hlinksldjump" highlightClick="1"/>
          </p:cNvPr>
          <p:cNvSpPr/>
          <p:nvPr/>
        </p:nvSpPr>
        <p:spPr>
          <a:xfrm>
            <a:off x="-12702" y="425394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9977561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96</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欲將一張</a:t>
            </a:r>
            <a:r>
              <a:rPr lang="en-US" altLang="zh-TW" sz="2800" dirty="0"/>
              <a:t>4×6</a:t>
            </a:r>
            <a:r>
              <a:rPr lang="zh-TW" altLang="en-US" sz="2800" dirty="0"/>
              <a:t>英吋的彩色照片，掃描為</a:t>
            </a:r>
            <a:r>
              <a:rPr lang="en-US" altLang="zh-TW" sz="2800" dirty="0"/>
              <a:t>2,160,000</a:t>
            </a:r>
            <a:r>
              <a:rPr lang="zh-TW" altLang="en-US" sz="2800" dirty="0"/>
              <a:t>像素的影像檔，則掃描器應設定的解析度為何？</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02624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100 dpi</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02624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300 dpi</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02624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600 dpi</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02624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900 dpi</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7353969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97</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哈利想要拍攝動物園中的各種動物特寫畫面，但受限於柵欄隔開遊客的距離無法直接靠近，則下列各具特色的數位相機中，哪一個最能符合哈利的拍攝需求？</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250741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支援</a:t>
              </a:r>
              <a:r>
                <a:rPr lang="en-US" altLang="zh-TW" sz="2000" dirty="0">
                  <a:solidFill>
                    <a:prstClr val="white"/>
                  </a:solidFill>
                  <a:latin typeface="Arial" panose="020B0604020202020204" pitchFamily="34" charset="0"/>
                  <a:ea typeface="微軟正黑體" panose="020B0604030504040204" pitchFamily="34" charset="-120"/>
                </a:rPr>
                <a:t>MP4</a:t>
              </a:r>
              <a:r>
                <a:rPr lang="zh-TW" altLang="en-US" sz="2000" dirty="0">
                  <a:solidFill>
                    <a:prstClr val="white"/>
                  </a:solidFill>
                  <a:latin typeface="Arial" panose="020B0604020202020204" pitchFamily="34" charset="0"/>
                  <a:ea typeface="微軟正黑體" panose="020B0604030504040204" pitchFamily="34" charset="-120"/>
                </a:rPr>
                <a:t>無間斷錄影</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382110"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800</a:t>
              </a:r>
              <a:r>
                <a:rPr lang="zh-TW" altLang="en-US" sz="2000" dirty="0">
                  <a:solidFill>
                    <a:prstClr val="white"/>
                  </a:solidFill>
                  <a:latin typeface="Arial" panose="020B0604020202020204" pitchFamily="34" charset="0"/>
                  <a:ea typeface="微軟正黑體" panose="020B0604030504040204" pitchFamily="34" charset="-120"/>
                </a:rPr>
                <a:t>萬畫素</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824538"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2.8</a:t>
              </a:r>
              <a:r>
                <a:rPr lang="zh-TW" altLang="en-US" sz="2000" dirty="0">
                  <a:solidFill>
                    <a:prstClr val="white"/>
                  </a:solidFill>
                  <a:latin typeface="Arial" panose="020B0604020202020204" pitchFamily="34" charset="0"/>
                  <a:ea typeface="微軟正黑體" panose="020B0604030504040204" pitchFamily="34" charset="-120"/>
                </a:rPr>
                <a:t>吋超大</a:t>
              </a:r>
              <a:r>
                <a:rPr lang="en-US" altLang="zh-TW" sz="2000" dirty="0">
                  <a:solidFill>
                    <a:prstClr val="white"/>
                  </a:solidFill>
                  <a:latin typeface="Arial" panose="020B0604020202020204" pitchFamily="34" charset="0"/>
                  <a:ea typeface="微軟正黑體" panose="020B0604030504040204" pitchFamily="34" charset="-120"/>
                </a:rPr>
                <a:t>LCD</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66744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12X</a:t>
              </a:r>
              <a:r>
                <a:rPr lang="zh-TW" altLang="en-US" sz="2000" dirty="0">
                  <a:solidFill>
                    <a:prstClr val="white"/>
                  </a:solidFill>
                  <a:latin typeface="Arial" panose="020B0604020202020204" pitchFamily="34" charset="0"/>
                  <a:ea typeface="微軟正黑體" panose="020B0604030504040204" pitchFamily="34" charset="-120"/>
                </a:rPr>
                <a:t>光學變焦</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6293996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98</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如果要輸出一張</a:t>
            </a:r>
            <a:r>
              <a:rPr lang="en-US" altLang="zh-TW" sz="2800" dirty="0"/>
              <a:t>5 x 7</a:t>
            </a:r>
            <a:r>
              <a:rPr lang="zh-TW" altLang="en-US" sz="2800" dirty="0"/>
              <a:t>英吋</a:t>
            </a:r>
            <a:r>
              <a:rPr lang="en-US" altLang="zh-TW" sz="2800" dirty="0"/>
              <a:t>300dpi</a:t>
            </a:r>
            <a:r>
              <a:rPr lang="zh-TW" altLang="en-US" sz="2800" dirty="0"/>
              <a:t>的照片，則下列哪個解析度（</a:t>
            </a:r>
            <a:r>
              <a:rPr lang="en-US" altLang="zh-TW" sz="2800" dirty="0"/>
              <a:t>pixel</a:t>
            </a:r>
            <a:r>
              <a:rPr lang="zh-TW" altLang="en-US" sz="2800" dirty="0"/>
              <a:t>）的圖片最合適？</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515158"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1500×2100</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22982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640×480</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372492"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1024×768</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515158"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4500×6300</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3875670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3487</TotalTime>
  <Words>12008</Words>
  <Application>Microsoft Office PowerPoint</Application>
  <PresentationFormat>如螢幕大小 (4:3)</PresentationFormat>
  <Paragraphs>2871</Paragraphs>
  <Slides>204</Slides>
  <Notes>178</Notes>
  <HiddenSlides>0</HiddenSlides>
  <MMClips>0</MMClips>
  <ScaleCrop>false</ScaleCrop>
  <HeadingPairs>
    <vt:vector size="6" baseType="variant">
      <vt:variant>
        <vt:lpstr>佈景主題</vt:lpstr>
      </vt:variant>
      <vt:variant>
        <vt:i4>2</vt:i4>
      </vt:variant>
      <vt:variant>
        <vt:lpstr>內嵌 OLE 伺服程式</vt:lpstr>
      </vt:variant>
      <vt:variant>
        <vt:i4>1</vt:i4>
      </vt:variant>
      <vt:variant>
        <vt:lpstr>投影片標題</vt:lpstr>
      </vt:variant>
      <vt:variant>
        <vt:i4>204</vt:i4>
      </vt:variant>
    </vt:vector>
  </HeadingPairs>
  <TitlesOfParts>
    <vt:vector size="207" baseType="lpstr">
      <vt:lpstr>Office 佈景主題</vt:lpstr>
      <vt:lpstr>1_Office 佈景主題</vt:lpstr>
      <vt:lpstr>Image</vt:lpstr>
      <vt:lpstr>計算機概論 A</vt:lpstr>
      <vt:lpstr>2-1 電腦硬體架構</vt:lpstr>
      <vt:lpstr>電腦硬體的基本架構</vt:lpstr>
      <vt:lpstr>電腦硬體的基本架構</vt:lpstr>
      <vt:lpstr>電腦硬體的基本架構</vt:lpstr>
      <vt:lpstr>電腦硬體的基本架構</vt:lpstr>
      <vt:lpstr>電腦硬體的基本架構</vt:lpstr>
      <vt:lpstr>PowerPoint 簡報</vt:lpstr>
      <vt:lpstr>個人電腦的基本組成</vt:lpstr>
      <vt:lpstr>PowerPoint 簡報</vt:lpstr>
      <vt:lpstr>主機前的各種裝置</vt:lpstr>
      <vt:lpstr>主機後方的各種連接埠</vt:lpstr>
      <vt:lpstr>PowerPoint 簡報</vt:lpstr>
      <vt:lpstr>PowerPoint 簡報</vt:lpstr>
      <vt:lpstr>主機板提供資料傳輸通道</vt:lpstr>
      <vt:lpstr>主機板提供資料傳輸通道</vt:lpstr>
      <vt:lpstr>主機板提供資料傳輸通道</vt:lpstr>
      <vt:lpstr>主機板提供資料傳輸通道</vt:lpstr>
      <vt:lpstr>主機板提供資料傳輸通道</vt:lpstr>
      <vt:lpstr>主機板提供資料傳輸通道</vt:lpstr>
      <vt:lpstr>主機板提供資料傳輸通道</vt:lpstr>
      <vt:lpstr>主機板提供資料傳輸通道</vt:lpstr>
      <vt:lpstr>主機板提供資料傳輸通道</vt:lpstr>
      <vt:lpstr>主機板提供資料傳輸通道</vt:lpstr>
      <vt:lpstr>主機板提供資料傳輸通道</vt:lpstr>
      <vt:lpstr>PowerPoint 簡報</vt:lpstr>
      <vt:lpstr>PowerPoint 簡報</vt:lpstr>
      <vt:lpstr>PowerPoint 簡報</vt:lpstr>
      <vt:lpstr>微處理器是執行運算的核心</vt:lpstr>
      <vt:lpstr>微處理器是執行運算的核心</vt:lpstr>
      <vt:lpstr>微處理器是執行運算的核心</vt:lpstr>
      <vt:lpstr>微處理器是執行運算的核心</vt:lpstr>
      <vt:lpstr>微處理器是執行運算的核心</vt:lpstr>
      <vt:lpstr>微處理器是執行運算的核心</vt:lpstr>
      <vt:lpstr>微處理器是執行運算的核心</vt:lpstr>
      <vt:lpstr>微處理器是執行運算的核心</vt:lpstr>
      <vt:lpstr>PowerPoint 簡報</vt:lpstr>
      <vt:lpstr>PowerPoint 簡報</vt:lpstr>
      <vt:lpstr>PowerPoint 簡報</vt:lpstr>
      <vt:lpstr>PowerPoint 簡報</vt:lpstr>
      <vt:lpstr>微處理器是執行運算的核心</vt:lpstr>
      <vt:lpstr>主記憶體扮演中介者角色</vt:lpstr>
      <vt:lpstr>主記憶體扮演中介者角色</vt:lpstr>
      <vt:lpstr>主記憶體扮演中介者角色</vt:lpstr>
      <vt:lpstr>主記憶體扮演中介者角色</vt:lpstr>
      <vt:lpstr>主記憶體扮演中介者角色</vt:lpstr>
      <vt:lpstr>主記憶體扮演中介者角色</vt:lpstr>
      <vt:lpstr>PowerPoint 簡報</vt:lpstr>
      <vt:lpstr>PowerPoint 簡報</vt:lpstr>
      <vt:lpstr> 磁碟機用以儲存程式與資料</vt:lpstr>
      <vt:lpstr> 磁碟機用以儲存程式與資料</vt:lpstr>
      <vt:lpstr> 磁碟機用以儲存程式與資料</vt:lpstr>
      <vt:lpstr> 磁碟機用以儲存程式與資料</vt:lpstr>
      <vt:lpstr> 磁碟機用以儲存程式與資料</vt:lpstr>
      <vt:lpstr> 磁碟機用以儲存程式與資料</vt:lpstr>
      <vt:lpstr> 磁碟機用以儲存程式與資料</vt:lpstr>
      <vt:lpstr> 磁碟機用以儲存程式與資料</vt:lpstr>
      <vt:lpstr>PowerPoint 簡報</vt:lpstr>
      <vt:lpstr>PowerPoint 簡報</vt:lpstr>
      <vt:lpstr>PowerPoint 簡報</vt:lpstr>
      <vt:lpstr> 磁碟機用以儲存程式與資料</vt:lpstr>
      <vt:lpstr> 磁碟機用以儲存程式與資料</vt:lpstr>
      <vt:lpstr> 磁碟機用以儲存程式與資料</vt:lpstr>
      <vt:lpstr> 磁碟機用以儲存程式與資料</vt:lpstr>
      <vt:lpstr>光碟機可讀寫光碟片資料</vt:lpstr>
      <vt:lpstr>光碟機的讀寫原理</vt:lpstr>
      <vt:lpstr>光碟機的讀寫原理</vt:lpstr>
      <vt:lpstr>常見的光碟機類型</vt:lpstr>
      <vt:lpstr>光碟機的讀寫速度</vt:lpstr>
      <vt:lpstr>光碟機的讀寫速度</vt:lpstr>
      <vt:lpstr>PowerPoint 簡報</vt:lpstr>
      <vt:lpstr>PowerPoint 簡報</vt:lpstr>
      <vt:lpstr>PowerPoint 簡報</vt:lpstr>
      <vt:lpstr>擴充卡提供主機額外功能</vt:lpstr>
      <vt:lpstr>擴充卡提供主機額外功能</vt:lpstr>
      <vt:lpstr>擴充卡提供主機額外功能</vt:lpstr>
      <vt:lpstr>PowerPoint 簡報</vt:lpstr>
      <vt:lpstr>2-2 電腦周邊設備</vt:lpstr>
      <vt:lpstr>鍵盤、滑鼠</vt:lpstr>
      <vt:lpstr>PowerPoint 簡報</vt:lpstr>
      <vt:lpstr>手寫板</vt:lpstr>
      <vt:lpstr>搖桿（Joystick）</vt:lpstr>
      <vt:lpstr>喇叭 與 麥克風</vt:lpstr>
      <vt:lpstr>PowerPoint 簡報</vt:lpstr>
      <vt:lpstr>影像感光元件</vt:lpstr>
      <vt:lpstr>掃描器(Scanner)</vt:lpstr>
      <vt:lpstr>掃描器運作</vt:lpstr>
      <vt:lpstr>掃描器運作</vt:lpstr>
      <vt:lpstr>掃描器運作</vt:lpstr>
      <vt:lpstr>掃描器運作</vt:lpstr>
      <vt:lpstr>各種類型的掃描器</vt:lpstr>
      <vt:lpstr>數位相機(Digital Camera)</vt:lpstr>
      <vt:lpstr>PowerPoint 簡報</vt:lpstr>
      <vt:lpstr>PowerPoint 簡報</vt:lpstr>
      <vt:lpstr>PowerPoint 簡報</vt:lpstr>
      <vt:lpstr>網路攝影機(Webcam)</vt:lpstr>
      <vt:lpstr>PowerPoint 簡報</vt:lpstr>
      <vt:lpstr>PowerPoint 簡報</vt:lpstr>
      <vt:lpstr>PowerPoint 簡報</vt:lpstr>
      <vt:lpstr>顯示器(Monitor)</vt:lpstr>
      <vt:lpstr>CRT顯示器</vt:lpstr>
      <vt:lpstr>LCD規格</vt:lpstr>
      <vt:lpstr>PowerPoint 簡報</vt:lpstr>
      <vt:lpstr>PowerPoint 簡報</vt:lpstr>
      <vt:lpstr>PowerPoint 簡報</vt:lpstr>
      <vt:lpstr>PowerPoint 簡報</vt:lpstr>
      <vt:lpstr>PowerPoint 簡報</vt:lpstr>
      <vt:lpstr>PowerPoint 簡報</vt:lpstr>
      <vt:lpstr>PowerPoint 簡報</vt:lpstr>
      <vt:lpstr>印表機(Printer)</vt:lpstr>
      <vt:lpstr>點矩陣印表機 (撞擊式)</vt:lpstr>
      <vt:lpstr>噴墨印表機 (非撞擊式)</vt:lpstr>
      <vt:lpstr>噴墨印表機 (非撞擊式)</vt:lpstr>
      <vt:lpstr>雷射印表機</vt:lpstr>
      <vt:lpstr>雷射印表機</vt:lpstr>
      <vt:lpstr>PowerPoint 簡報</vt:lpstr>
      <vt:lpstr>2-3 作業系統簡介</vt:lpstr>
      <vt:lpstr>作業系統的組成與功能</vt:lpstr>
      <vt:lpstr>PowerPoint 簡報</vt:lpstr>
      <vt:lpstr>作業系統的類型</vt:lpstr>
      <vt:lpstr>PowerPoint 簡報</vt:lpstr>
      <vt:lpstr>常見的作業系統</vt:lpstr>
      <vt:lpstr>PowerPoint 簡報</vt:lpstr>
      <vt:lpstr>PowerPoint 簡報</vt:lpstr>
      <vt:lpstr>2-4 作業系統操作實例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2-5 常用工具軟體簡介</vt:lpstr>
      <vt:lpstr>電腦軟體分類</vt:lpstr>
      <vt:lpstr>系統軟體類型</vt:lpstr>
      <vt:lpstr>應用軟體類型 I</vt:lpstr>
      <vt:lpstr>應用軟體類型 II</vt:lpstr>
      <vt:lpstr>PowerPoint 簡報</vt:lpstr>
      <vt:lpstr>PowerPoint 簡報</vt:lpstr>
      <vt:lpstr>PowerPoint 簡報</vt:lpstr>
      <vt:lpstr>PowerPoint 簡報</vt:lpstr>
      <vt:lpstr>PowerPoint 簡報</vt:lpstr>
      <vt:lpstr>PowerPoint 簡報</vt:lpstr>
      <vt:lpstr>報給你知 I</vt:lpstr>
      <vt:lpstr>報給你知 II</vt:lpstr>
      <vt:lpstr>各式連接埠 I</vt:lpstr>
      <vt:lpstr>各式連接埠 II</vt:lpstr>
      <vt:lpstr>各式連接埠 III</vt:lpstr>
      <vt:lpstr>各式連接埠 IV</vt:lpstr>
      <vt:lpstr>認識匯流排</vt:lpstr>
      <vt:lpstr>控制匯流排(Control bus)</vt:lpstr>
      <vt:lpstr>位址匯流排(Address bus)</vt:lpstr>
      <vt:lpstr>資料匯流排(Data bus)</vt:lpstr>
      <vt:lpstr>多CPU與多核心</vt:lpstr>
      <vt:lpstr>多核心CPU</vt:lpstr>
      <vt:lpstr>計算磁碟容量</vt:lpstr>
      <vt:lpstr>計算磁碟容量</vt:lpstr>
      <vt:lpstr>傳統硬碟與固態硬碟的差別</vt:lpstr>
      <vt:lpstr>傳統硬碟與固態硬碟的差別</vt:lpstr>
      <vt:lpstr>買到黑心硬碟</vt:lpstr>
      <vt:lpstr>買到黑心硬碟</vt:lpstr>
      <vt:lpstr>MO與DAT</vt:lpstr>
      <vt:lpstr>MO與DAT</vt:lpstr>
      <vt:lpstr>我該買多少畫素的數位相機</vt:lpstr>
      <vt:lpstr>我該買多少畫素的數位相機</vt:lpstr>
      <vt:lpstr>認識Windows 10</vt:lpstr>
      <vt:lpstr>「開始」功能表</vt:lpstr>
      <vt:lpstr>「開始」功能表</vt:lpstr>
      <vt:lpstr>重要訊息中心</vt:lpstr>
      <vt:lpstr>重要訊息中心</vt:lpstr>
      <vt:lpstr>Continuum平板電腦模式</vt:lpstr>
      <vt:lpstr>Continuum平板電腦模式</vt:lpstr>
      <vt:lpstr>Microsoft Edge瀏覽器</vt:lpstr>
      <vt:lpstr>Microsoft Edge瀏覽器</vt:lpstr>
      <vt:lpstr>虛擬桌面</vt:lpstr>
      <vt:lpstr>虛擬桌面</vt:lpstr>
      <vt:lpstr>視窗分割定位(Snap)</vt:lpstr>
      <vt:lpstr>視窗分割定位(Snap)</vt:lpstr>
      <vt:lpstr>Windows Hello</vt:lpstr>
      <vt:lpstr>命令提示字元可用Ctrl+V貼上</vt:lpstr>
      <vt:lpstr>命令提示字元可用Ctrl+V貼上</vt:lpstr>
      <vt:lpstr>其他領域的作業系統</vt:lpstr>
      <vt:lpstr>其他領域的作業系統</vt:lpstr>
      <vt:lpstr>當機了怎麼辦</vt:lpstr>
      <vt:lpstr>當機了怎麼辦</vt:lpstr>
      <vt:lpstr>Windows Media Player</vt:lpstr>
      <vt:lpstr>app</vt:lpstr>
      <vt:lpstr>app</vt:lpstr>
      <vt:lpstr>app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Jet</dc:creator>
  <cp:lastModifiedBy>User</cp:lastModifiedBy>
  <cp:revision>482</cp:revision>
  <dcterms:created xsi:type="dcterms:W3CDTF">2015-05-05T16:50:52Z</dcterms:created>
  <dcterms:modified xsi:type="dcterms:W3CDTF">2018-01-15T04:23:12Z</dcterms:modified>
</cp:coreProperties>
</file>